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78" r:id="rId4"/>
    <p:sldId id="282" r:id="rId5"/>
    <p:sldId id="267" r:id="rId6"/>
    <p:sldId id="281" r:id="rId7"/>
    <p:sldId id="259" r:id="rId8"/>
    <p:sldId id="265" r:id="rId9"/>
    <p:sldId id="280" r:id="rId10"/>
    <p:sldId id="274" r:id="rId11"/>
    <p:sldId id="279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dirty="0" smtClean="0"/>
              <a:t>Понятие </a:t>
            </a:r>
          </a:p>
          <a:p>
            <a:pPr algn="ctr"/>
            <a:r>
              <a:rPr lang="ru-RU" sz="7200" dirty="0" smtClean="0"/>
              <a:t>Экономика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1520" y="228600"/>
            <a:ext cx="8568952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u="sng" dirty="0">
                <a:solidFill>
                  <a:srgbClr val="FFFF00"/>
                </a:solidFill>
              </a:rPr>
              <a:t>Факторы производства</a:t>
            </a:r>
            <a:r>
              <a:rPr lang="ru-RU" sz="2400" dirty="0">
                <a:solidFill>
                  <a:srgbClr val="FFFF00"/>
                </a:solidFill>
              </a:rPr>
              <a:t> – </a:t>
            </a:r>
          </a:p>
          <a:p>
            <a:pPr algn="ctr"/>
            <a:r>
              <a:rPr lang="ru-RU" sz="2400" dirty="0">
                <a:solidFill>
                  <a:srgbClr val="FFFF00"/>
                </a:solidFill>
              </a:rPr>
              <a:t>это </a:t>
            </a:r>
            <a:r>
              <a:rPr lang="ru-RU" sz="2400" dirty="0" smtClean="0">
                <a:solidFill>
                  <a:srgbClr val="FFFF00"/>
                </a:solidFill>
              </a:rPr>
              <a:t>основные группы ресурсов, используемых </a:t>
            </a:r>
            <a:r>
              <a:rPr lang="ru-RU" sz="2400" dirty="0">
                <a:solidFill>
                  <a:srgbClr val="FFFF00"/>
                </a:solidFill>
              </a:rPr>
              <a:t>в процессе </a:t>
            </a:r>
          </a:p>
          <a:p>
            <a:pPr algn="ctr"/>
            <a:r>
              <a:rPr lang="ru-RU" sz="2400" dirty="0">
                <a:solidFill>
                  <a:srgbClr val="FFFF00"/>
                </a:solidFill>
              </a:rPr>
              <a:t>производства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79512" y="1628800"/>
            <a:ext cx="2209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земля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07504" y="2924944"/>
            <a:ext cx="2209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капитал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07504" y="3933056"/>
            <a:ext cx="2209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труд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4869160"/>
            <a:ext cx="2209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dirty="0" err="1"/>
              <a:t>предпринима</a:t>
            </a:r>
            <a:r>
              <a:rPr lang="ru-RU" sz="2000" dirty="0"/>
              <a:t>-</a:t>
            </a:r>
          </a:p>
          <a:p>
            <a:pPr algn="ctr"/>
            <a:r>
              <a:rPr lang="ru-RU" sz="2000" dirty="0" err="1"/>
              <a:t>тельские</a:t>
            </a:r>
            <a:endParaRPr lang="ru-RU" sz="2000" dirty="0"/>
          </a:p>
          <a:p>
            <a:pPr algn="ctr"/>
            <a:r>
              <a:rPr lang="ru-RU" sz="2000" dirty="0"/>
              <a:t>способности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2483768" y="1600200"/>
            <a:ext cx="6660232" cy="838200"/>
          </a:xfrm>
          <a:prstGeom prst="plaque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с/</a:t>
            </a:r>
            <a:r>
              <a:rPr lang="ru-RU" dirty="0" err="1">
                <a:solidFill>
                  <a:srgbClr val="000000"/>
                </a:solidFill>
              </a:rPr>
              <a:t>х</a:t>
            </a:r>
            <a:r>
              <a:rPr lang="ru-RU" dirty="0">
                <a:solidFill>
                  <a:srgbClr val="000000"/>
                </a:solidFill>
              </a:rPr>
              <a:t> земли, земли поселений, предприятий,</a:t>
            </a:r>
          </a:p>
          <a:p>
            <a:pPr algn="ctr"/>
            <a:r>
              <a:rPr lang="ru-RU" dirty="0">
                <a:solidFill>
                  <a:srgbClr val="000000"/>
                </a:solidFill>
              </a:rPr>
              <a:t>лесные, водные ресурсы, полезные</a:t>
            </a:r>
          </a:p>
          <a:p>
            <a:pPr algn="ctr"/>
            <a:r>
              <a:rPr lang="ru-RU" dirty="0" smtClean="0">
                <a:solidFill>
                  <a:srgbClr val="000000"/>
                </a:solidFill>
              </a:rPr>
              <a:t>ископаемые, вода, воздух, растительный и животный мир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2483768" y="2743200"/>
            <a:ext cx="6660232" cy="914400"/>
          </a:xfrm>
          <a:prstGeom prst="plaque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rgbClr val="000000"/>
                </a:solidFill>
              </a:rPr>
              <a:t>средства производства (здания, 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</a:rPr>
              <a:t>оборудование, машины и финансы)</a:t>
            </a:r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2411760" y="3886200"/>
            <a:ext cx="6427440" cy="914400"/>
          </a:xfrm>
          <a:prstGeom prst="plaque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dirty="0" smtClean="0">
                <a:solidFill>
                  <a:srgbClr val="000000"/>
                </a:solidFill>
              </a:rPr>
              <a:t>Здоровье, образование, физическая </a:t>
            </a:r>
            <a:r>
              <a:rPr lang="ru-RU" sz="1600" dirty="0">
                <a:solidFill>
                  <a:srgbClr val="000000"/>
                </a:solidFill>
              </a:rPr>
              <a:t>и умственная деятельность </a:t>
            </a:r>
          </a:p>
          <a:p>
            <a:pPr algn="ctr"/>
            <a:r>
              <a:rPr lang="ru-RU" sz="1600" dirty="0">
                <a:solidFill>
                  <a:srgbClr val="000000"/>
                </a:solidFill>
              </a:rPr>
              <a:t>людей, их способность производить блага</a:t>
            </a:r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2971800" y="5029200"/>
            <a:ext cx="5867400" cy="914400"/>
          </a:xfrm>
          <a:prstGeom prst="plaque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000000"/>
                </a:solidFill>
              </a:rPr>
              <a:t>способность наиболее эффективно </a:t>
            </a:r>
          </a:p>
          <a:p>
            <a:pPr algn="ctr"/>
            <a:r>
              <a:rPr lang="ru-RU" sz="2000">
                <a:solidFill>
                  <a:srgbClr val="000000"/>
                </a:solidFill>
              </a:rPr>
              <a:t>использовать все остальные факторы</a:t>
            </a:r>
          </a:p>
          <a:p>
            <a:pPr algn="ctr"/>
            <a:r>
              <a:rPr lang="ru-RU" sz="2000">
                <a:solidFill>
                  <a:srgbClr val="000000"/>
                </a:solidFill>
              </a:rPr>
              <a:t>производства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Главные вопросы экономики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Что производить?</a:t>
            </a:r>
          </a:p>
          <a:p>
            <a:r>
              <a:rPr lang="ru-RU" sz="4800" dirty="0" smtClean="0"/>
              <a:t>Как производить?</a:t>
            </a:r>
          </a:p>
          <a:p>
            <a:r>
              <a:rPr lang="ru-RU" sz="4800" dirty="0" smtClean="0"/>
              <a:t>Для кого производить?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219200" y="228600"/>
            <a:ext cx="6781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u="sng" dirty="0"/>
              <a:t>Важнейшие </a:t>
            </a:r>
            <a:r>
              <a:rPr lang="ru-RU" sz="3200" u="sng" dirty="0">
                <a:solidFill>
                  <a:srgbClr val="FFFF00"/>
                </a:solidFill>
              </a:rPr>
              <a:t>факторы</a:t>
            </a:r>
            <a:r>
              <a:rPr lang="ru-RU" sz="3200" u="sng" dirty="0"/>
              <a:t> современного производства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71472" y="1928802"/>
            <a:ext cx="3200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dirty="0" smtClean="0"/>
              <a:t>Инфраструктура </a:t>
            </a:r>
          </a:p>
          <a:p>
            <a:pPr algn="ctr"/>
            <a:r>
              <a:rPr lang="ru-RU" sz="1600" dirty="0" smtClean="0"/>
              <a:t>(совокупность предприятий)</a:t>
            </a:r>
            <a:endParaRPr lang="ru-RU" sz="1600" dirty="0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114800" y="1447800"/>
            <a:ext cx="4800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совокупность тех отраслей и сфер деятельности, которые создают общие условия для функционирования производства</a:t>
            </a:r>
            <a:r>
              <a:rPr lang="ru-RU" sz="1800"/>
              <a:t> </a:t>
            </a:r>
          </a:p>
        </p:txBody>
      </p:sp>
      <p:sp>
        <p:nvSpPr>
          <p:cNvPr id="23559" name="AutoShape 7"/>
          <p:cNvSpPr>
            <a:spLocks/>
          </p:cNvSpPr>
          <p:nvPr/>
        </p:nvSpPr>
        <p:spPr bwMode="auto">
          <a:xfrm>
            <a:off x="3733800" y="1524000"/>
            <a:ext cx="381000" cy="1676400"/>
          </a:xfrm>
          <a:prstGeom prst="rightBrace">
            <a:avLst>
              <a:gd name="adj1" fmla="val 36667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457200" y="3810000"/>
            <a:ext cx="3505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/>
              <a:t>производственная</a:t>
            </a:r>
          </a:p>
          <a:p>
            <a:pPr algn="ctr"/>
            <a:r>
              <a:rPr lang="ru-RU" sz="2400"/>
              <a:t>инфраструктура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181600" y="3810000"/>
            <a:ext cx="3505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/>
              <a:t>социальная </a:t>
            </a:r>
          </a:p>
          <a:p>
            <a:pPr algn="ctr"/>
            <a:r>
              <a:rPr lang="ru-RU" sz="2400"/>
              <a:t>инфраструктура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457200" y="4876800"/>
            <a:ext cx="3505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транспорт; связь; материально-техническое снабжение и др.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5105400" y="4876800"/>
            <a:ext cx="3581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жилищное и бытовое хозяйство; торговля; служба быта; здравоохранение, образование и др. 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1143000" y="2667000"/>
            <a:ext cx="0" cy="114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1143000" y="2667000"/>
            <a:ext cx="4038600" cy="114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57200" y="277813"/>
            <a:ext cx="83058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Экономика </a:t>
            </a:r>
            <a:r>
              <a:rPr lang="ru-RU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(от греч. – «управление хозяйством», «искусство ведения домашнего хозяйства»</a:t>
            </a:r>
            <a:r>
              <a:rPr lang="ru-RU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 </a:t>
            </a:r>
            <a:r>
              <a:rPr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 это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57200" y="1752600"/>
            <a:ext cx="807720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1.Хозяйственная </a:t>
            </a:r>
            <a:r>
              <a:rPr lang="ru-RU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система, обеспечивающая удовлетворение потребностей человека и общества через производство, распределение и потребление необходимых жизненных благ</a:t>
            </a: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endParaRPr lang="ru-RU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2.Наука</a:t>
            </a:r>
            <a:r>
              <a:rPr lang="ru-RU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изучающая механизмы удовлетворения потребностей человека в условиях относительной ограниченности ресурсов.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Роль экономики в жизни общества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1 обеспечивает людей товарами</a:t>
            </a:r>
          </a:p>
          <a:p>
            <a:r>
              <a:rPr lang="ru-RU" sz="4000" dirty="0" smtClean="0"/>
              <a:t>2. является фундаментом общества</a:t>
            </a:r>
          </a:p>
          <a:p>
            <a:r>
              <a:rPr lang="ru-RU" sz="4000" dirty="0" smtClean="0"/>
              <a:t>3. Является основой научно-технического прогресса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C:\Users\User\Downloads\ad160eb78b0cdd5827dd47f0af2c22128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 algn="ctr"/>
            <a:r>
              <a:rPr lang="ru-RU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Основа производства </a:t>
            </a: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sz="24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735" name="WordArt 31"/>
          <p:cNvSpPr>
            <a:spLocks noChangeArrowheads="1" noChangeShapeType="1" noTextEdit="1"/>
          </p:cNvSpPr>
          <p:nvPr/>
        </p:nvSpPr>
        <p:spPr bwMode="auto">
          <a:xfrm>
            <a:off x="1066800" y="1295400"/>
            <a:ext cx="29559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Impact"/>
              </a:rPr>
              <a:t>производство</a:t>
            </a:r>
          </a:p>
        </p:txBody>
      </p:sp>
      <p:sp>
        <p:nvSpPr>
          <p:cNvPr id="72736" name="Text Box 32"/>
          <p:cNvSpPr txBox="1">
            <a:spLocks noChangeArrowheads="1"/>
          </p:cNvSpPr>
          <p:nvPr/>
        </p:nvSpPr>
        <p:spPr bwMode="auto">
          <a:xfrm>
            <a:off x="5327651" y="1108075"/>
            <a:ext cx="2903167" cy="707886"/>
          </a:xfrm>
          <a:prstGeom prst="rect">
            <a:avLst/>
          </a:prstGeom>
          <a:solidFill>
            <a:schemeClr val="bg1"/>
          </a:solidFill>
          <a:ln w="762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 smtClean="0"/>
              <a:t>Это процесс </a:t>
            </a:r>
            <a:r>
              <a:rPr lang="ru-RU" sz="2000" dirty="0"/>
              <a:t>создания </a:t>
            </a:r>
          </a:p>
          <a:p>
            <a:r>
              <a:rPr lang="ru-RU" sz="2000" dirty="0"/>
              <a:t>материальных благ </a:t>
            </a: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371600" y="2719388"/>
            <a:ext cx="1447800" cy="1992313"/>
            <a:chOff x="864" y="1713"/>
            <a:chExt cx="912" cy="1255"/>
          </a:xfrm>
        </p:grpSpPr>
        <p:graphicFrame>
          <p:nvGraphicFramePr>
            <p:cNvPr id="72739" name="Object 35"/>
            <p:cNvGraphicFramePr>
              <a:graphicFrameLocks noChangeAspect="1"/>
            </p:cNvGraphicFramePr>
            <p:nvPr/>
          </p:nvGraphicFramePr>
          <p:xfrm>
            <a:off x="864" y="1713"/>
            <a:ext cx="912" cy="863"/>
          </p:xfrm>
          <a:graphic>
            <a:graphicData uri="http://schemas.openxmlformats.org/presentationml/2006/ole">
              <p:oleObj spid="_x0000_s1030" name="Clip" r:id="rId3" imgW="2505075" imgH="2371725" progId="">
                <p:embed/>
              </p:oleObj>
            </a:graphicData>
          </a:graphic>
        </p:graphicFrame>
        <p:sp>
          <p:nvSpPr>
            <p:cNvPr id="72740" name="Text Box 36"/>
            <p:cNvSpPr txBox="1">
              <a:spLocks noChangeArrowheads="1"/>
            </p:cNvSpPr>
            <p:nvPr/>
          </p:nvSpPr>
          <p:spPr bwMode="auto">
            <a:xfrm>
              <a:off x="875" y="2522"/>
              <a:ext cx="750" cy="446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dirty="0"/>
                <a:t>Рабочая</a:t>
              </a:r>
            </a:p>
            <a:p>
              <a:r>
                <a:rPr lang="ru-RU" sz="2000" dirty="0"/>
                <a:t>сила</a:t>
              </a:r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3238500" y="2667000"/>
            <a:ext cx="1704975" cy="2044700"/>
            <a:chOff x="2040" y="1680"/>
            <a:chExt cx="1074" cy="1288"/>
          </a:xfrm>
        </p:grpSpPr>
        <p:graphicFrame>
          <p:nvGraphicFramePr>
            <p:cNvPr id="72744" name="Object 40"/>
            <p:cNvGraphicFramePr>
              <a:graphicFrameLocks noChangeAspect="1"/>
            </p:cNvGraphicFramePr>
            <p:nvPr/>
          </p:nvGraphicFramePr>
          <p:xfrm>
            <a:off x="2400" y="1680"/>
            <a:ext cx="714" cy="818"/>
          </p:xfrm>
          <a:graphic>
            <a:graphicData uri="http://schemas.openxmlformats.org/presentationml/2006/ole">
              <p:oleObj spid="_x0000_s1031" name="Clip" r:id="rId4" imgW="1133856" imgH="1299362" progId="">
                <p:embed/>
              </p:oleObj>
            </a:graphicData>
          </a:graphic>
        </p:graphicFrame>
        <p:sp>
          <p:nvSpPr>
            <p:cNvPr id="72745" name="Text Box 41"/>
            <p:cNvSpPr txBox="1">
              <a:spLocks noChangeArrowheads="1"/>
            </p:cNvSpPr>
            <p:nvPr/>
          </p:nvSpPr>
          <p:spPr bwMode="auto">
            <a:xfrm>
              <a:off x="2040" y="2522"/>
              <a:ext cx="876" cy="446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dirty="0"/>
                <a:t>Средства </a:t>
              </a:r>
            </a:p>
            <a:p>
              <a:r>
                <a:rPr lang="ru-RU" sz="2000" dirty="0" smtClean="0"/>
                <a:t>труда</a:t>
              </a:r>
              <a:endParaRPr lang="ru-RU" sz="2000" dirty="0"/>
            </a:p>
          </p:txBody>
        </p:sp>
      </p:grp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6084168" y="3068960"/>
            <a:ext cx="1479550" cy="1587500"/>
            <a:chOff x="4104" y="1440"/>
            <a:chExt cx="932" cy="1000"/>
          </a:xfrm>
        </p:grpSpPr>
        <p:graphicFrame>
          <p:nvGraphicFramePr>
            <p:cNvPr id="72754" name="Object 50"/>
            <p:cNvGraphicFramePr>
              <a:graphicFrameLocks noChangeAspect="1"/>
            </p:cNvGraphicFramePr>
            <p:nvPr/>
          </p:nvGraphicFramePr>
          <p:xfrm>
            <a:off x="4272" y="1440"/>
            <a:ext cx="579" cy="554"/>
          </p:xfrm>
          <a:graphic>
            <a:graphicData uri="http://schemas.openxmlformats.org/presentationml/2006/ole">
              <p:oleObj spid="_x0000_s1032" name="Clip" r:id="rId5" imgW="919886" imgH="879653" progId="">
                <p:embed/>
              </p:oleObj>
            </a:graphicData>
          </a:graphic>
        </p:graphicFrame>
        <p:sp>
          <p:nvSpPr>
            <p:cNvPr id="72755" name="Text Box 51"/>
            <p:cNvSpPr txBox="1">
              <a:spLocks noChangeArrowheads="1"/>
            </p:cNvSpPr>
            <p:nvPr/>
          </p:nvSpPr>
          <p:spPr bwMode="auto">
            <a:xfrm>
              <a:off x="4104" y="1994"/>
              <a:ext cx="932" cy="446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dirty="0" smtClean="0"/>
                <a:t>Предметы </a:t>
              </a:r>
              <a:endParaRPr lang="ru-RU" sz="2000" dirty="0"/>
            </a:p>
            <a:p>
              <a:r>
                <a:rPr lang="ru-RU" sz="2000" dirty="0"/>
                <a:t>труда</a:t>
              </a:r>
            </a:p>
          </p:txBody>
        </p:sp>
      </p:grpSp>
      <p:graphicFrame>
        <p:nvGraphicFramePr>
          <p:cNvPr id="72751" name="Object 47"/>
          <p:cNvGraphicFramePr>
            <a:graphicFrameLocks noChangeAspect="1"/>
          </p:cNvGraphicFramePr>
          <p:nvPr/>
        </p:nvGraphicFramePr>
        <p:xfrm>
          <a:off x="3203848" y="3140968"/>
          <a:ext cx="833438" cy="754063"/>
        </p:xfrm>
        <a:graphic>
          <a:graphicData uri="http://schemas.openxmlformats.org/presentationml/2006/ole">
            <p:oleObj spid="_x0000_s1033" name="Clip" r:id="rId6" imgW="833933" imgH="7543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Users\User\Downloads\slide-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>
            <a:normAutofit/>
          </a:bodyPr>
          <a:lstStyle/>
          <a:p>
            <a:endParaRPr lang="ru-RU" sz="3200" u="sng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33400" y="1143000"/>
            <a:ext cx="8064500" cy="5191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 smtClean="0">
                <a:solidFill>
                  <a:srgbClr val="000000"/>
                </a:solidFill>
              </a:rPr>
              <a:t>Производство подразделяется на:</a:t>
            </a:r>
            <a:endParaRPr lang="ru-RU" sz="2800" dirty="0">
              <a:solidFill>
                <a:srgbClr val="000000"/>
              </a:solidFill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33400" y="2667000"/>
            <a:ext cx="3886200" cy="914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00"/>
                </a:solidFill>
              </a:rPr>
              <a:t>Материальное </a:t>
            </a:r>
          </a:p>
          <a:p>
            <a:pPr algn="ctr"/>
            <a:r>
              <a:rPr lang="ru-RU" sz="2400" b="1">
                <a:solidFill>
                  <a:srgbClr val="000000"/>
                </a:solidFill>
              </a:rPr>
              <a:t>производство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572000" y="2667000"/>
            <a:ext cx="3886200" cy="914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</a:rPr>
              <a:t>Нематериальное </a:t>
            </a:r>
          </a:p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</a:rPr>
              <a:t>производство</a:t>
            </a:r>
            <a:endParaRPr lang="ru-RU" sz="2400" b="1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57200" y="4038600"/>
            <a:ext cx="3886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изготавливает вещественные блага в отраслях промышленности, сельского хозяйства, строительства и т.д.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648200" y="4191000"/>
            <a:ext cx="388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создает духовные и нравственные ценности</a:t>
            </a:r>
            <a:r>
              <a:rPr lang="ru-RU" sz="1800"/>
              <a:t> </a:t>
            </a: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2514600" y="16764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6477000" y="16764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effectLst/>
              </a:rPr>
              <a:t>Общество получает экономические блага в процессе </a:t>
            </a:r>
            <a:r>
              <a:rPr lang="ru-RU" sz="4000" dirty="0">
                <a:solidFill>
                  <a:srgbClr val="FFFF00"/>
                </a:solidFill>
                <a:effectLst/>
              </a:rPr>
              <a:t>экономической деятельности</a:t>
            </a:r>
            <a:r>
              <a:rPr lang="ru-RU" sz="2400" dirty="0">
                <a:effectLst/>
              </a:rPr>
              <a:t>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u="sng" dirty="0"/>
              <a:t>Экономическая деятельность - </a:t>
            </a:r>
            <a:endParaRPr lang="ru-RU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это все виды хозяйственной деятельности людей для удовлетворения их потребностей и обеспечения материальных условий жизни.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u="sng" dirty="0"/>
              <a:t>Цель экономической деятельности</a:t>
            </a:r>
            <a:r>
              <a:rPr lang="ru-RU" sz="2800" dirty="0"/>
              <a:t>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 dirty="0"/>
              <a:t>превращение ограниченных ресурсов в экономические блага – товары и </a:t>
            </a:r>
            <a:r>
              <a:rPr lang="ru-RU" sz="2800" i="1" dirty="0" smtClean="0"/>
              <a:t>услуги для удовлетворения неограниченных потребностей</a:t>
            </a:r>
            <a:endParaRPr lang="ru-RU" sz="2800" i="1" dirty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52400" y="4876800"/>
            <a:ext cx="1981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ресурсы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438400" y="4876800"/>
            <a:ext cx="1981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dirty="0"/>
              <a:t>производство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648200" y="4876800"/>
            <a:ext cx="1981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 dirty="0"/>
              <a:t>распределение </a:t>
            </a:r>
          </a:p>
          <a:p>
            <a:pPr algn="ctr"/>
            <a:r>
              <a:rPr lang="ru-RU" sz="1800" dirty="0"/>
              <a:t>и обмен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6934200" y="4876800"/>
            <a:ext cx="1981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dirty="0"/>
              <a:t>потребление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6629400" y="5181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4419600" y="5181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6" name="AutoShape 12"/>
          <p:cNvSpPr>
            <a:spLocks/>
          </p:cNvSpPr>
          <p:nvPr/>
        </p:nvSpPr>
        <p:spPr bwMode="auto">
          <a:xfrm rot="-5400000">
            <a:off x="5448300" y="2628900"/>
            <a:ext cx="381000" cy="6400800"/>
          </a:xfrm>
          <a:prstGeom prst="leftBrace">
            <a:avLst>
              <a:gd name="adj1" fmla="val 140000"/>
              <a:gd name="adj2" fmla="val 5151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438400" y="6248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Виды экономической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Ресурсы</a:t>
            </a:r>
            <a:r>
              <a:rPr lang="ru-RU" sz="4800" dirty="0" smtClean="0"/>
              <a:t>- все то, что необходимо для производства товаров и услуг. (</a:t>
            </a:r>
            <a:r>
              <a:rPr lang="ru-RU" sz="3500" i="1" dirty="0" smtClean="0"/>
              <a:t>деньги, земля, природные запасы, рабочая сила, знания.)</a:t>
            </a:r>
            <a:endParaRPr lang="ru-RU" sz="35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388</TotalTime>
  <Words>335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Техническая</vt:lpstr>
      <vt:lpstr>Clip</vt:lpstr>
      <vt:lpstr>Слайд 1</vt:lpstr>
      <vt:lpstr>Слайд 2</vt:lpstr>
      <vt:lpstr>Роль экономики в жизни общества</vt:lpstr>
      <vt:lpstr>Слайд 4</vt:lpstr>
      <vt:lpstr>Основа производства .</vt:lpstr>
      <vt:lpstr>Слайд 6</vt:lpstr>
      <vt:lpstr>Слайд 7</vt:lpstr>
      <vt:lpstr>Общество получает экономические блага в процессе экономической деятельности.</vt:lpstr>
      <vt:lpstr>Слайд 9</vt:lpstr>
      <vt:lpstr>Слайд 10</vt:lpstr>
      <vt:lpstr>Главные вопросы экономики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1</dc:title>
  <cp:lastModifiedBy>User</cp:lastModifiedBy>
  <cp:revision>22</cp:revision>
  <dcterms:modified xsi:type="dcterms:W3CDTF">2023-10-31T03:46:26Z</dcterms:modified>
</cp:coreProperties>
</file>