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86" r:id="rId4"/>
    <p:sldId id="287" r:id="rId5"/>
    <p:sldId id="259" r:id="rId6"/>
    <p:sldId id="258" r:id="rId7"/>
    <p:sldId id="260" r:id="rId8"/>
    <p:sldId id="262" r:id="rId9"/>
    <p:sldId id="261" r:id="rId10"/>
    <p:sldId id="275" r:id="rId11"/>
    <p:sldId id="277" r:id="rId12"/>
    <p:sldId id="281" r:id="rId13"/>
    <p:sldId id="265" r:id="rId14"/>
    <p:sldId id="263" r:id="rId15"/>
    <p:sldId id="264" r:id="rId16"/>
    <p:sldId id="282" r:id="rId17"/>
    <p:sldId id="267" r:id="rId18"/>
    <p:sldId id="271" r:id="rId19"/>
    <p:sldId id="268" r:id="rId20"/>
    <p:sldId id="284" r:id="rId21"/>
    <p:sldId id="272" r:id="rId22"/>
    <p:sldId id="270" r:id="rId23"/>
    <p:sldId id="288" r:id="rId24"/>
    <p:sldId id="273" r:id="rId25"/>
    <p:sldId id="269" r:id="rId26"/>
    <p:sldId id="274" r:id="rId27"/>
    <p:sldId id="289" r:id="rId28"/>
    <p:sldId id="278" r:id="rId29"/>
    <p:sldId id="279" r:id="rId30"/>
    <p:sldId id="266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  <a:srgbClr val="FF0066"/>
    <a:srgbClr val="66CCFF"/>
    <a:srgbClr val="3333CC"/>
    <a:srgbClr val="336600"/>
    <a:srgbClr val="000000"/>
    <a:srgbClr val="008000"/>
    <a:srgbClr val="660033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94660"/>
  </p:normalViewPr>
  <p:slideViewPr>
    <p:cSldViewPr>
      <p:cViewPr varScale="1">
        <p:scale>
          <a:sx n="91" d="100"/>
          <a:sy n="91" d="100"/>
        </p:scale>
        <p:origin x="-11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599D5-6635-45D4-972A-2769DD1A652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63F3B-C3B3-466F-AA66-F3E2CE1F1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87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3F3B-C3B3-466F-AA66-F3E2CE1F104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51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3F3B-C3B3-466F-AA66-F3E2CE1F104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82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DD78-2830-46EC-BD7C-758FD8EDF6D0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AA4A-9135-43EC-BC13-0BBEA68348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DD78-2830-46EC-BD7C-758FD8EDF6D0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AA4A-9135-43EC-BC13-0BBEA68348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DD78-2830-46EC-BD7C-758FD8EDF6D0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AA4A-9135-43EC-BC13-0BBEA68348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DD78-2830-46EC-BD7C-758FD8EDF6D0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AA4A-9135-43EC-BC13-0BBEA68348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DD78-2830-46EC-BD7C-758FD8EDF6D0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AA4A-9135-43EC-BC13-0BBEA68348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DD78-2830-46EC-BD7C-758FD8EDF6D0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AA4A-9135-43EC-BC13-0BBEA68348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DD78-2830-46EC-BD7C-758FD8EDF6D0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AA4A-9135-43EC-BC13-0BBEA68348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DD78-2830-46EC-BD7C-758FD8EDF6D0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6AA4A-9135-43EC-BC13-0BBEA68348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DD78-2830-46EC-BD7C-758FD8EDF6D0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AA4A-9135-43EC-BC13-0BBEA68348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DD78-2830-46EC-BD7C-758FD8EDF6D0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876AA4A-9135-43EC-BC13-0BBEA68348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6B6DD78-2830-46EC-BD7C-758FD8EDF6D0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AA4A-9135-43EC-BC13-0BBEA68348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B6DD78-2830-46EC-BD7C-758FD8EDF6D0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76AA4A-9135-43EC-BC13-0BBEA68348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052736"/>
            <a:ext cx="8247392" cy="2160240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Религия 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869160"/>
            <a:ext cx="6517562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282154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Все существующие религии можно разделить на три большие группы: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896544"/>
          </a:xfrm>
        </p:spPr>
        <p:txBody>
          <a:bodyPr/>
          <a:lstStyle/>
          <a:p>
            <a:pPr marL="550926" indent="-514350">
              <a:buAutoNum type="arabicParenR"/>
            </a:pPr>
            <a:r>
              <a:rPr lang="ru-RU" b="1" dirty="0" smtClean="0"/>
              <a:t>родоплеменные  примитивные верования</a:t>
            </a:r>
            <a:r>
              <a:rPr lang="ru-RU" b="1" dirty="0" smtClean="0">
                <a:solidFill>
                  <a:srgbClr val="66CCFF"/>
                </a:solidFill>
              </a:rPr>
              <a:t>, сохранившиеся по сей день;</a:t>
            </a:r>
          </a:p>
          <a:p>
            <a:pPr marL="550926" indent="-514350">
              <a:buAutoNum type="arabicParenR"/>
            </a:pPr>
            <a:r>
              <a:rPr lang="ru-RU" b="1" dirty="0" smtClean="0"/>
              <a:t>национально-государственные религии</a:t>
            </a:r>
            <a:r>
              <a:rPr lang="ru-RU" b="1" dirty="0" smtClean="0">
                <a:solidFill>
                  <a:srgbClr val="66CCFF"/>
                </a:solidFill>
              </a:rPr>
              <a:t>, составляющие основу религиозной жизни отдельных наций (например: индуизм, иудаизм и др.);</a:t>
            </a:r>
          </a:p>
          <a:p>
            <a:pPr marL="550926" indent="-514350">
              <a:buAutoNum type="arabicParenR"/>
            </a:pPr>
            <a:r>
              <a:rPr lang="ru-RU" b="1" dirty="0" smtClean="0"/>
              <a:t>мировые религии </a:t>
            </a:r>
            <a:r>
              <a:rPr lang="ru-RU" b="1" dirty="0" smtClean="0">
                <a:solidFill>
                  <a:srgbClr val="66CCFF"/>
                </a:solidFill>
              </a:rPr>
              <a:t>– христианство, буддизм ислам.</a:t>
            </a:r>
            <a:endParaRPr lang="ru-RU" b="1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Важнейшие элементы религии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805264"/>
          </a:xfrm>
        </p:spPr>
        <p:txBody>
          <a:bodyPr>
            <a:normAutofit fontScale="92500" lnSpcReduction="10000"/>
          </a:bodyPr>
          <a:lstStyle/>
          <a:p>
            <a:pPr marL="550926" indent="-514350">
              <a:buAutoNum type="arabicPeriod"/>
            </a:pPr>
            <a:r>
              <a:rPr lang="ru-RU" b="1" dirty="0" smtClean="0">
                <a:solidFill>
                  <a:srgbClr val="66CCFF"/>
                </a:solidFill>
              </a:rPr>
              <a:t>Вера </a:t>
            </a:r>
            <a:r>
              <a:rPr lang="ru-RU" b="1" dirty="0" smtClean="0"/>
              <a:t>(религиозные чувства, настроения, эмоции)</a:t>
            </a:r>
          </a:p>
          <a:p>
            <a:pPr marL="550926" indent="-514350">
              <a:buAutoNum type="arabicPeriod"/>
            </a:pPr>
            <a:r>
              <a:rPr lang="ru-RU" b="1" dirty="0" smtClean="0">
                <a:solidFill>
                  <a:srgbClr val="66CCFF"/>
                </a:solidFill>
              </a:rPr>
              <a:t>Учение</a:t>
            </a:r>
            <a:r>
              <a:rPr lang="ru-RU" b="1" dirty="0" smtClean="0"/>
              <a:t> (систематизированные, специально разработанная для данной религии совокупность принципов, идей, понятий)</a:t>
            </a:r>
          </a:p>
          <a:p>
            <a:pPr marL="550926" indent="-514350">
              <a:buAutoNum type="arabicPeriod"/>
            </a:pPr>
            <a:r>
              <a:rPr lang="ru-RU" b="1" dirty="0" smtClean="0">
                <a:solidFill>
                  <a:srgbClr val="66CCFF"/>
                </a:solidFill>
              </a:rPr>
              <a:t>Религиозный культ </a:t>
            </a:r>
            <a:r>
              <a:rPr lang="ru-RU" b="1" dirty="0" smtClean="0"/>
              <a:t>(совокупность действий, которые совершают верующие с целью поклонения богам, т.е. обряды, молитвы, проповеди и т.п.)</a:t>
            </a:r>
          </a:p>
          <a:p>
            <a:pPr marL="550926" indent="-51435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Достаточно развитые религии имеют и свою организацию  - церковь, упорядочивающую жизнь религиозной общины</a:t>
            </a:r>
          </a:p>
          <a:p>
            <a:pPr marL="550926" indent="-514350" algn="ctr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62068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религии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268760"/>
            <a:ext cx="2160240" cy="864096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/>
              <a:t>Мировоз-зренческая</a:t>
            </a:r>
            <a:r>
              <a:rPr lang="ru-RU" sz="2200" b="1" dirty="0" smtClean="0"/>
              <a:t> </a:t>
            </a:r>
            <a:endParaRPr lang="ru-RU" sz="2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980728"/>
            <a:ext cx="4896544" cy="1512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Формирует определенную картину мира, взгляд на место в нем человека и цели его жизни, нормы и ценности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636912"/>
            <a:ext cx="2088232" cy="864096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/>
              <a:t>Психологи-ческая</a:t>
            </a:r>
            <a:endParaRPr lang="ru-RU" sz="2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780928"/>
            <a:ext cx="4896544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Дает утешение в горе, тяжелой жизненной ситуации</a:t>
            </a:r>
            <a:endParaRPr lang="ru-RU" sz="2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4221088"/>
            <a:ext cx="2088232" cy="72008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/>
              <a:t>Коммуника-тивная</a:t>
            </a:r>
            <a:endParaRPr lang="ru-RU" sz="2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3861048"/>
            <a:ext cx="4896544" cy="14401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Способствует общению верующего с .богом, с духовенством и другими мирянами, самим собой</a:t>
            </a:r>
            <a:endParaRPr lang="ru-RU" sz="2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5589240"/>
            <a:ext cx="4896544" cy="10584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На основе религиозных норм упорядочивает деятельность людей</a:t>
            </a:r>
            <a:endParaRPr lang="ru-RU" sz="2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5733256"/>
            <a:ext cx="2016224" cy="864096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r>
              <a:rPr lang="ru-RU" sz="2200" b="1" dirty="0" err="1" smtClean="0"/>
              <a:t>Регулятив-ная</a:t>
            </a:r>
            <a:endParaRPr lang="ru-RU" sz="2200" b="1" dirty="0" smtClean="0"/>
          </a:p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620688"/>
            <a:ext cx="0" cy="55446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6" idx="1"/>
          </p:cNvCxnSpPr>
          <p:nvPr/>
        </p:nvCxnSpPr>
        <p:spPr>
          <a:xfrm>
            <a:off x="467544" y="1700808"/>
            <a:ext cx="6480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8" idx="1"/>
          </p:cNvCxnSpPr>
          <p:nvPr/>
        </p:nvCxnSpPr>
        <p:spPr>
          <a:xfrm>
            <a:off x="467544" y="3068960"/>
            <a:ext cx="720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5" idx="1"/>
          </p:cNvCxnSpPr>
          <p:nvPr/>
        </p:nvCxnSpPr>
        <p:spPr>
          <a:xfrm>
            <a:off x="467544" y="6165304"/>
            <a:ext cx="7920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12" idx="1"/>
          </p:cNvCxnSpPr>
          <p:nvPr/>
        </p:nvCxnSpPr>
        <p:spPr>
          <a:xfrm>
            <a:off x="539552" y="4581128"/>
            <a:ext cx="6480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91264" cy="1786528"/>
          </a:xfrm>
        </p:spPr>
        <p:txBody>
          <a:bodyPr/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Буддизм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050" name="Picture 2" descr="C:\Users\Эльмира\Desktop\desktopwallpapers.org.ua-10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663959" cy="3182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392488"/>
          </a:xfrm>
          <a:solidFill>
            <a:schemeClr val="accent3"/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Основы вероучения: 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«четыре благородные истины» Будды</a:t>
            </a:r>
          </a:p>
          <a:p>
            <a:pPr>
              <a:buNone/>
            </a:pPr>
            <a:endParaRPr lang="ru-RU" dirty="0" smtClean="0"/>
          </a:p>
          <a:p>
            <a:pPr marL="550926" indent="-514350">
              <a:buNone/>
            </a:pPr>
            <a:r>
              <a:rPr lang="ru-RU" sz="3100" b="1" dirty="0" smtClean="0">
                <a:solidFill>
                  <a:schemeClr val="tx2">
                    <a:lumMod val="10000"/>
                  </a:schemeClr>
                </a:solidFill>
              </a:rPr>
              <a:t>1.</a:t>
            </a:r>
            <a:r>
              <a:rPr lang="ru-RU" sz="3100" b="1" dirty="0" smtClean="0"/>
              <a:t>   </a:t>
            </a:r>
            <a:r>
              <a:rPr lang="ru-RU" sz="3100" b="1" dirty="0" smtClean="0">
                <a:solidFill>
                  <a:schemeClr val="tx2">
                    <a:lumMod val="10000"/>
                  </a:schemeClr>
                </a:solidFill>
              </a:rPr>
              <a:t>Сущность бытия (жизнь) – страдания  (зло).</a:t>
            </a:r>
          </a:p>
          <a:p>
            <a:pPr marL="550926" indent="-514350">
              <a:buNone/>
            </a:pPr>
            <a:r>
              <a:rPr lang="ru-RU" sz="3100" b="1" dirty="0" smtClean="0">
                <a:solidFill>
                  <a:schemeClr val="tx2">
                    <a:lumMod val="10000"/>
                  </a:schemeClr>
                </a:solidFill>
              </a:rPr>
              <a:t>2.   Причина страданий – желания человека (жажда жизни, удовольствий, наслаждений, счастья, власти, богатства и др.).</a:t>
            </a:r>
          </a:p>
          <a:p>
            <a:pPr marL="550926" indent="-514350">
              <a:buNone/>
            </a:pPr>
            <a:r>
              <a:rPr lang="ru-RU" sz="3100" b="1" dirty="0" smtClean="0">
                <a:solidFill>
                  <a:schemeClr val="tx2">
                    <a:lumMod val="10000"/>
                  </a:schemeClr>
                </a:solidFill>
              </a:rPr>
              <a:t>3.   Для прекращения страданий надо отказаться от желаний (от всех).</a:t>
            </a:r>
          </a:p>
          <a:p>
            <a:pPr marL="550926" indent="-514350">
              <a:buNone/>
            </a:pPr>
            <a:r>
              <a:rPr lang="ru-RU" sz="3100" b="1" dirty="0" smtClean="0">
                <a:solidFill>
                  <a:schemeClr val="tx2">
                    <a:lumMod val="10000"/>
                  </a:schemeClr>
                </a:solidFill>
              </a:rPr>
              <a:t>4.   Путь избавления от страдания: следование учению Будды о </a:t>
            </a:r>
            <a:r>
              <a:rPr lang="ru-RU" sz="3100" b="1" dirty="0" err="1" smtClean="0">
                <a:solidFill>
                  <a:schemeClr val="tx2">
                    <a:lumMod val="10000"/>
                  </a:schemeClr>
                </a:solidFill>
              </a:rPr>
              <a:t>восьмиричном</a:t>
            </a:r>
            <a:r>
              <a:rPr lang="ru-RU" sz="3100" b="1" dirty="0" smtClean="0">
                <a:solidFill>
                  <a:schemeClr val="tx2">
                    <a:lumMod val="10000"/>
                  </a:schemeClr>
                </a:solidFill>
              </a:rPr>
              <a:t> пути («праведное воззрение, праведное стремление, праведная речь,  праведное поведение, праведная жизнь, праведное учение, праведное созерцание, праведное </a:t>
            </a:r>
            <a:r>
              <a:rPr lang="ru-RU" sz="3100" b="1" dirty="0" err="1" smtClean="0">
                <a:solidFill>
                  <a:schemeClr val="tx2">
                    <a:lumMod val="10000"/>
                  </a:schemeClr>
                </a:solidFill>
              </a:rPr>
              <a:t>самопогружение</a:t>
            </a:r>
            <a:r>
              <a:rPr lang="ru-RU" sz="3100" b="1" dirty="0" smtClean="0">
                <a:solidFill>
                  <a:schemeClr val="tx2">
                    <a:lumMod val="10000"/>
                  </a:schemeClr>
                </a:solidFill>
              </a:rPr>
              <a:t>»).</a:t>
            </a:r>
          </a:p>
          <a:p>
            <a:pPr marL="550926" indent="-514350">
              <a:buNone/>
            </a:pPr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661248"/>
            <a:ext cx="8568952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0926" indent="-514350" algn="ctr">
              <a:buNone/>
            </a:pPr>
            <a:r>
              <a:rPr lang="ru-RU" sz="2400" b="1" dirty="0" smtClean="0"/>
              <a:t>Цель жизни верующего: достижение нирваны, т.е. небытия, блаженства, покоя.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Будда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(С санскр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– «пробудившийся»), достигший просветления.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Заповеди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19256" cy="45365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ru-RU" b="1" dirty="0" smtClean="0">
                <a:solidFill>
                  <a:srgbClr val="990000"/>
                </a:solidFill>
              </a:rPr>
              <a:t>1.   Не убивать ни одного живого существа (воздержание от нанесения зла).</a:t>
            </a:r>
          </a:p>
          <a:p>
            <a:pPr marL="36576" indent="0">
              <a:buNone/>
            </a:pPr>
            <a:r>
              <a:rPr lang="ru-RU" b="1" dirty="0" smtClean="0">
                <a:solidFill>
                  <a:srgbClr val="990000"/>
                </a:solidFill>
              </a:rPr>
              <a:t>2.   Не брать чужой собственности (воздержание от краж).</a:t>
            </a:r>
          </a:p>
          <a:p>
            <a:pPr marL="36576" indent="0">
              <a:buNone/>
            </a:pPr>
            <a:r>
              <a:rPr lang="ru-RU" b="1" dirty="0" smtClean="0">
                <a:solidFill>
                  <a:srgbClr val="990000"/>
                </a:solidFill>
              </a:rPr>
              <a:t>3.   Не касаться чужой жены (воздержание от чувственных излишеств).</a:t>
            </a:r>
          </a:p>
          <a:p>
            <a:pPr marL="36576" indent="0">
              <a:buNone/>
            </a:pPr>
            <a:r>
              <a:rPr lang="ru-RU" b="1" dirty="0" smtClean="0">
                <a:solidFill>
                  <a:srgbClr val="990000"/>
                </a:solidFill>
              </a:rPr>
              <a:t>4.   Не говорить неправду (воздержание от лжи).</a:t>
            </a:r>
          </a:p>
          <a:p>
            <a:pPr marL="36576" indent="0">
              <a:buNone/>
            </a:pPr>
            <a:r>
              <a:rPr lang="ru-RU" b="1" dirty="0" smtClean="0">
                <a:solidFill>
                  <a:srgbClr val="990000"/>
                </a:solidFill>
              </a:rPr>
              <a:t>5.   Не пить пива (воздержание от алкоголя).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216" y="5661248"/>
            <a:ext cx="8691264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</a:rPr>
              <a:t>Трипитака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</a:rPr>
              <a:t>типитака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) – священная книга буддистов.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мира\Desktop\mc_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27314" cy="4960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692696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Направления (ветви) в буддизме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19256" cy="5688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980728"/>
            <a:ext cx="4355975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CCFF"/>
                </a:solidFill>
              </a:rPr>
              <a:t>Хинаяна («узкий путь к спасению»)</a:t>
            </a:r>
          </a:p>
          <a:p>
            <a:pPr algn="ctr"/>
            <a:endParaRPr lang="ru-RU" b="1" dirty="0" smtClean="0">
              <a:solidFill>
                <a:srgbClr val="000000"/>
              </a:solidFill>
            </a:endParaRPr>
          </a:p>
          <a:p>
            <a:pPr algn="ctr"/>
            <a:r>
              <a:rPr lang="ru-RU" b="1" dirty="0" smtClean="0"/>
              <a:t>Признает Будду человеком, нашедшим путь к спасению, большое значение имеют личные усилия, упор на личное спасение через уход от мира в монашество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8731" y="980728"/>
            <a:ext cx="4355976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CCFF"/>
                </a:solidFill>
              </a:rPr>
              <a:t>Махаяна («широкий путь к спасению»)</a:t>
            </a:r>
          </a:p>
          <a:p>
            <a:pPr algn="ctr"/>
            <a:r>
              <a:rPr lang="ru-RU" b="1" dirty="0" smtClean="0"/>
              <a:t>Спастись может не только монах, но и любой мирянин; </a:t>
            </a:r>
            <a:r>
              <a:rPr lang="ru-RU" b="1" dirty="0" err="1" smtClean="0"/>
              <a:t>необхо-димость</a:t>
            </a:r>
            <a:r>
              <a:rPr lang="ru-RU" b="1" dirty="0" smtClean="0"/>
              <a:t> спасать других, активная проповедническая деятельность, превращение Будды в божество, усложнение обрядности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3918" y="3212976"/>
            <a:ext cx="435597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Шри-Ланка, Юго-Восточная Азия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26580" y="3224839"/>
            <a:ext cx="434812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Средняя Азия, Дальний Восток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>
            <a:stCxn id="2" idx="2"/>
          </p:cNvCxnSpPr>
          <p:nvPr/>
        </p:nvCxnSpPr>
        <p:spPr>
          <a:xfrm flipH="1">
            <a:off x="2177988" y="692696"/>
            <a:ext cx="2388840" cy="28803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2"/>
          </p:cNvCxnSpPr>
          <p:nvPr/>
        </p:nvCxnSpPr>
        <p:spPr>
          <a:xfrm>
            <a:off x="4566828" y="692696"/>
            <a:ext cx="2399184" cy="28803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17430" y="6397546"/>
            <a:ext cx="4327018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Тибет , Монголия, Россия 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-13918" y="4152040"/>
            <a:ext cx="4327017" cy="22455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CCFF"/>
                </a:solidFill>
              </a:rPr>
              <a:t>Ламаизм </a:t>
            </a:r>
          </a:p>
          <a:p>
            <a:pPr algn="ctr"/>
            <a:r>
              <a:rPr lang="ru-RU" b="1" dirty="0" smtClean="0"/>
              <a:t>Большая роль у лам (буддийских монахов), массовое распространение монашества, упрощение молитвенного общения с объектом поклонения, пышное богослужение, религиозные праздники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26580" y="6389906"/>
            <a:ext cx="4302408" cy="4648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Китай, Корея, Вьетнам, Япония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14808" y="4149080"/>
            <a:ext cx="4302407" cy="22408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CCFF"/>
                </a:solidFill>
              </a:rPr>
              <a:t>Дзэн-буддизм</a:t>
            </a:r>
          </a:p>
          <a:p>
            <a:pPr algn="ctr"/>
            <a:r>
              <a:rPr lang="ru-RU" b="1" dirty="0" smtClean="0"/>
              <a:t>Непосредственная («от сердца к сердцу») передача учения, прямой контакт с духовной сущностью человека, отказ от письменности при передаче учения, постижение Будды обращением к внутреннему миру человека</a:t>
            </a:r>
            <a:endParaRPr lang="ru-RU" b="1" dirty="0"/>
          </a:p>
        </p:txBody>
      </p:sp>
      <p:cxnSp>
        <p:nvCxnSpPr>
          <p:cNvPr id="34" name="Прямая соединительная линия 33"/>
          <p:cNvCxnSpPr>
            <a:endCxn id="24" idx="0"/>
          </p:cNvCxnSpPr>
          <p:nvPr/>
        </p:nvCxnSpPr>
        <p:spPr>
          <a:xfrm>
            <a:off x="6966011" y="3682039"/>
            <a:ext cx="1" cy="46704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19" idx="0"/>
          </p:cNvCxnSpPr>
          <p:nvPr/>
        </p:nvCxnSpPr>
        <p:spPr>
          <a:xfrm flipH="1">
            <a:off x="2149591" y="3682039"/>
            <a:ext cx="4816421" cy="47000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01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"/>
            <a:ext cx="7774632" cy="162880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tx1"/>
                </a:solidFill>
                <a:effectLst/>
              </a:rPr>
              <a:t>Ислам </a:t>
            </a:r>
            <a:endParaRPr lang="ru-RU" sz="9600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C:\Users\Эльмира\Desktop\kul-shar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172200" cy="4855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76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555776" y="332656"/>
            <a:ext cx="4248472" cy="21853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Пророк Мухаммед 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08920"/>
            <a:ext cx="9144000" cy="7452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Основы вероучения: «пять столпов культа» 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52" y="3504456"/>
            <a:ext cx="1652228" cy="33535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/>
              <a:t>Вера в единого Бога и пророчество «Нет Бога, кроме Аллаха и Мухаммед – посланник его»</a:t>
            </a:r>
            <a:endParaRPr lang="ru-RU" sz="19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45886" y="3504456"/>
            <a:ext cx="1652228" cy="33535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/>
              <a:t>Пост (</a:t>
            </a:r>
            <a:r>
              <a:rPr lang="ru-RU" sz="1900" b="1" dirty="0" err="1" smtClean="0"/>
              <a:t>саум</a:t>
            </a:r>
            <a:r>
              <a:rPr lang="ru-RU" sz="1900" b="1" dirty="0" smtClean="0"/>
              <a:t>, ураза) в течение месяца по лунному календарю (рамадан)</a:t>
            </a:r>
            <a:endParaRPr lang="ru-RU" sz="19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3513940"/>
            <a:ext cx="1639086" cy="33440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/>
              <a:t>Налог в пользу бедных и неимущих (</a:t>
            </a:r>
            <a:r>
              <a:rPr lang="ru-RU" sz="1900" b="1" dirty="0" err="1" smtClean="0"/>
              <a:t>закят</a:t>
            </a:r>
            <a:r>
              <a:rPr lang="ru-RU" sz="1900" b="1" dirty="0" smtClean="0"/>
              <a:t>)</a:t>
            </a:r>
            <a:endParaRPr lang="ru-RU" sz="19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56570" y="3513940"/>
            <a:ext cx="1652228" cy="33440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err="1" smtClean="0"/>
              <a:t>Паломни-чество</a:t>
            </a:r>
            <a:r>
              <a:rPr lang="ru-RU" sz="1900" b="1" dirty="0" smtClean="0"/>
              <a:t> в Мекку (хадж) к храму Кааба</a:t>
            </a:r>
            <a:endParaRPr lang="ru-RU" sz="19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3513940"/>
            <a:ext cx="1652228" cy="33440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err="1" smtClean="0"/>
              <a:t>Обязатель-ная</a:t>
            </a:r>
            <a:r>
              <a:rPr lang="ru-RU" sz="1900" b="1" dirty="0" smtClean="0"/>
              <a:t> молитва (салят, намаз), </a:t>
            </a:r>
            <a:r>
              <a:rPr lang="ru-RU" sz="1900" b="1" dirty="0" err="1" smtClean="0"/>
              <a:t>соверша-емая</a:t>
            </a:r>
            <a:r>
              <a:rPr lang="ru-RU" sz="1900" b="1" dirty="0" smtClean="0"/>
              <a:t> пять раз в день в определен-</a:t>
            </a:r>
            <a:r>
              <a:rPr lang="ru-RU" sz="1900" b="1" dirty="0" err="1" smtClean="0"/>
              <a:t>ное</a:t>
            </a:r>
            <a:r>
              <a:rPr lang="ru-RU" sz="1900" b="1" dirty="0" smtClean="0"/>
              <a:t> время</a:t>
            </a:r>
            <a:endParaRPr lang="ru-RU" sz="1900" b="1" dirty="0"/>
          </a:p>
        </p:txBody>
      </p:sp>
      <p:sp>
        <p:nvSpPr>
          <p:cNvPr id="16" name="Месяц 15"/>
          <p:cNvSpPr/>
          <p:nvPr/>
        </p:nvSpPr>
        <p:spPr>
          <a:xfrm rot="10800000">
            <a:off x="4511629" y="592914"/>
            <a:ext cx="457200" cy="9144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5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6264696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Религия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smtClean="0"/>
              <a:t>– это определенные взгляды и представления людей, основанные на вере в сверхъестественное, а также соответствующие обряды и культы.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3399FF"/>
                </a:solidFill>
              </a:rPr>
              <a:t>Вера в сверхъестественное</a:t>
            </a:r>
            <a:r>
              <a:rPr lang="ru-RU" sz="3200" b="1" dirty="0" smtClean="0"/>
              <a:t> – главный признак религии (религиозного мировоззрения).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Эльмира\Desktop\hdoboi.org-42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6951" y="0"/>
            <a:ext cx="5527049" cy="3109542"/>
          </a:xfrm>
          <a:prstGeom prst="rect">
            <a:avLst/>
          </a:prstGeom>
          <a:noFill/>
        </p:spPr>
      </p:pic>
      <p:pic>
        <p:nvPicPr>
          <p:cNvPr id="6146" name="Picture 2" descr="C:\Users\Эльмира\Desktop\0,,16093313-FMM,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63879" cy="3109722"/>
          </a:xfrm>
          <a:prstGeom prst="rect">
            <a:avLst/>
          </a:prstGeom>
          <a:noFill/>
        </p:spPr>
      </p:pic>
      <p:pic>
        <p:nvPicPr>
          <p:cNvPr id="4" name="Picture 2" descr="C:\Users\Эльмира\Desktop\800x450_1322453510_znaniya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086100"/>
            <a:ext cx="67056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0738" y="0"/>
            <a:ext cx="5821885" cy="4572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Основные течения в исламе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015" y="980728"/>
            <a:ext cx="2825793" cy="44535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Сунниты (суннизм)</a:t>
            </a:r>
            <a:endParaRPr lang="ru-RU" sz="21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189" y="987816"/>
            <a:ext cx="2843809" cy="46904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err="1" smtClean="0"/>
              <a:t>Хариджиты</a:t>
            </a:r>
            <a:r>
              <a:rPr lang="ru-RU" sz="2100" b="1" dirty="0" smtClean="0"/>
              <a:t> </a:t>
            </a:r>
            <a:endParaRPr lang="ru-RU" sz="2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426080"/>
            <a:ext cx="2825793" cy="45232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Признание сунны (сборник изречений и рассказов о жизни Мухаммеда) священным преданием, признание святости первых четырех халифов (заместителей посланника); считают, что верховная власть должна принадлежать халифам, избираемым всей общиной; отсутствуют церковь и священнослужители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91091" y="987816"/>
            <a:ext cx="2813485" cy="465064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Шииты (шиизм)</a:t>
            </a:r>
            <a:endParaRPr lang="ru-RU" sz="2100" b="1" dirty="0"/>
          </a:p>
        </p:txBody>
      </p:sp>
      <p:sp>
        <p:nvSpPr>
          <p:cNvPr id="9" name="Прямоугольник 8"/>
          <p:cNvSpPr/>
          <p:nvPr/>
        </p:nvSpPr>
        <p:spPr>
          <a:xfrm rot="10800000" flipH="1" flipV="1">
            <a:off x="3191092" y="1452880"/>
            <a:ext cx="2813484" cy="39923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 признают сунну священным преданием, считают своим главой чет-</a:t>
            </a:r>
            <a:r>
              <a:rPr lang="ru-RU" b="1" dirty="0" err="1" smtClean="0"/>
              <a:t>вертого</a:t>
            </a:r>
            <a:r>
              <a:rPr lang="ru-RU" b="1" dirty="0" smtClean="0"/>
              <a:t> халифа Али, признают законной лишь наследственную передачу власти потомкам пророка Мухаммеда по линии его двоюродного брата Али, отсутствие единой церковной организации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00190" y="1456863"/>
            <a:ext cx="2843809" cy="377233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Выступают за равенство всех мусульман независимо от их происхождения и цвета кожи; считают, что халифом может быть любой последователь ислама, избранный общиной, а община может сместить неугодного халифа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84937" y="5492080"/>
            <a:ext cx="2813485" cy="6012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Азербайджан, Таджикистан, Иран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37312"/>
            <a:ext cx="9143998" cy="6206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Другие течения и секты: </a:t>
            </a:r>
            <a:r>
              <a:rPr lang="ru-RU" b="1" dirty="0" err="1" smtClean="0"/>
              <a:t>имамиты</a:t>
            </a:r>
            <a:r>
              <a:rPr lang="ru-RU" b="1" dirty="0" smtClean="0"/>
              <a:t>, </a:t>
            </a:r>
            <a:r>
              <a:rPr lang="ru-RU" b="1" dirty="0" err="1" smtClean="0"/>
              <a:t>алавиты</a:t>
            </a:r>
            <a:r>
              <a:rPr lang="ru-RU" b="1" dirty="0" smtClean="0"/>
              <a:t>, </a:t>
            </a:r>
            <a:r>
              <a:rPr lang="ru-RU" b="1" dirty="0" err="1" smtClean="0"/>
              <a:t>исамиты</a:t>
            </a:r>
            <a:r>
              <a:rPr lang="ru-RU" b="1" dirty="0" smtClean="0"/>
              <a:t>, </a:t>
            </a:r>
            <a:r>
              <a:rPr lang="ru-RU" b="1" dirty="0" err="1" smtClean="0"/>
              <a:t>зейдиты</a:t>
            </a:r>
            <a:r>
              <a:rPr lang="ru-RU" b="1" dirty="0" smtClean="0"/>
              <a:t>, </a:t>
            </a:r>
            <a:r>
              <a:rPr lang="ru-RU" b="1" dirty="0" err="1" smtClean="0"/>
              <a:t>суфиты</a:t>
            </a:r>
            <a:r>
              <a:rPr lang="ru-RU" b="1" dirty="0" smtClean="0"/>
              <a:t>, </a:t>
            </a:r>
            <a:r>
              <a:rPr lang="ru-RU" b="1" dirty="0" err="1" smtClean="0"/>
              <a:t>сенуситы</a:t>
            </a:r>
            <a:r>
              <a:rPr lang="ru-RU" b="1" dirty="0" smtClean="0"/>
              <a:t>, али-</a:t>
            </a:r>
            <a:r>
              <a:rPr lang="ru-RU" b="1" dirty="0" err="1" smtClean="0"/>
              <a:t>илахи</a:t>
            </a:r>
            <a:r>
              <a:rPr lang="ru-RU" b="1" dirty="0" smtClean="0"/>
              <a:t>, ваххабиты и др.</a:t>
            </a:r>
            <a:endParaRPr lang="ru-RU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430912" y="457200"/>
            <a:ext cx="1052856" cy="5235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660232" y="457200"/>
            <a:ext cx="1224136" cy="5235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8" idx="0"/>
          </p:cNvCxnSpPr>
          <p:nvPr/>
        </p:nvCxnSpPr>
        <p:spPr>
          <a:xfrm>
            <a:off x="4597834" y="457200"/>
            <a:ext cx="0" cy="5306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1719" y="548680"/>
            <a:ext cx="2546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 втор. пол. </a:t>
            </a:r>
            <a:r>
              <a:rPr lang="en-US" sz="2000" b="1" dirty="0" smtClean="0"/>
              <a:t>VII </a:t>
            </a:r>
            <a:r>
              <a:rPr lang="ru-RU" b="1" dirty="0" smtClean="0"/>
              <a:t>в. 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24328" y="476672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 сер. </a:t>
            </a:r>
            <a:r>
              <a:rPr lang="en-US" sz="2000" b="1" dirty="0" smtClean="0"/>
              <a:t>VII</a:t>
            </a:r>
            <a:r>
              <a:rPr lang="ru-RU" sz="2000" b="1" dirty="0" smtClean="0"/>
              <a:t> в.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300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02624" cy="3501008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effectLst/>
              </a:rPr>
              <a:t>Христианство</a:t>
            </a:r>
            <a:r>
              <a:rPr lang="ru-RU" sz="8000" dirty="0" smtClean="0"/>
              <a:t> </a:t>
            </a:r>
            <a:endParaRPr lang="ru-RU" sz="8000" dirty="0"/>
          </a:p>
        </p:txBody>
      </p:sp>
      <p:pic>
        <p:nvPicPr>
          <p:cNvPr id="5122" name="Picture 2" descr="C:\Users\Эльмира\Desktop\0025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762750" cy="455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92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Триединый Бог (един в трех лицах): Бог-Отец, Бог-Сын, Бог-Святой Дух.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Библия – свод книг Священного Писания.</a:t>
            </a:r>
          </a:p>
          <a:p>
            <a:pPr>
              <a:buNone/>
            </a:pPr>
            <a:r>
              <a:rPr lang="ru-RU" sz="3600" b="1" dirty="0" smtClean="0"/>
              <a:t>Ветхий Завет – первая часть Библии (39 книг).</a:t>
            </a:r>
          </a:p>
          <a:p>
            <a:pPr>
              <a:buNone/>
            </a:pPr>
            <a:r>
              <a:rPr lang="ru-RU" sz="3600" b="1" dirty="0" smtClean="0"/>
              <a:t>Новый Завет – вторая часть Библии (27 книг)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847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Евангелия – </a:t>
            </a:r>
            <a:r>
              <a:rPr lang="ru-RU" sz="2800" b="1" dirty="0" smtClean="0"/>
              <a:t>главные книги Нового Завета. Это ранние христианские писания о жизни Иисуса Христа и его учении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5040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208912" cy="576064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Евангелия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08920"/>
            <a:ext cx="4104456" cy="7920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Канонические </a:t>
            </a:r>
          </a:p>
          <a:p>
            <a:pPr algn="ctr"/>
            <a:r>
              <a:rPr lang="ru-RU" sz="2200" b="1" dirty="0" smtClean="0"/>
              <a:t>(признанные церковью)</a:t>
            </a:r>
            <a:endParaRPr lang="ru-RU" sz="2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708920"/>
            <a:ext cx="4104456" cy="7920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Апокрифические </a:t>
            </a:r>
          </a:p>
          <a:p>
            <a:pPr algn="ctr"/>
            <a:r>
              <a:rPr lang="ru-RU" sz="2200" b="1" dirty="0" smtClean="0"/>
              <a:t>(непризнанные церковью)</a:t>
            </a:r>
            <a:endParaRPr lang="ru-RU" sz="2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501008"/>
            <a:ext cx="4104456" cy="29523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2600" dirty="0" smtClean="0"/>
              <a:t> </a:t>
            </a:r>
            <a:r>
              <a:rPr lang="ru-RU" sz="2200" b="1" dirty="0" smtClean="0"/>
              <a:t>от Матфея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/>
              <a:t> от Марка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/>
              <a:t> от Луки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/>
              <a:t> от Иоанна</a:t>
            </a:r>
          </a:p>
          <a:p>
            <a:pPr>
              <a:buFont typeface="Wingdings" pitchFamily="2" charset="2"/>
              <a:buChar char="v"/>
            </a:pPr>
            <a:endParaRPr lang="ru-RU" sz="2600" b="1" dirty="0" smtClean="0"/>
          </a:p>
          <a:p>
            <a:pPr>
              <a:buFont typeface="Wingdings" pitchFamily="2" charset="2"/>
              <a:buChar char="v"/>
            </a:pPr>
            <a:endParaRPr lang="ru-RU" sz="2600" b="1" dirty="0" smtClean="0"/>
          </a:p>
          <a:p>
            <a:r>
              <a:rPr lang="ru-RU" sz="2600" b="1" dirty="0" smtClean="0"/>
              <a:t> </a:t>
            </a:r>
            <a:endParaRPr lang="ru-RU" sz="2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501008"/>
            <a:ext cx="4104456" cy="29523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200" b="1" dirty="0" smtClean="0"/>
              <a:t>Детства Спасителя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/>
              <a:t> </a:t>
            </a:r>
            <a:r>
              <a:rPr lang="ru-RU" sz="2200" b="1" dirty="0" err="1" smtClean="0"/>
              <a:t>Псевдо-Матфея</a:t>
            </a:r>
            <a:endParaRPr lang="ru-RU" sz="2200" b="1" dirty="0" smtClean="0"/>
          </a:p>
          <a:p>
            <a:pPr>
              <a:buFont typeface="Wingdings" pitchFamily="2" charset="2"/>
              <a:buChar char="v"/>
            </a:pPr>
            <a:r>
              <a:rPr lang="ru-RU" sz="2200" b="1" dirty="0" smtClean="0"/>
              <a:t> </a:t>
            </a:r>
            <a:r>
              <a:rPr lang="ru-RU" sz="2200" b="1" dirty="0" err="1" smtClean="0"/>
              <a:t>Первоевангелия</a:t>
            </a:r>
            <a:r>
              <a:rPr lang="ru-RU" sz="2200" b="1" dirty="0" smtClean="0"/>
              <a:t> Иакова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/>
              <a:t> Назареев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/>
              <a:t> Книга Иосифа-плотника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/>
              <a:t> от Петра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/>
              <a:t> от Фомы 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/>
              <a:t> от Иуды</a:t>
            </a:r>
            <a:endParaRPr lang="ru-RU" sz="2200" b="1" dirty="0"/>
          </a:p>
        </p:txBody>
      </p:sp>
      <p:cxnSp>
        <p:nvCxnSpPr>
          <p:cNvPr id="10" name="Прямая соединительная линия 9"/>
          <p:cNvCxnSpPr>
            <a:stCxn id="4" idx="2"/>
            <a:endCxn id="5" idx="0"/>
          </p:cNvCxnSpPr>
          <p:nvPr/>
        </p:nvCxnSpPr>
        <p:spPr>
          <a:xfrm flipH="1">
            <a:off x="2519772" y="1988840"/>
            <a:ext cx="2052228" cy="72008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2"/>
            <a:endCxn id="6" idx="0"/>
          </p:cNvCxnSpPr>
          <p:nvPr/>
        </p:nvCxnSpPr>
        <p:spPr>
          <a:xfrm>
            <a:off x="4572000" y="1988840"/>
            <a:ext cx="2052228" cy="72008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07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Нравственные заповеди христианства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91264" cy="388843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marL="36576" indent="0">
              <a:buNone/>
            </a:pPr>
            <a:r>
              <a:rPr lang="ru-RU" b="1" dirty="0" smtClean="0"/>
              <a:t>«Почитай отца и мать»</a:t>
            </a:r>
          </a:p>
          <a:p>
            <a:pPr marL="36576" indent="0">
              <a:buNone/>
            </a:pPr>
            <a:r>
              <a:rPr lang="ru-RU" b="1" dirty="0" smtClean="0"/>
              <a:t>«Не убий»</a:t>
            </a:r>
          </a:p>
          <a:p>
            <a:pPr marL="36576" indent="0">
              <a:buNone/>
            </a:pPr>
            <a:r>
              <a:rPr lang="ru-RU" b="1" dirty="0" smtClean="0"/>
              <a:t>«Не прелюбодействуй»</a:t>
            </a:r>
          </a:p>
          <a:p>
            <a:pPr marL="36576" indent="0">
              <a:buNone/>
            </a:pPr>
            <a:r>
              <a:rPr lang="ru-RU" b="1" dirty="0" smtClean="0"/>
              <a:t>«Не кради»</a:t>
            </a:r>
          </a:p>
          <a:p>
            <a:pPr marL="36576" indent="0">
              <a:buNone/>
            </a:pPr>
            <a:r>
              <a:rPr lang="ru-RU" b="1" dirty="0" smtClean="0"/>
              <a:t>«Не произноси ложного свидетельства»</a:t>
            </a:r>
          </a:p>
          <a:p>
            <a:pPr marL="36576" indent="0">
              <a:buNone/>
            </a:pPr>
            <a:r>
              <a:rPr lang="ru-RU" b="1" dirty="0" smtClean="0"/>
              <a:t>«Не желай… ничего, что у ближнего твоего»</a:t>
            </a:r>
          </a:p>
          <a:p>
            <a:pPr marL="36576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9233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Эльмира\Desktop\01ff6b2a8471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07413" cy="4785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8796147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848872" cy="648072"/>
          </a:xfrm>
          <a:prstGeom prst="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Христианство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628800"/>
            <a:ext cx="2808312" cy="648072"/>
          </a:xfrm>
          <a:prstGeom prst="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/>
              <a:t>Протестантство</a:t>
            </a:r>
            <a:r>
              <a:rPr lang="ru-RU" sz="2700" b="1" dirty="0" smtClean="0"/>
              <a:t> </a:t>
            </a:r>
            <a:endParaRPr lang="ru-RU" sz="27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628800"/>
            <a:ext cx="2808312" cy="648072"/>
          </a:xfrm>
          <a:prstGeom prst="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/>
              <a:t>Католицизм </a:t>
            </a:r>
            <a:endParaRPr lang="ru-RU" sz="2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628800"/>
            <a:ext cx="2808312" cy="648072"/>
          </a:xfrm>
          <a:prstGeom prst="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/>
              <a:t>Православие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cxnSp>
        <p:nvCxnSpPr>
          <p:cNvPr id="12" name="Прямая соединительная линия 11"/>
          <p:cNvCxnSpPr>
            <a:endCxn id="7" idx="0"/>
          </p:cNvCxnSpPr>
          <p:nvPr/>
        </p:nvCxnSpPr>
        <p:spPr>
          <a:xfrm flipH="1">
            <a:off x="1655676" y="980728"/>
            <a:ext cx="1548172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0"/>
          </p:cNvCxnSpPr>
          <p:nvPr/>
        </p:nvCxnSpPr>
        <p:spPr>
          <a:xfrm>
            <a:off x="3131840" y="980728"/>
            <a:ext cx="1476164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5" idx="0"/>
          </p:cNvCxnSpPr>
          <p:nvPr/>
        </p:nvCxnSpPr>
        <p:spPr>
          <a:xfrm>
            <a:off x="3779912" y="1268760"/>
            <a:ext cx="378042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372200" y="1052736"/>
            <a:ext cx="13681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XVI </a:t>
            </a:r>
            <a:r>
              <a:rPr lang="ru-RU" sz="2400" b="1" dirty="0" smtClean="0"/>
              <a:t>в.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11760" y="1124744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1054 г.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Различия православия и католичества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8720"/>
            <a:ext cx="2304256" cy="504056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908720"/>
            <a:ext cx="3168352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Православие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908720"/>
            <a:ext cx="3168352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Католицизм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916832"/>
            <a:ext cx="3168352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Автокефальная  (</a:t>
            </a:r>
            <a:r>
              <a:rPr lang="ru-RU" sz="2000" b="1" dirty="0" err="1" smtClean="0"/>
              <a:t>самовозглавляемая</a:t>
            </a:r>
            <a:r>
              <a:rPr lang="ru-RU" sz="2000" b="1" dirty="0" smtClean="0"/>
              <a:t>, самостоятельная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1916832"/>
            <a:ext cx="3168352" cy="93610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Централизованная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2852936"/>
            <a:ext cx="3168352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Папа  римский (единый для всех католиков)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412776"/>
            <a:ext cx="8640960" cy="504056"/>
          </a:xfrm>
          <a:prstGeom prst="rect">
            <a:avLst/>
          </a:prstGeom>
          <a:solidFill>
            <a:srgbClr val="0000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Организация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916832"/>
            <a:ext cx="2304256" cy="9361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Церковь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852936"/>
            <a:ext cx="230425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Глава 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2852936"/>
            <a:ext cx="3168352" cy="79208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Патриарх (в каждой церкви свой)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645024"/>
            <a:ext cx="2304256" cy="93610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Личное положение духовенства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3645024"/>
            <a:ext cx="3168352" cy="914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Безбрачие (целибат) для всего духовенства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3645024"/>
            <a:ext cx="3168352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Безбрачие для черного духовенства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5085184"/>
            <a:ext cx="2304256" cy="1584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Отношения с государством 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4581128"/>
            <a:ext cx="230425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Календарь 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52120" y="4581128"/>
            <a:ext cx="3168352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Григорианский 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5085184"/>
            <a:ext cx="3168352" cy="15841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Цезарепапизм</a:t>
            </a:r>
            <a:r>
              <a:rPr lang="ru-RU" sz="2000" b="1" dirty="0" smtClean="0"/>
              <a:t> (государь выше патриарха т. е светская власть выше духовной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83768" y="4581128"/>
            <a:ext cx="3168352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Юлианский 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5085184"/>
            <a:ext cx="3168352" cy="15841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r>
              <a:rPr lang="ru-RU" sz="2000" b="1" dirty="0" err="1" smtClean="0"/>
              <a:t>апоцезаризм</a:t>
            </a:r>
            <a:r>
              <a:rPr lang="ru-RU" sz="2000" b="1" dirty="0" smtClean="0"/>
              <a:t> (папа римский выше государя, т.е. духовная власть выше светской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764704"/>
            <a:ext cx="3240360" cy="58326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«Священное писание» (Библия) и «Священное предание» (традиция духовной жизни, преемственно передаваемая от апостолов через их непосредственных учеников  (мужей апостольских), их преемников и т.д., т.е. реальный опыт </a:t>
            </a:r>
            <a:r>
              <a:rPr lang="ru-RU" b="1" dirty="0" err="1" smtClean="0"/>
              <a:t>богопознания</a:t>
            </a:r>
            <a:r>
              <a:rPr lang="ru-RU" b="1" dirty="0" smtClean="0"/>
              <a:t>, передаваемый из поколения в поколение, из века в век, и соответствующее ему понимание Библии, всех основных истин веры и принципов христианской жизни)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2304256" cy="58326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Источник вероучений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8568952" cy="504056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Вероучение и культ </a:t>
            </a:r>
            <a:endParaRPr lang="ru-RU" sz="24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764704"/>
            <a:ext cx="3024336" cy="583264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Священное Писание» (Библия) и «Священное предание» (решение вселенских и католических соборов, поучение римских пап и отцов Церкви), которому отдается приоритет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Эльмира\Desktop\2_MG_7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620000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Семь смертных грехов у католиков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61056"/>
            <a:ext cx="4104456" cy="1191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Были сформулированы в </a:t>
            </a:r>
            <a:r>
              <a:rPr lang="en-US" sz="2200" b="1" dirty="0" smtClean="0">
                <a:solidFill>
                  <a:srgbClr val="002060"/>
                </a:solidFill>
              </a:rPr>
              <a:t>IV </a:t>
            </a:r>
            <a:r>
              <a:rPr lang="ru-RU" sz="2200" b="1" dirty="0" smtClean="0">
                <a:solidFill>
                  <a:srgbClr val="002060"/>
                </a:solidFill>
              </a:rPr>
              <a:t>в.  Папой Григорием </a:t>
            </a:r>
            <a:r>
              <a:rPr lang="en-US" sz="2200" b="1" dirty="0" smtClean="0">
                <a:solidFill>
                  <a:srgbClr val="002060"/>
                </a:solidFill>
              </a:rPr>
              <a:t>VII </a:t>
            </a:r>
            <a:r>
              <a:rPr lang="ru-RU" sz="2200" b="1" dirty="0" smtClean="0">
                <a:solidFill>
                  <a:srgbClr val="002060"/>
                </a:solidFill>
              </a:rPr>
              <a:t>(</a:t>
            </a:r>
            <a:r>
              <a:rPr lang="ru-RU" sz="2200" b="1" dirty="0" err="1" smtClean="0">
                <a:solidFill>
                  <a:srgbClr val="002060"/>
                </a:solidFill>
              </a:rPr>
              <a:t>Гильдебрантом</a:t>
            </a:r>
            <a:r>
              <a:rPr lang="ru-RU" sz="2200" b="1" dirty="0" smtClean="0">
                <a:solidFill>
                  <a:srgbClr val="002060"/>
                </a:solidFill>
              </a:rPr>
              <a:t>)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661057"/>
            <a:ext cx="4032448" cy="119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Добавились в </a:t>
            </a:r>
            <a:r>
              <a:rPr lang="en-US" sz="2200" b="1" dirty="0" smtClean="0">
                <a:solidFill>
                  <a:srgbClr val="002060"/>
                </a:solidFill>
              </a:rPr>
              <a:t>XXI</a:t>
            </a:r>
            <a:r>
              <a:rPr lang="ru-RU" sz="2200" b="1" dirty="0" smtClean="0">
                <a:solidFill>
                  <a:srgbClr val="002060"/>
                </a:solidFill>
              </a:rPr>
              <a:t> в. семь «социальных грехов)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851" y="2893963"/>
            <a:ext cx="4104456" cy="38474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 smtClean="0">
                <a:solidFill>
                  <a:srgbClr val="002060"/>
                </a:solidFill>
              </a:rPr>
              <a:t>- </a:t>
            </a:r>
            <a:r>
              <a:rPr lang="ru-RU" sz="2200" b="1" dirty="0" smtClean="0">
                <a:solidFill>
                  <a:srgbClr val="002060"/>
                </a:solidFill>
              </a:rPr>
              <a:t>гордыня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- алчность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- гнев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- похоть (сладострастие)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- чревоугодие (обжорство)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- лень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- уныние</a:t>
            </a:r>
          </a:p>
          <a:p>
            <a:pPr marL="285750" indent="-285750">
              <a:buFontTx/>
              <a:buChar char="-"/>
            </a:pPr>
            <a:endParaRPr lang="ru-RU" sz="2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893963"/>
            <a:ext cx="4032448" cy="38474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 smtClean="0">
                <a:solidFill>
                  <a:srgbClr val="990000"/>
                </a:solidFill>
              </a:rPr>
              <a:t>- опыты с ДНК человека</a:t>
            </a:r>
          </a:p>
          <a:p>
            <a:r>
              <a:rPr lang="ru-RU" sz="2100" b="1" dirty="0" smtClean="0">
                <a:solidFill>
                  <a:srgbClr val="990000"/>
                </a:solidFill>
              </a:rPr>
              <a:t>- клонирование</a:t>
            </a:r>
          </a:p>
          <a:p>
            <a:r>
              <a:rPr lang="ru-RU" sz="2100" b="1" dirty="0" smtClean="0">
                <a:solidFill>
                  <a:srgbClr val="990000"/>
                </a:solidFill>
              </a:rPr>
              <a:t>- загрязнение окружающей среды</a:t>
            </a:r>
          </a:p>
          <a:p>
            <a:r>
              <a:rPr lang="ru-RU" sz="2100" b="1" dirty="0" smtClean="0">
                <a:solidFill>
                  <a:srgbClr val="990000"/>
                </a:solidFill>
              </a:rPr>
              <a:t>- аборты</a:t>
            </a:r>
          </a:p>
          <a:p>
            <a:r>
              <a:rPr lang="ru-RU" sz="2100" b="1" dirty="0" smtClean="0">
                <a:solidFill>
                  <a:srgbClr val="990000"/>
                </a:solidFill>
              </a:rPr>
              <a:t>- использование контрацептивов</a:t>
            </a:r>
          </a:p>
          <a:p>
            <a:r>
              <a:rPr lang="ru-RU" sz="2100" b="1" dirty="0" smtClean="0">
                <a:solidFill>
                  <a:srgbClr val="990000"/>
                </a:solidFill>
              </a:rPr>
              <a:t>- наркотики (наркомания и наркоторговля)</a:t>
            </a:r>
          </a:p>
          <a:p>
            <a:r>
              <a:rPr lang="ru-RU" sz="2100" b="1" dirty="0" smtClean="0">
                <a:solidFill>
                  <a:srgbClr val="990000"/>
                </a:solidFill>
              </a:rPr>
              <a:t>- социальная несправедливость</a:t>
            </a:r>
          </a:p>
          <a:p>
            <a:pPr marL="285750" indent="-285750">
              <a:buFontTx/>
              <a:buChar char="-"/>
            </a:pPr>
            <a:endParaRPr lang="ru-RU" b="1" dirty="0"/>
          </a:p>
        </p:txBody>
      </p:sp>
      <p:cxnSp>
        <p:nvCxnSpPr>
          <p:cNvPr id="9" name="Прямая соединительная линия 8"/>
          <p:cNvCxnSpPr>
            <a:stCxn id="2" idx="2"/>
            <a:endCxn id="4" idx="0"/>
          </p:cNvCxnSpPr>
          <p:nvPr/>
        </p:nvCxnSpPr>
        <p:spPr>
          <a:xfrm flipH="1">
            <a:off x="2231740" y="1052736"/>
            <a:ext cx="2371092" cy="6083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2"/>
            <a:endCxn id="5" idx="0"/>
          </p:cNvCxnSpPr>
          <p:nvPr/>
        </p:nvCxnSpPr>
        <p:spPr>
          <a:xfrm>
            <a:off x="4602832" y="1052736"/>
            <a:ext cx="2345432" cy="6083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934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208912" cy="9864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Атеизм – это система взглядов и убеждений, отрицающая существование Бога, каких-либо сверхъестественных сил.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733256"/>
            <a:ext cx="828092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Свобода совести – право исповедовать любую религию или не исповедовать никакой (т.е. быть атеистом).</a:t>
            </a:r>
            <a:endParaRPr lang="ru-RU" sz="2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12776"/>
            <a:ext cx="6768752" cy="57606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Формы атеизма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564904"/>
            <a:ext cx="3816424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Межконфессиональная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564904"/>
            <a:ext cx="3816424" cy="504056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Свободомыслие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068960"/>
            <a:ext cx="3816424" cy="10081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рамках своей религии критикуется «чужая», «неправильная» религия 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068960"/>
            <a:ext cx="3816424" cy="10081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Свободная критика религии на основе человеческого разума</a:t>
            </a:r>
            <a:endParaRPr lang="ru-RU" sz="2000" b="1" dirty="0"/>
          </a:p>
        </p:txBody>
      </p:sp>
      <p:cxnSp>
        <p:nvCxnSpPr>
          <p:cNvPr id="12" name="Прямая соединительная линия 11"/>
          <p:cNvCxnSpPr>
            <a:stCxn id="6" idx="2"/>
          </p:cNvCxnSpPr>
          <p:nvPr/>
        </p:nvCxnSpPr>
        <p:spPr>
          <a:xfrm flipH="1">
            <a:off x="2267744" y="1988840"/>
            <a:ext cx="2232248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2"/>
            <a:endCxn id="8" idx="0"/>
          </p:cNvCxnSpPr>
          <p:nvPr/>
        </p:nvCxnSpPr>
        <p:spPr>
          <a:xfrm>
            <a:off x="4499992" y="1988840"/>
            <a:ext cx="2268252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67544" y="4293096"/>
            <a:ext cx="2952328" cy="129614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Атеизм возникает вместе с религией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896" y="4293096"/>
            <a:ext cx="5040560" cy="129614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Причина возникновения: </a:t>
            </a:r>
          </a:p>
          <a:p>
            <a:pPr algn="ctr"/>
            <a:r>
              <a:rPr lang="ru-RU" sz="2000" b="1" dirty="0" smtClean="0"/>
              <a:t>неспособность религии решать проблемы, встающие перед человеком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Эльмира\Desktop\1432643_html_6085fe4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358253" cy="551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6048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4664"/>
            <a:ext cx="468052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Значение религии для человека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3672408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Нравственно-воспитательное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772816"/>
            <a:ext cx="3672408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Культурно-историческое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4" idx="2"/>
            <a:endCxn id="5" idx="0"/>
          </p:cNvCxnSpPr>
          <p:nvPr/>
        </p:nvCxnSpPr>
        <p:spPr>
          <a:xfrm flipH="1">
            <a:off x="2303748" y="1319064"/>
            <a:ext cx="2304256" cy="4537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2"/>
            <a:endCxn id="6" idx="0"/>
          </p:cNvCxnSpPr>
          <p:nvPr/>
        </p:nvCxnSpPr>
        <p:spPr>
          <a:xfrm>
            <a:off x="4608004" y="1319064"/>
            <a:ext cx="2304256" cy="4537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7544" y="2996952"/>
            <a:ext cx="8280920" cy="5040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Политеизм – многобожие, язычество</a:t>
            </a:r>
            <a:r>
              <a:rPr lang="ru-RU" sz="2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717032"/>
            <a:ext cx="8280920" cy="5040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Монотеизм – единобожие.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4653136"/>
            <a:ext cx="3312368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Религии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805264"/>
            <a:ext cx="2520280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Родоплеменные </a:t>
            </a:r>
            <a:endParaRPr lang="ru-RU" sz="2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5805264"/>
            <a:ext cx="2304256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Национальные </a:t>
            </a:r>
            <a:endParaRPr lang="ru-RU" sz="2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5805264"/>
            <a:ext cx="2448272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Мировые </a:t>
            </a:r>
            <a:endParaRPr lang="ru-RU" sz="2200" b="1" dirty="0"/>
          </a:p>
        </p:txBody>
      </p:sp>
      <p:cxnSp>
        <p:nvCxnSpPr>
          <p:cNvPr id="22" name="Прямая соединительная линия 21"/>
          <p:cNvCxnSpPr>
            <a:endCxn id="18" idx="0"/>
          </p:cNvCxnSpPr>
          <p:nvPr/>
        </p:nvCxnSpPr>
        <p:spPr>
          <a:xfrm flipH="1">
            <a:off x="1727684" y="5301208"/>
            <a:ext cx="1260140" cy="504056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20" idx="0"/>
          </p:cNvCxnSpPr>
          <p:nvPr/>
        </p:nvCxnSpPr>
        <p:spPr>
          <a:xfrm>
            <a:off x="6300192" y="5301208"/>
            <a:ext cx="1224136" cy="504056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7" idx="2"/>
            <a:endCxn id="19" idx="0"/>
          </p:cNvCxnSpPr>
          <p:nvPr/>
        </p:nvCxnSpPr>
        <p:spPr>
          <a:xfrm>
            <a:off x="4644008" y="5301208"/>
            <a:ext cx="0" cy="504056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904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76672"/>
            <a:ext cx="6408712" cy="648072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Древние культы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2520280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Культ природы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412776"/>
            <a:ext cx="2520280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Культ вождей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412776"/>
            <a:ext cx="2520280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Культ предков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132856"/>
            <a:ext cx="2520280" cy="41764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Наделение </a:t>
            </a:r>
            <a:r>
              <a:rPr lang="ru-RU" sz="2000" b="1" dirty="0" err="1" smtClean="0">
                <a:solidFill>
                  <a:srgbClr val="002060"/>
                </a:solidFill>
              </a:rPr>
              <a:t>сверхъестествен-ными</a:t>
            </a:r>
            <a:r>
              <a:rPr lang="ru-RU" sz="2000" b="1" dirty="0" smtClean="0">
                <a:solidFill>
                  <a:srgbClr val="002060"/>
                </a:solidFill>
              </a:rPr>
              <a:t> свойствами природных явлений, воздействующих на земледелие, почитание солнца, земли, воды и др.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060848"/>
            <a:ext cx="2520280" cy="4248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Вера в сохранение </a:t>
            </a:r>
            <a:r>
              <a:rPr lang="ru-RU" sz="2000" b="1" dirty="0" err="1" smtClean="0">
                <a:solidFill>
                  <a:srgbClr val="002060"/>
                </a:solidFill>
              </a:rPr>
              <a:t>сверхъестествен-ной</a:t>
            </a:r>
            <a:r>
              <a:rPr lang="ru-RU" sz="2000" b="1" dirty="0" smtClean="0">
                <a:solidFill>
                  <a:srgbClr val="002060"/>
                </a:solidFill>
              </a:rPr>
              <a:t> связи между людьми и их умершими предками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060848"/>
            <a:ext cx="2520280" cy="42484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Вера в наличие у племенных вождей </a:t>
            </a:r>
            <a:r>
              <a:rPr lang="ru-RU" sz="2000" b="1" dirty="0" err="1" smtClean="0">
                <a:solidFill>
                  <a:srgbClr val="002060"/>
                </a:solidFill>
              </a:rPr>
              <a:t>сверхъестествен-ных</a:t>
            </a:r>
            <a:r>
              <a:rPr lang="ru-RU" sz="2000" b="1" dirty="0" smtClean="0">
                <a:solidFill>
                  <a:srgbClr val="002060"/>
                </a:solidFill>
              </a:rPr>
              <a:t> способностей, отсутствующих у остальных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stCxn id="4" idx="2"/>
            <a:endCxn id="7" idx="0"/>
          </p:cNvCxnSpPr>
          <p:nvPr/>
        </p:nvCxnSpPr>
        <p:spPr>
          <a:xfrm>
            <a:off x="4608004" y="1124744"/>
            <a:ext cx="0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6" idx="0"/>
          </p:cNvCxnSpPr>
          <p:nvPr/>
        </p:nvCxnSpPr>
        <p:spPr>
          <a:xfrm>
            <a:off x="7380312" y="1124744"/>
            <a:ext cx="36004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0"/>
          </p:cNvCxnSpPr>
          <p:nvPr/>
        </p:nvCxnSpPr>
        <p:spPr>
          <a:xfrm flipV="1">
            <a:off x="1727684" y="1124744"/>
            <a:ext cx="36004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637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0648"/>
            <a:ext cx="6912768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Первоначальные формы религии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2088232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Фетишизм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412776"/>
            <a:ext cx="2088232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Тотемизм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412776"/>
            <a:ext cx="2088232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Магия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412776"/>
            <a:ext cx="2088232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Анимизм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1916832"/>
            <a:ext cx="2088232" cy="2304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Действия и обряды для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сверхъестест-венного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воздействия на окружающий мир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916832"/>
            <a:ext cx="2088232" cy="2952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Поклонение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неодушевлен-ным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материальным предметам, которым приписываются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сверхъестест-венные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свойства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1916832"/>
            <a:ext cx="2088232" cy="309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Вера в душу и духов и их влияние на людей, животных, предметы и явления, т.е. во всеобщую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одухотворен-ность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 в природе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1916832"/>
            <a:ext cx="2088232" cy="4032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Вера в таинственную связь (родство) между человеческими группами (родами) и животными или растениями (реже – явлениями природы и неодушевленными предметами)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5733256"/>
            <a:ext cx="2088232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Спиритизм 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5733256"/>
            <a:ext cx="2088232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Шаманство </a:t>
            </a:r>
            <a:endParaRPr lang="ru-RU" sz="2000" b="1" dirty="0"/>
          </a:p>
        </p:txBody>
      </p:sp>
      <p:cxnSp>
        <p:nvCxnSpPr>
          <p:cNvPr id="16" name="Прямая соединительная линия 15"/>
          <p:cNvCxnSpPr>
            <a:endCxn id="5" idx="0"/>
          </p:cNvCxnSpPr>
          <p:nvPr/>
        </p:nvCxnSpPr>
        <p:spPr>
          <a:xfrm flipH="1">
            <a:off x="1223628" y="836712"/>
            <a:ext cx="540060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7" idx="0"/>
          </p:cNvCxnSpPr>
          <p:nvPr/>
        </p:nvCxnSpPr>
        <p:spPr>
          <a:xfrm flipH="1">
            <a:off x="3455876" y="836712"/>
            <a:ext cx="36004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8" idx="0"/>
          </p:cNvCxnSpPr>
          <p:nvPr/>
        </p:nvCxnSpPr>
        <p:spPr>
          <a:xfrm>
            <a:off x="5580112" y="836712"/>
            <a:ext cx="108012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6" idx="0"/>
          </p:cNvCxnSpPr>
          <p:nvPr/>
        </p:nvCxnSpPr>
        <p:spPr>
          <a:xfrm>
            <a:off x="7524328" y="836712"/>
            <a:ext cx="396044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1" idx="2"/>
            <a:endCxn id="13" idx="0"/>
          </p:cNvCxnSpPr>
          <p:nvPr/>
        </p:nvCxnSpPr>
        <p:spPr>
          <a:xfrm flipH="1">
            <a:off x="5544108" y="5013176"/>
            <a:ext cx="144016" cy="7200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1" idx="2"/>
          </p:cNvCxnSpPr>
          <p:nvPr/>
        </p:nvCxnSpPr>
        <p:spPr>
          <a:xfrm flipH="1">
            <a:off x="2915816" y="5013176"/>
            <a:ext cx="2772308" cy="7200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8640960" cy="12241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Национальные , или локально ограниченные религии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8424936" cy="482453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Иудаизм</a:t>
            </a:r>
            <a:r>
              <a:rPr lang="ru-RU" sz="2800" b="1" dirty="0" smtClean="0"/>
              <a:t> , со </a:t>
            </a:r>
            <a:r>
              <a:rPr lang="en-US" sz="2800" b="1" dirty="0" smtClean="0"/>
              <a:t>II</a:t>
            </a:r>
            <a:r>
              <a:rPr lang="ru-RU" sz="2800" b="1" dirty="0" smtClean="0"/>
              <a:t> тыс. л. до н.э., Палестина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Зороастризм</a:t>
            </a:r>
            <a:r>
              <a:rPr lang="ru-RU" sz="2800" b="1" dirty="0" smtClean="0"/>
              <a:t>, с рубежа </a:t>
            </a:r>
            <a:r>
              <a:rPr lang="en-US" sz="2800" b="1" dirty="0" smtClean="0"/>
              <a:t>II – I </a:t>
            </a:r>
            <a:r>
              <a:rPr lang="ru-RU" sz="2800" b="1" dirty="0" smtClean="0"/>
              <a:t>тыс. л. до н.э., Юго-Западная Азия.</a:t>
            </a:r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Мандеизм</a:t>
            </a:r>
            <a:r>
              <a:rPr lang="ru-RU" sz="2800" b="1" dirty="0" smtClean="0"/>
              <a:t>, с середины </a:t>
            </a:r>
            <a:r>
              <a:rPr lang="en-US" sz="2800" b="1" dirty="0" smtClean="0"/>
              <a:t>I </a:t>
            </a:r>
            <a:r>
              <a:rPr lang="ru-RU" sz="2800" b="1" dirty="0" smtClean="0"/>
              <a:t>в. н.э., </a:t>
            </a:r>
            <a:r>
              <a:rPr lang="ru-RU" sz="2800" b="1" dirty="0" err="1" smtClean="0"/>
              <a:t>Двуречье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Индуизм</a:t>
            </a:r>
            <a:r>
              <a:rPr lang="ru-RU" sz="2800" b="1" dirty="0" smtClean="0"/>
              <a:t>, с середины </a:t>
            </a:r>
            <a:r>
              <a:rPr lang="en-US" sz="2800" b="1" dirty="0" smtClean="0"/>
              <a:t>I</a:t>
            </a:r>
            <a:r>
              <a:rPr lang="ru-RU" sz="2800" b="1" dirty="0" smtClean="0"/>
              <a:t> тыс. л. н.э., Индия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Джайнизм</a:t>
            </a:r>
            <a:r>
              <a:rPr lang="ru-RU" sz="2800" b="1" dirty="0" smtClean="0"/>
              <a:t>, </a:t>
            </a:r>
            <a:r>
              <a:rPr lang="en-US" sz="2800" b="1" dirty="0" smtClean="0"/>
              <a:t>VI</a:t>
            </a:r>
            <a:r>
              <a:rPr lang="ru-RU" sz="2800" b="1" dirty="0" smtClean="0"/>
              <a:t> в.до н.э., Индия.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Даосизм</a:t>
            </a:r>
            <a:r>
              <a:rPr lang="ru-RU" sz="2800" b="1" dirty="0" smtClean="0"/>
              <a:t>, </a:t>
            </a:r>
            <a:r>
              <a:rPr lang="en-US" sz="2800" b="1" dirty="0" smtClean="0"/>
              <a:t>IV – III</a:t>
            </a:r>
            <a:r>
              <a:rPr lang="ru-RU" sz="2800" b="1" dirty="0" smtClean="0"/>
              <a:t> вв. до н.э. , Китай.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Сикхизм</a:t>
            </a:r>
            <a:r>
              <a:rPr lang="ru-RU" sz="2800" b="1" dirty="0" smtClean="0"/>
              <a:t>, с начала </a:t>
            </a:r>
            <a:r>
              <a:rPr lang="en-US" sz="2800" b="1" dirty="0" smtClean="0"/>
              <a:t>XVI</a:t>
            </a:r>
            <a:r>
              <a:rPr lang="ru-RU" sz="2800" b="1" dirty="0" smtClean="0"/>
              <a:t> в., Индия.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Конфуцианство</a:t>
            </a:r>
            <a:r>
              <a:rPr lang="ru-RU" sz="2800" b="1" dirty="0" smtClean="0"/>
              <a:t>, </a:t>
            </a:r>
            <a:r>
              <a:rPr lang="en-US" sz="2800" b="1" dirty="0" smtClean="0"/>
              <a:t>VI – V </a:t>
            </a:r>
            <a:r>
              <a:rPr lang="ru-RU" sz="2800" b="1" dirty="0" smtClean="0"/>
              <a:t>вв. до н.э., Китай.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Синтоизм</a:t>
            </a:r>
            <a:r>
              <a:rPr lang="ru-RU" sz="2800" b="1" dirty="0" smtClean="0"/>
              <a:t>, </a:t>
            </a:r>
            <a:r>
              <a:rPr lang="en-US" sz="2800" b="1" dirty="0" smtClean="0"/>
              <a:t>VI – VII</a:t>
            </a:r>
            <a:r>
              <a:rPr lang="ru-RU" sz="2800" b="1" dirty="0" smtClean="0"/>
              <a:t> вв. н.э., Япония.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00808"/>
            <a:ext cx="7467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8640"/>
            <a:ext cx="691276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Мировые религии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2664296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Буддизм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196752"/>
            <a:ext cx="2736304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Ислам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196752"/>
            <a:ext cx="2592288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Христианство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00808"/>
            <a:ext cx="2664296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VI –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V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вв. до н.э. в Индии 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1700808"/>
            <a:ext cx="2592288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в. в Палестине и др. восточных провинциях Римской империи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1700808"/>
            <a:ext cx="2736304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VII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в. в Аравии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924944"/>
            <a:ext cx="8568952" cy="43204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Сейчас в мире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356992"/>
            <a:ext cx="2664296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Примерно 350 млн. чел.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3356992"/>
            <a:ext cx="2592288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Примерно 1млрд. 500 млн. чел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4005064"/>
            <a:ext cx="2736304" cy="25202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120 стран; из них в 35 странах Северной Африки, Ближнего и Среднего Востока, Юго-Восточной и Центральной Азии мусульмане – большинство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3356992"/>
            <a:ext cx="2736304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Примерно 800 млн. чел.</a:t>
            </a:r>
            <a:endParaRPr lang="ru-RU" b="1" dirty="0"/>
          </a:p>
        </p:txBody>
      </p:sp>
      <p:cxnSp>
        <p:nvCxnSpPr>
          <p:cNvPr id="17" name="Прямая соединительная линия 16"/>
          <p:cNvCxnSpPr>
            <a:stCxn id="5" idx="0"/>
            <a:endCxn id="4" idx="2"/>
          </p:cNvCxnSpPr>
          <p:nvPr/>
        </p:nvCxnSpPr>
        <p:spPr>
          <a:xfrm flipV="1">
            <a:off x="1655676" y="764704"/>
            <a:ext cx="2916324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2"/>
            <a:endCxn id="6" idx="0"/>
          </p:cNvCxnSpPr>
          <p:nvPr/>
        </p:nvCxnSpPr>
        <p:spPr>
          <a:xfrm>
            <a:off x="4572000" y="764704"/>
            <a:ext cx="2952328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4" idx="2"/>
            <a:endCxn id="7" idx="0"/>
          </p:cNvCxnSpPr>
          <p:nvPr/>
        </p:nvCxnSpPr>
        <p:spPr>
          <a:xfrm>
            <a:off x="4572000" y="764704"/>
            <a:ext cx="0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23528" y="4005064"/>
            <a:ext cx="2664296" cy="25202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18 стран Центральной, Южной, Юго-Восточной Азии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4005064"/>
            <a:ext cx="2592288" cy="25202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Повсеместное распространение . Больше всего – в Европе и Америке.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2370</TotalTime>
  <Words>1612</Words>
  <Application>Microsoft Office PowerPoint</Application>
  <PresentationFormat>Экран (4:3)</PresentationFormat>
  <Paragraphs>246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Техническая</vt:lpstr>
      <vt:lpstr>Религия </vt:lpstr>
      <vt:lpstr>Слайд 2</vt:lpstr>
      <vt:lpstr>Слайд 3</vt:lpstr>
      <vt:lpstr>Слайд 4</vt:lpstr>
      <vt:lpstr>Слайд 5</vt:lpstr>
      <vt:lpstr>Слайд 6</vt:lpstr>
      <vt:lpstr>Слайд 7</vt:lpstr>
      <vt:lpstr>Национальные , или локально ограниченные религии</vt:lpstr>
      <vt:lpstr>Слайд 9</vt:lpstr>
      <vt:lpstr>Все существующие религии можно разделить на три большие группы:</vt:lpstr>
      <vt:lpstr>Важнейшие элементы религии</vt:lpstr>
      <vt:lpstr>Функции религии</vt:lpstr>
      <vt:lpstr>Буддизм </vt:lpstr>
      <vt:lpstr>Слайд 14</vt:lpstr>
      <vt:lpstr>Заповеди </vt:lpstr>
      <vt:lpstr>Слайд 16</vt:lpstr>
      <vt:lpstr>Направления (ветви) в буддизме</vt:lpstr>
      <vt:lpstr>Ислам </vt:lpstr>
      <vt:lpstr>Слайд 19</vt:lpstr>
      <vt:lpstr>Слайд 20</vt:lpstr>
      <vt:lpstr>Слайд 21</vt:lpstr>
      <vt:lpstr>Христианство </vt:lpstr>
      <vt:lpstr>Слайд 23</vt:lpstr>
      <vt:lpstr>Евангелия – главные книги Нового Завета. Это ранние христианские писания о жизни Иисуса Христа и его учении.</vt:lpstr>
      <vt:lpstr>Нравственные заповеди христианства</vt:lpstr>
      <vt:lpstr>Слайд 26</vt:lpstr>
      <vt:lpstr>Слайд 27</vt:lpstr>
      <vt:lpstr>Различия православия и католичества</vt:lpstr>
      <vt:lpstr>Слайд 29</vt:lpstr>
      <vt:lpstr>Семь смертных грехов у католиков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Религия</dc:title>
  <dc:creator>Эльмира</dc:creator>
  <cp:lastModifiedBy>User</cp:lastModifiedBy>
  <cp:revision>209</cp:revision>
  <dcterms:created xsi:type="dcterms:W3CDTF">2015-01-16T05:12:55Z</dcterms:created>
  <dcterms:modified xsi:type="dcterms:W3CDTF">2023-10-24T05:45:02Z</dcterms:modified>
</cp:coreProperties>
</file>