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89" r:id="rId20"/>
    <p:sldId id="272" r:id="rId21"/>
    <p:sldId id="273" r:id="rId22"/>
    <p:sldId id="280" r:id="rId23"/>
    <p:sldId id="274" r:id="rId24"/>
    <p:sldId id="281" r:id="rId25"/>
    <p:sldId id="282" r:id="rId26"/>
    <p:sldId id="283" r:id="rId27"/>
    <p:sldId id="284" r:id="rId28"/>
    <p:sldId id="285" r:id="rId29"/>
    <p:sldId id="275" r:id="rId30"/>
    <p:sldId id="276" r:id="rId31"/>
    <p:sldId id="296" r:id="rId32"/>
    <p:sldId id="286" r:id="rId33"/>
    <p:sldId id="298" r:id="rId34"/>
    <p:sldId id="290" r:id="rId35"/>
    <p:sldId id="297" r:id="rId36"/>
    <p:sldId id="292" r:id="rId37"/>
    <p:sldId id="293" r:id="rId38"/>
    <p:sldId id="294" r:id="rId39"/>
    <p:sldId id="277" r:id="rId40"/>
    <p:sldId id="287" r:id="rId41"/>
    <p:sldId id="288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006600"/>
    <a:srgbClr val="008000"/>
    <a:srgbClr val="660033"/>
    <a:srgbClr val="99FF66"/>
    <a:srgbClr val="CC0066"/>
    <a:srgbClr val="FF0000"/>
    <a:srgbClr val="FFCCFF"/>
    <a:srgbClr val="008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C41FD-354A-4801-8E7B-515174B4395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56414-18E9-4277-A677-14C511B33B5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Административное</a:t>
          </a:r>
          <a:endParaRPr lang="ru-RU" sz="2000" b="1" dirty="0">
            <a:solidFill>
              <a:srgbClr val="FFFF00"/>
            </a:solidFill>
          </a:endParaRPr>
        </a:p>
      </dgm:t>
    </dgm:pt>
    <dgm:pt modelId="{C0227A6A-A3B0-4CD5-B849-3F429ADE1A9B}" type="parTrans" cxnId="{03CA1ACE-33BD-4BC8-87D1-58F1BBD5FA45}">
      <dgm:prSet/>
      <dgm:spPr/>
      <dgm:t>
        <a:bodyPr/>
        <a:lstStyle/>
        <a:p>
          <a:endParaRPr lang="ru-RU"/>
        </a:p>
      </dgm:t>
    </dgm:pt>
    <dgm:pt modelId="{434B3CD9-16AE-47C8-8BE8-DC73AFFB436F}" type="sibTrans" cxnId="{03CA1ACE-33BD-4BC8-87D1-58F1BBD5FA45}">
      <dgm:prSet/>
      <dgm:spPr>
        <a:solidFill>
          <a:srgbClr val="99FF66"/>
        </a:solidFill>
        <a:ln w="28575">
          <a:solidFill>
            <a:srgbClr val="800000"/>
          </a:solidFill>
        </a:ln>
      </dgm:spPr>
      <dgm:t>
        <a:bodyPr/>
        <a:lstStyle/>
        <a:p>
          <a:endParaRPr lang="ru-RU"/>
        </a:p>
      </dgm:t>
    </dgm:pt>
    <dgm:pt modelId="{21BCB2E6-4EF2-4A21-A515-6E1F08D70DD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Уголовное</a:t>
          </a:r>
          <a:endParaRPr lang="ru-RU" sz="2000" b="1" dirty="0">
            <a:solidFill>
              <a:srgbClr val="FFFF00"/>
            </a:solidFill>
          </a:endParaRPr>
        </a:p>
      </dgm:t>
    </dgm:pt>
    <dgm:pt modelId="{BA57E909-A14E-4FBA-ADE9-06C91B07C327}" type="parTrans" cxnId="{9D357156-A0B3-400B-B9D4-6A249A184A28}">
      <dgm:prSet/>
      <dgm:spPr/>
      <dgm:t>
        <a:bodyPr/>
        <a:lstStyle/>
        <a:p>
          <a:endParaRPr lang="ru-RU"/>
        </a:p>
      </dgm:t>
    </dgm:pt>
    <dgm:pt modelId="{645DDDBE-1299-4C6B-B286-EAD2054F5436}" type="sibTrans" cxnId="{9D357156-A0B3-400B-B9D4-6A249A184A28}">
      <dgm:prSet/>
      <dgm:spPr>
        <a:solidFill>
          <a:srgbClr val="99FF66"/>
        </a:solidFill>
        <a:ln w="28575">
          <a:solidFill>
            <a:srgbClr val="800000"/>
          </a:solidFill>
        </a:ln>
      </dgm:spPr>
      <dgm:t>
        <a:bodyPr/>
        <a:lstStyle/>
        <a:p>
          <a:endParaRPr lang="ru-RU"/>
        </a:p>
      </dgm:t>
    </dgm:pt>
    <dgm:pt modelId="{016B2585-9C66-41A9-9E52-62346F5E62A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Гражданское</a:t>
          </a:r>
          <a:endParaRPr lang="ru-RU" sz="2000" b="1" dirty="0">
            <a:solidFill>
              <a:srgbClr val="FFFF00"/>
            </a:solidFill>
          </a:endParaRPr>
        </a:p>
      </dgm:t>
    </dgm:pt>
    <dgm:pt modelId="{F70CC531-E0E5-45C5-B568-492BA727CBE0}" type="parTrans" cxnId="{B55B736C-6929-4913-9530-6E6E65C6748A}">
      <dgm:prSet/>
      <dgm:spPr/>
      <dgm:t>
        <a:bodyPr/>
        <a:lstStyle/>
        <a:p>
          <a:endParaRPr lang="ru-RU"/>
        </a:p>
      </dgm:t>
    </dgm:pt>
    <dgm:pt modelId="{BDE12B8C-6F89-4B12-B5B5-3003D78BD6E3}" type="sibTrans" cxnId="{B55B736C-6929-4913-9530-6E6E65C6748A}">
      <dgm:prSet/>
      <dgm:spPr>
        <a:solidFill>
          <a:srgbClr val="99FF66"/>
        </a:solidFill>
        <a:ln w="28575">
          <a:solidFill>
            <a:srgbClr val="800000"/>
          </a:solidFill>
        </a:ln>
      </dgm:spPr>
      <dgm:t>
        <a:bodyPr/>
        <a:lstStyle/>
        <a:p>
          <a:endParaRPr lang="ru-RU"/>
        </a:p>
      </dgm:t>
    </dgm:pt>
    <dgm:pt modelId="{26F766EA-00B3-4171-9ED5-89AB86B3FACF}" type="pres">
      <dgm:prSet presAssocID="{52FC41FD-354A-4801-8E7B-515174B439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208C2-D6FD-4D60-B03F-525A24171102}" type="pres">
      <dgm:prSet presAssocID="{82A56414-18E9-4277-A677-14C511B33B54}" presName="node" presStyleLbl="node1" presStyleIdx="0" presStyleCnt="3" custScaleX="179884" custRadScaleRad="94091" custRadScaleInc="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02B1-C1E7-40E3-9A55-E3F1CEB6AF87}" type="pres">
      <dgm:prSet presAssocID="{434B3CD9-16AE-47C8-8BE8-DC73AFFB436F}" presName="sibTrans" presStyleLbl="sibTrans2D1" presStyleIdx="0" presStyleCnt="3" custLinFactX="5232" custLinFactNeighborX="100000" custLinFactNeighborY="-55908"/>
      <dgm:spPr/>
      <dgm:t>
        <a:bodyPr/>
        <a:lstStyle/>
        <a:p>
          <a:endParaRPr lang="ru-RU"/>
        </a:p>
      </dgm:t>
    </dgm:pt>
    <dgm:pt modelId="{E5608984-4FAB-4C83-9B56-A412AB50F304}" type="pres">
      <dgm:prSet presAssocID="{434B3CD9-16AE-47C8-8BE8-DC73AFFB436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8EEEEB-9248-48B9-86CE-66CBAB236AD6}" type="pres">
      <dgm:prSet presAssocID="{21BCB2E6-4EF2-4A21-A515-6E1F08D70DD0}" presName="node" presStyleLbl="node1" presStyleIdx="1" presStyleCnt="3" custScaleX="158134" custRadScaleRad="132375" custRadScaleInc="-3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FE7B3-E52B-423A-BFEE-A3615FE751AE}" type="pres">
      <dgm:prSet presAssocID="{645DDDBE-1299-4C6B-B286-EAD2054F543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900F4E1-F9ED-41D7-8A2A-DBDDB993D56D}" type="pres">
      <dgm:prSet presAssocID="{645DDDBE-1299-4C6B-B286-EAD2054F543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412D35-8FBB-414F-8D92-B9AF4DADA628}" type="pres">
      <dgm:prSet presAssocID="{016B2585-9C66-41A9-9E52-62346F5E62A4}" presName="node" presStyleLbl="node1" presStyleIdx="2" presStyleCnt="3" custScaleX="163312" custRadScaleRad="113808" custRadScaleInc="2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45602-C60B-42D8-AFF6-5EB29058B62E}" type="pres">
      <dgm:prSet presAssocID="{BDE12B8C-6F89-4B12-B5B5-3003D78BD6E3}" presName="sibTrans" presStyleLbl="sibTrans2D1" presStyleIdx="2" presStyleCnt="3" custLinFactX="-277" custLinFactNeighborX="-100000" custLinFactNeighborY="-27447"/>
      <dgm:spPr/>
      <dgm:t>
        <a:bodyPr/>
        <a:lstStyle/>
        <a:p>
          <a:endParaRPr lang="ru-RU"/>
        </a:p>
      </dgm:t>
    </dgm:pt>
    <dgm:pt modelId="{46A9FF9D-373E-40C9-AE57-88DE86E8D551}" type="pres">
      <dgm:prSet presAssocID="{BDE12B8C-6F89-4B12-B5B5-3003D78BD6E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B5ED810-CFAA-46E7-BFEE-4CBDD26B063F}" type="presOf" srcId="{21BCB2E6-4EF2-4A21-A515-6E1F08D70DD0}" destId="{598EEEEB-9248-48B9-86CE-66CBAB236AD6}" srcOrd="0" destOrd="0" presId="urn:microsoft.com/office/officeart/2005/8/layout/cycle7"/>
    <dgm:cxn modelId="{715B72B9-3CB6-4F79-A381-F4D72572588C}" type="presOf" srcId="{BDE12B8C-6F89-4B12-B5B5-3003D78BD6E3}" destId="{21845602-C60B-42D8-AFF6-5EB29058B62E}" srcOrd="0" destOrd="0" presId="urn:microsoft.com/office/officeart/2005/8/layout/cycle7"/>
    <dgm:cxn modelId="{FB577E1C-48E6-4D58-B1E3-56F37E0EB68A}" type="presOf" srcId="{434B3CD9-16AE-47C8-8BE8-DC73AFFB436F}" destId="{E5608984-4FAB-4C83-9B56-A412AB50F304}" srcOrd="1" destOrd="0" presId="urn:microsoft.com/office/officeart/2005/8/layout/cycle7"/>
    <dgm:cxn modelId="{63690691-1A41-45E1-958A-CFCBEBEAC25C}" type="presOf" srcId="{82A56414-18E9-4277-A677-14C511B33B54}" destId="{A3B208C2-D6FD-4D60-B03F-525A24171102}" srcOrd="0" destOrd="0" presId="urn:microsoft.com/office/officeart/2005/8/layout/cycle7"/>
    <dgm:cxn modelId="{15923E51-8361-419A-9426-D25B2897E8C5}" type="presOf" srcId="{434B3CD9-16AE-47C8-8BE8-DC73AFFB436F}" destId="{C60E02B1-C1E7-40E3-9A55-E3F1CEB6AF87}" srcOrd="0" destOrd="0" presId="urn:microsoft.com/office/officeart/2005/8/layout/cycle7"/>
    <dgm:cxn modelId="{7ACE12D6-0628-4F4A-A256-43AA09512ABB}" type="presOf" srcId="{645DDDBE-1299-4C6B-B286-EAD2054F5436}" destId="{6900F4E1-F9ED-41D7-8A2A-DBDDB993D56D}" srcOrd="1" destOrd="0" presId="urn:microsoft.com/office/officeart/2005/8/layout/cycle7"/>
    <dgm:cxn modelId="{FF86345B-1FD4-4EF6-A53F-A8E09E3A690E}" type="presOf" srcId="{BDE12B8C-6F89-4B12-B5B5-3003D78BD6E3}" destId="{46A9FF9D-373E-40C9-AE57-88DE86E8D551}" srcOrd="1" destOrd="0" presId="urn:microsoft.com/office/officeart/2005/8/layout/cycle7"/>
    <dgm:cxn modelId="{E98CE0B8-4D55-4A66-AD3C-D1F88E2EF420}" type="presOf" srcId="{016B2585-9C66-41A9-9E52-62346F5E62A4}" destId="{BA412D35-8FBB-414F-8D92-B9AF4DADA628}" srcOrd="0" destOrd="0" presId="urn:microsoft.com/office/officeart/2005/8/layout/cycle7"/>
    <dgm:cxn modelId="{9D357156-A0B3-400B-B9D4-6A249A184A28}" srcId="{52FC41FD-354A-4801-8E7B-515174B4395D}" destId="{21BCB2E6-4EF2-4A21-A515-6E1F08D70DD0}" srcOrd="1" destOrd="0" parTransId="{BA57E909-A14E-4FBA-ADE9-06C91B07C327}" sibTransId="{645DDDBE-1299-4C6B-B286-EAD2054F5436}"/>
    <dgm:cxn modelId="{1CB7FF2B-FA39-46A5-94A6-CE304B12D240}" type="presOf" srcId="{52FC41FD-354A-4801-8E7B-515174B4395D}" destId="{26F766EA-00B3-4171-9ED5-89AB86B3FACF}" srcOrd="0" destOrd="0" presId="urn:microsoft.com/office/officeart/2005/8/layout/cycle7"/>
    <dgm:cxn modelId="{B55B736C-6929-4913-9530-6E6E65C6748A}" srcId="{52FC41FD-354A-4801-8E7B-515174B4395D}" destId="{016B2585-9C66-41A9-9E52-62346F5E62A4}" srcOrd="2" destOrd="0" parTransId="{F70CC531-E0E5-45C5-B568-492BA727CBE0}" sibTransId="{BDE12B8C-6F89-4B12-B5B5-3003D78BD6E3}"/>
    <dgm:cxn modelId="{0DF0B5D0-C0AF-49B5-A85A-633212B28DEB}" type="presOf" srcId="{645DDDBE-1299-4C6B-B286-EAD2054F5436}" destId="{B81FE7B3-E52B-423A-BFEE-A3615FE751AE}" srcOrd="0" destOrd="0" presId="urn:microsoft.com/office/officeart/2005/8/layout/cycle7"/>
    <dgm:cxn modelId="{03CA1ACE-33BD-4BC8-87D1-58F1BBD5FA45}" srcId="{52FC41FD-354A-4801-8E7B-515174B4395D}" destId="{82A56414-18E9-4277-A677-14C511B33B54}" srcOrd="0" destOrd="0" parTransId="{C0227A6A-A3B0-4CD5-B849-3F429ADE1A9B}" sibTransId="{434B3CD9-16AE-47C8-8BE8-DC73AFFB436F}"/>
    <dgm:cxn modelId="{8E54E530-B28E-4AEB-8394-96F1606AFF50}" type="presParOf" srcId="{26F766EA-00B3-4171-9ED5-89AB86B3FACF}" destId="{A3B208C2-D6FD-4D60-B03F-525A24171102}" srcOrd="0" destOrd="0" presId="urn:microsoft.com/office/officeart/2005/8/layout/cycle7"/>
    <dgm:cxn modelId="{750E4CF2-22A9-45A7-92C7-7B044EF2E189}" type="presParOf" srcId="{26F766EA-00B3-4171-9ED5-89AB86B3FACF}" destId="{C60E02B1-C1E7-40E3-9A55-E3F1CEB6AF87}" srcOrd="1" destOrd="0" presId="urn:microsoft.com/office/officeart/2005/8/layout/cycle7"/>
    <dgm:cxn modelId="{E4DA6871-4E25-46D3-9132-38FE51090A27}" type="presParOf" srcId="{C60E02B1-C1E7-40E3-9A55-E3F1CEB6AF87}" destId="{E5608984-4FAB-4C83-9B56-A412AB50F304}" srcOrd="0" destOrd="0" presId="urn:microsoft.com/office/officeart/2005/8/layout/cycle7"/>
    <dgm:cxn modelId="{E1B20FD0-E463-4C9D-AF00-3E5B5E833663}" type="presParOf" srcId="{26F766EA-00B3-4171-9ED5-89AB86B3FACF}" destId="{598EEEEB-9248-48B9-86CE-66CBAB236AD6}" srcOrd="2" destOrd="0" presId="urn:microsoft.com/office/officeart/2005/8/layout/cycle7"/>
    <dgm:cxn modelId="{CDEF25B9-EE33-4733-9938-E6B8F2B58B62}" type="presParOf" srcId="{26F766EA-00B3-4171-9ED5-89AB86B3FACF}" destId="{B81FE7B3-E52B-423A-BFEE-A3615FE751AE}" srcOrd="3" destOrd="0" presId="urn:microsoft.com/office/officeart/2005/8/layout/cycle7"/>
    <dgm:cxn modelId="{00F7EE08-A3AA-4FB6-AC6B-EE9EC3E78749}" type="presParOf" srcId="{B81FE7B3-E52B-423A-BFEE-A3615FE751AE}" destId="{6900F4E1-F9ED-41D7-8A2A-DBDDB993D56D}" srcOrd="0" destOrd="0" presId="urn:microsoft.com/office/officeart/2005/8/layout/cycle7"/>
    <dgm:cxn modelId="{072A23C9-8BC3-4C99-8213-30323590D2FC}" type="presParOf" srcId="{26F766EA-00B3-4171-9ED5-89AB86B3FACF}" destId="{BA412D35-8FBB-414F-8D92-B9AF4DADA628}" srcOrd="4" destOrd="0" presId="urn:microsoft.com/office/officeart/2005/8/layout/cycle7"/>
    <dgm:cxn modelId="{2DE1085F-A16C-4024-ABFD-E614745A7376}" type="presParOf" srcId="{26F766EA-00B3-4171-9ED5-89AB86B3FACF}" destId="{21845602-C60B-42D8-AFF6-5EB29058B62E}" srcOrd="5" destOrd="0" presId="urn:microsoft.com/office/officeart/2005/8/layout/cycle7"/>
    <dgm:cxn modelId="{D9646C65-7E7D-45F8-B602-043E2BAB22D5}" type="presParOf" srcId="{21845602-C60B-42D8-AFF6-5EB29058B62E}" destId="{46A9FF9D-373E-40C9-AE57-88DE86E8D5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208C2-D6FD-4D60-B03F-525A24171102}">
      <dsp:nvSpPr>
        <dsp:cNvPr id="0" name=""/>
        <dsp:cNvSpPr/>
      </dsp:nvSpPr>
      <dsp:spPr>
        <a:xfrm>
          <a:off x="2494755" y="95036"/>
          <a:ext cx="2839249" cy="7891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Административное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494755" y="95036"/>
        <a:ext cx="2839249" cy="789189"/>
      </dsp:txXfrm>
    </dsp:sp>
    <dsp:sp modelId="{C60E02B1-C1E7-40E3-9A55-E3F1CEB6AF87}">
      <dsp:nvSpPr>
        <dsp:cNvPr id="0" name=""/>
        <dsp:cNvSpPr/>
      </dsp:nvSpPr>
      <dsp:spPr>
        <a:xfrm rot="2681653">
          <a:off x="5306242" y="1102081"/>
          <a:ext cx="863928" cy="276216"/>
        </a:xfrm>
        <a:prstGeom prst="leftRightArrow">
          <a:avLst>
            <a:gd name="adj1" fmla="val 60000"/>
            <a:gd name="adj2" fmla="val 50000"/>
          </a:avLst>
        </a:prstGeom>
        <a:solidFill>
          <a:srgbClr val="99FF66"/>
        </a:solidFill>
        <a:ln w="28575">
          <a:solidFill>
            <a:srgbClr val="8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681653">
        <a:off x="5306242" y="1102081"/>
        <a:ext cx="863928" cy="276216"/>
      </dsp:txXfrm>
    </dsp:sp>
    <dsp:sp modelId="{598EEEEB-9248-48B9-86CE-66CBAB236AD6}">
      <dsp:nvSpPr>
        <dsp:cNvPr id="0" name=""/>
        <dsp:cNvSpPr/>
      </dsp:nvSpPr>
      <dsp:spPr>
        <a:xfrm>
          <a:off x="4495798" y="1905006"/>
          <a:ext cx="2495952" cy="7891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Уголовное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495798" y="1905006"/>
        <a:ext cx="2495952" cy="789189"/>
      </dsp:txXfrm>
    </dsp:sp>
    <dsp:sp modelId="{B81FE7B3-E52B-423A-BFEE-A3615FE751AE}">
      <dsp:nvSpPr>
        <dsp:cNvPr id="0" name=""/>
        <dsp:cNvSpPr/>
      </dsp:nvSpPr>
      <dsp:spPr>
        <a:xfrm rot="10800004">
          <a:off x="3523878" y="2161491"/>
          <a:ext cx="863928" cy="276216"/>
        </a:xfrm>
        <a:prstGeom prst="leftRightArrow">
          <a:avLst>
            <a:gd name="adj1" fmla="val 60000"/>
            <a:gd name="adj2" fmla="val 50000"/>
          </a:avLst>
        </a:prstGeom>
        <a:solidFill>
          <a:srgbClr val="99FF66"/>
        </a:solidFill>
        <a:ln w="28575">
          <a:solidFill>
            <a:srgbClr val="8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4">
        <a:off x="3523878" y="2161491"/>
        <a:ext cx="863928" cy="276216"/>
      </dsp:txXfrm>
    </dsp:sp>
    <dsp:sp modelId="{BA412D35-8FBB-414F-8D92-B9AF4DADA628}">
      <dsp:nvSpPr>
        <dsp:cNvPr id="0" name=""/>
        <dsp:cNvSpPr/>
      </dsp:nvSpPr>
      <dsp:spPr>
        <a:xfrm>
          <a:off x="838206" y="1905002"/>
          <a:ext cx="2577680" cy="7891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Гражданское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838206" y="1905002"/>
        <a:ext cx="2577680" cy="789189"/>
      </dsp:txXfrm>
    </dsp:sp>
    <dsp:sp modelId="{21845602-C60B-42D8-AFF6-5EB29058B62E}">
      <dsp:nvSpPr>
        <dsp:cNvPr id="0" name=""/>
        <dsp:cNvSpPr/>
      </dsp:nvSpPr>
      <dsp:spPr>
        <a:xfrm rot="18878371">
          <a:off x="1722428" y="1180692"/>
          <a:ext cx="863928" cy="276216"/>
        </a:xfrm>
        <a:prstGeom prst="leftRightArrow">
          <a:avLst>
            <a:gd name="adj1" fmla="val 60000"/>
            <a:gd name="adj2" fmla="val 50000"/>
          </a:avLst>
        </a:prstGeom>
        <a:solidFill>
          <a:srgbClr val="99FF66"/>
        </a:solidFill>
        <a:ln w="28575">
          <a:solidFill>
            <a:srgbClr val="8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878371">
        <a:off x="1722428" y="1180692"/>
        <a:ext cx="863928" cy="27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1F168-6385-4135-BC97-7A28CA2C2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182E3-206E-42E4-ACEB-32243DC85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D926-AFDE-463E-8A06-46254AD80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8412-27EA-4AD9-B9FD-84773A1C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8B5F-62E3-421F-9F34-CEC2DFE25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4232-1509-4AE1-94B1-AD5404B31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A34B-1134-48FA-930E-28BA26959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B77E-C3A9-48F5-B614-DB52F9E0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284D-6567-42B9-9EE2-AEB89009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6C0A-9E77-4067-9336-44362C55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2ED0-C164-4029-885B-4840E16E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2A9402F-E00B-4EFC-B8D9-626D73673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Экология и право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304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      Участники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экологических правоотношений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Граждане РФ имеют определенные права и обязанности в сфере экологического права урегулированные законом РФ «Об охране окружающей среды»</a:t>
            </a:r>
          </a:p>
          <a:p>
            <a:pPr marL="0" indent="539750" algn="just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667000"/>
          <a:ext cx="8686800" cy="383383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495800"/>
                <a:gridCol w="4191000"/>
              </a:tblGrid>
              <a:tr h="3724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Граждане РФ имеют право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Граждане РФ обязаны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4375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 охрану здоровья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от неблагоприятного воздействия окружающей природной среды;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Мероприятия по предотвращению экологически вредной деятельности;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Государственный контроль за состоянием окружающей природной среды;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На проживание в экологически благоприятных условиях;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Создавать природоохранные организации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Принимать участие в охране окружающей природной 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среды;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Соблюдать нормы природоохранительного законодательства и установленные нормативы качества природной среды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382000" cy="5384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0"/>
              </a:tblGrid>
              <a:tr h="426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FF00"/>
                          </a:solidFill>
                        </a:rPr>
                        <a:t>Граждане РФ имеют право</a:t>
                      </a:r>
                      <a:endParaRPr lang="ru-RU" sz="2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957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Участвовать в митингах,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собраниях, шествиях, пикетах, референдумах по охране природы;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Обращаться в соответствующие органы с запросами о предоставлении информации о состоянии окружающей природной среды и принятых по ее охране мерах;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Обращаться в административном или судебном  порядке  с требованием отмены решений по строительству и эксплуатации объектов, оказывающих вредное воздействие;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На возмещение вреда, причиненного экологическим правонарушением.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Деятельность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u="sng" dirty="0" smtClean="0">
                <a:solidFill>
                  <a:srgbClr val="002060"/>
                </a:solidFill>
              </a:rPr>
              <a:t>хозяйствующих субъектов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Природоохранные мероприятия: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</a:rPr>
              <a:t>Установлены лимиты природопользования – объемы предельного использования природных 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</a:rPr>
              <a:t>Плата за пользование и загрязнение, нерациональное использование;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</a:rPr>
              <a:t>Соблюдение экологических требований;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</a:rPr>
              <a:t>Проведение государственных и общественных экологических экспертиз;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</a:rPr>
              <a:t>Получение согласия органов местного самоуправления и населения соответствующей территории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Обязанности предприятий 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в процессе хозяйственной деятельности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Соблюдение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технологического режима;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требований по охране природы;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норм вредных выбросов и правил захоронения отбросов.</a:t>
            </a:r>
          </a:p>
          <a:p>
            <a:endParaRPr lang="ru-RU" sz="2800" b="1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800000"/>
              </a:solidFill>
            </a:endParaRPr>
          </a:p>
          <a:p>
            <a:pPr indent="17463" algn="ctr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Приостановка, остановка деятельности или прекращение банковского финансирования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90800" y="3581400"/>
            <a:ext cx="3886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случае нарушений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6600"/>
                </a:solidFill>
                <a:latin typeface="BatangChe" pitchFamily="49" charset="-127"/>
                <a:ea typeface="BatangChe" pitchFamily="49" charset="-127"/>
              </a:rPr>
              <a:t>Государство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в системе экологических правоотношений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660033"/>
                </a:solidFill>
              </a:rPr>
              <a:t>Деятельность в сфере экологических правоотношений- задача специально </a:t>
            </a:r>
            <a:r>
              <a:rPr lang="ru-RU" sz="2400" b="1" i="1" u="sng" dirty="0" err="1" smtClean="0">
                <a:solidFill>
                  <a:srgbClr val="660033"/>
                </a:solidFill>
              </a:rPr>
              <a:t>управомочных</a:t>
            </a:r>
            <a:r>
              <a:rPr lang="ru-RU" sz="2400" b="1" i="1" u="sng" dirty="0" smtClean="0">
                <a:solidFill>
                  <a:srgbClr val="660033"/>
                </a:solidFill>
              </a:rPr>
              <a:t> органов: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Министерства природных ресурсов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Государственного комитета РФ по охране окружающей среды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Министерства здравоохранения.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6600"/>
                </a:solidFill>
                <a:latin typeface="Century Gothic" pitchFamily="34" charset="0"/>
              </a:rPr>
              <a:t>Государство обеспечивает</a:t>
            </a:r>
            <a:endParaRPr lang="ru-RU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6388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Разработку и осуществление экологической политики и экологических программ;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Правовое регулирование в сфере охраны окружающей природной среды;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Учет и социально-экономическую оценку природных ресурсов;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Заключает договоры и выдает лицензии на комплексное природопользование;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Взимает плату за пользование природными ресурсами и загрязнение;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Проводит экологическую экспертизу в целях проверки соответствия хозяйственной и иной деятельности условиям экологической безопасности общества;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Arial Narrow" pitchFamily="34" charset="0"/>
              </a:rPr>
              <a:t>Применяет санкции в случае нарушение норм природоохранительного законодательства.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258762"/>
          </a:xfrm>
        </p:spPr>
        <p:txBody>
          <a:bodyPr/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533400"/>
            <a:ext cx="6324600" cy="6019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Естественные экологические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Озоновый слой атмосферы;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Земля и ее недра;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Поверхностные и подземные воды;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Атмосферный воздух;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Леса и иная растительность;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Животный мир;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Микроорганизмы;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Генетический  фонд;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Природные ландшафты.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219200"/>
            <a:ext cx="923330" cy="48005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r>
              <a:rPr lang="ru-RU" sz="2400" b="1" dirty="0" smtClean="0">
                <a:solidFill>
                  <a:srgbClr val="660033"/>
                </a:solidFill>
              </a:rPr>
              <a:t>Объекты охраны окружающей среды</a:t>
            </a:r>
            <a:endParaRPr 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Виды объектов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715000" y="4114800"/>
            <a:ext cx="28194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Локальные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(природные ландшафты)</a:t>
            </a:r>
          </a:p>
          <a:p>
            <a:pPr algn="ctr"/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200400" y="2514600"/>
            <a:ext cx="2895600" cy="1676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Региональные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(земельные ресурсы)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381000" y="1066800"/>
            <a:ext cx="2971800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Глобальные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(озоновый слой атмосферы)</a:t>
            </a:r>
            <a:endParaRPr lang="ru-RU" sz="2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а\Desktop\gis18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6705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ена\Desktop\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791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           </a:t>
            </a:r>
            <a:r>
              <a:rPr lang="ru-RU" sz="3200" b="1" dirty="0" smtClean="0">
                <a:solidFill>
                  <a:srgbClr val="C00000"/>
                </a:solidFill>
              </a:rPr>
              <a:t>Понятие экологического права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867400"/>
          </a:xfrm>
        </p:spPr>
        <p:txBody>
          <a:bodyPr/>
          <a:lstStyle/>
          <a:p>
            <a:pPr marL="0" indent="809625" algn="just"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</a:rPr>
              <a:t>Экологическое </a:t>
            </a:r>
            <a:r>
              <a:rPr lang="ru-RU" sz="2800" b="1" dirty="0" smtClean="0">
                <a:solidFill>
                  <a:srgbClr val="006600"/>
                </a:solidFill>
              </a:rPr>
              <a:t>право </a:t>
            </a:r>
            <a:r>
              <a:rPr lang="ru-RU" sz="2800" i="1" dirty="0" smtClean="0"/>
              <a:t>- </a:t>
            </a:r>
            <a:r>
              <a:rPr lang="ru-RU" sz="2800" b="1" i="1" dirty="0" smtClean="0"/>
              <a:t>система мер, регламентирующих общественные  отношения в сфере сохранения и рационального использования природных ресурсов.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90800" y="3124200"/>
            <a:ext cx="3657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Экологическое право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4400" y="37338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запрещает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6600" y="381000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регламентирует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77000" y="38100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стимулирует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895600" y="4419600"/>
            <a:ext cx="3200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 ЦЕЛЯХ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981200" y="5410200"/>
            <a:ext cx="510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Сохранения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и рационального использования природных ресурсов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800000"/>
                </a:solidFill>
              </a:rPr>
              <a:t>Объекты, </a:t>
            </a:r>
            <a:br>
              <a:rPr lang="ru-RU" sz="2800" b="1" i="1" u="sng" dirty="0" smtClean="0">
                <a:solidFill>
                  <a:srgbClr val="800000"/>
                </a:solidFill>
              </a:rPr>
            </a:br>
            <a:r>
              <a:rPr lang="ru-RU" sz="2800" b="1" i="1" u="sng" dirty="0" smtClean="0">
                <a:solidFill>
                  <a:srgbClr val="800000"/>
                </a:solidFill>
              </a:rPr>
              <a:t>подлежащие особой охране</a:t>
            </a:r>
            <a:endParaRPr lang="ru-RU" sz="2800" b="1" i="1" u="sng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Государственные природные заповедники </a:t>
            </a:r>
            <a:r>
              <a:rPr lang="ru-RU" sz="2800" dirty="0" smtClean="0"/>
              <a:t>- </a:t>
            </a:r>
            <a:r>
              <a:rPr lang="ru-RU" sz="2400" b="1" dirty="0" smtClean="0"/>
              <a:t>изъятые навсегда из хозяйственного пользования и не подлежащие изъятию ни для каких иных целей природные комплексы;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Государственные природные заказники -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природные </a:t>
            </a:r>
            <a:r>
              <a:rPr lang="ru-RU" sz="2400" b="1" dirty="0" smtClean="0"/>
              <a:t>комплексы, предназначенные для сохранения или воспроизводства одних видов природных ресурсов в сочетании с согласованным использованием других видов.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800000"/>
                </a:solidFill>
              </a:rPr>
              <a:t>Объекты, </a:t>
            </a:r>
            <a:br>
              <a:rPr lang="ru-RU" sz="2800" b="1" i="1" u="sng" dirty="0" smtClean="0">
                <a:solidFill>
                  <a:srgbClr val="800000"/>
                </a:solidFill>
              </a:rPr>
            </a:br>
            <a:r>
              <a:rPr lang="ru-RU" sz="2800" b="1" i="1" u="sng" dirty="0" smtClean="0">
                <a:solidFill>
                  <a:srgbClr val="800000"/>
                </a:solidFill>
              </a:rPr>
              <a:t>подлежащие особой охране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Национальные природные парки </a:t>
            </a:r>
            <a:r>
              <a:rPr lang="ru-RU" sz="2800" dirty="0" smtClean="0"/>
              <a:t>– </a:t>
            </a:r>
          </a:p>
          <a:p>
            <a:pPr marL="0" indent="0" algn="just">
              <a:buNone/>
            </a:pPr>
            <a:r>
              <a:rPr lang="ru-RU" sz="2400" b="1" dirty="0" smtClean="0"/>
              <a:t>изъятые из хозяйственного использования особо охраняемые природные комплексы, имеющие экологическое, генетическое, научно-просветительское, рекреационное значение как типичные и редкие ландшафты, среда обитания сообществ диких растений и животных, места отдыха, туризма и просвещения населения.</a:t>
            </a:r>
          </a:p>
          <a:p>
            <a:pPr marL="0" indent="0" algn="just"/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Памятники природы </a:t>
            </a:r>
            <a:r>
              <a:rPr lang="ru-RU" sz="2400" b="1" dirty="0" smtClean="0"/>
              <a:t>– отдельные уникальные природные объекты и комплексы, имеющие реликтовое, научное, историческое, просветительское значение и нуждающееся в особой охране государства.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1" cy="5105400"/>
          </a:xfrm>
          <a:prstGeom prst="rect">
            <a:avLst/>
          </a:prstGeom>
          <a:noFill/>
          <a:ln w="92075">
            <a:solidFill>
              <a:srgbClr val="FFFF00"/>
            </a:solidFill>
          </a:ln>
        </p:spPr>
      </p:pic>
      <p:pic>
        <p:nvPicPr>
          <p:cNvPr id="3075" name="Picture 3" descr="C:\Users\Лена\Desktop\or.10140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724400" cy="32766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3716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800000"/>
                </a:solidFill>
              </a:rPr>
              <a:t>Объекты, </a:t>
            </a:r>
            <a:br>
              <a:rPr lang="ru-RU" sz="2800" b="1" i="1" u="sng" dirty="0" smtClean="0">
                <a:solidFill>
                  <a:srgbClr val="800000"/>
                </a:solidFill>
              </a:rPr>
            </a:br>
            <a:r>
              <a:rPr lang="ru-RU" sz="2800" b="1" i="1" u="sng" dirty="0" smtClean="0">
                <a:solidFill>
                  <a:srgbClr val="800000"/>
                </a:solidFill>
              </a:rPr>
              <a:t>подлежащие особой охране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914400"/>
            <a:ext cx="5562600" cy="5638800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3000" b="1" dirty="0" smtClean="0">
                <a:solidFill>
                  <a:srgbClr val="FF0000"/>
                </a:solidFill>
                <a:latin typeface="Arial Narrow" pitchFamily="34" charset="0"/>
              </a:rPr>
              <a:t>Редкие или исчезающие виды растений и животных</a:t>
            </a:r>
            <a:r>
              <a:rPr lang="ru-RU" sz="3000" dirty="0" smtClean="0"/>
              <a:t>, </a:t>
            </a:r>
            <a:r>
              <a:rPr lang="ru-RU" sz="2400" b="1" dirty="0" smtClean="0"/>
              <a:t>занесенные в Красную книгу РФ и красные книги республик в составе РФ</a:t>
            </a:r>
            <a:r>
              <a:rPr lang="ru-RU" sz="3000" b="1" dirty="0" smtClean="0"/>
              <a:t>.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Arial Narrow" pitchFamily="34" charset="0"/>
              </a:rPr>
              <a:t>Курортные, лечебно- оздоровительные зоны и зеленые </a:t>
            </a:r>
            <a:r>
              <a:rPr lang="ru-RU" sz="3000" b="1" dirty="0" err="1" smtClean="0">
                <a:solidFill>
                  <a:srgbClr val="FF0000"/>
                </a:solidFill>
                <a:latin typeface="Arial Narrow" pitchFamily="34" charset="0"/>
              </a:rPr>
              <a:t>защитно</a:t>
            </a:r>
            <a:r>
              <a:rPr lang="ru-RU" sz="3000" b="1" dirty="0" smtClean="0">
                <a:solidFill>
                  <a:srgbClr val="FF0000"/>
                </a:solidFill>
                <a:latin typeface="Arial Narrow" pitchFamily="34" charset="0"/>
              </a:rPr>
              <a:t>- рекреационные зоны</a:t>
            </a:r>
            <a:r>
              <a:rPr lang="ru-RU" sz="3000" dirty="0" smtClean="0"/>
              <a:t>          </a:t>
            </a:r>
            <a:r>
              <a:rPr lang="ru-RU" sz="2400" b="1" dirty="0" smtClean="0"/>
              <a:t>вокруг городов и другие объекты.</a:t>
            </a:r>
            <a:endParaRPr lang="ru-RU" sz="2400" b="1" dirty="0"/>
          </a:p>
        </p:txBody>
      </p:sp>
      <p:pic>
        <p:nvPicPr>
          <p:cNvPr id="7" name="Picture 4" descr="C:\Users\Лена\Desktop\1277142990_278026.jpg"/>
          <p:cNvPicPr>
            <a:picLocks noChangeAspect="1" noChangeArrowheads="1"/>
          </p:cNvPicPr>
          <p:nvPr/>
        </p:nvPicPr>
        <p:blipFill>
          <a:blip r:embed="rId2" cstate="print"/>
          <a:srcRect r="6942"/>
          <a:stretch>
            <a:fillRect/>
          </a:stretch>
        </p:blipFill>
        <p:spPr bwMode="auto">
          <a:xfrm>
            <a:off x="304800" y="3505200"/>
            <a:ext cx="3261844" cy="3048000"/>
          </a:xfrm>
          <a:prstGeom prst="rect">
            <a:avLst/>
          </a:prstGeom>
          <a:noFill/>
        </p:spPr>
      </p:pic>
      <p:pic>
        <p:nvPicPr>
          <p:cNvPr id="1027" name="Picture 3" descr="C:\Users\Лена\Desktop\168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59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фото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848600" cy="5943600"/>
          </a:xfrm>
          <a:prstGeom prst="rect">
            <a:avLst/>
          </a:prstGeom>
          <a:noFill/>
          <a:ln w="123825">
            <a:solidFill>
              <a:srgbClr val="99FF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Наши любимые животные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5122" name="Picture 2" descr="C:\Users\Лена\Desktop\фото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6949017" cy="5211763"/>
          </a:xfrm>
          <a:prstGeom prst="rect">
            <a:avLst/>
          </a:prstGeom>
          <a:solidFill>
            <a:srgbClr val="CC3300"/>
          </a:solidFill>
          <a:ln w="60325">
            <a:solidFill>
              <a:srgbClr val="CC3300"/>
            </a:solidFill>
            <a:prstDash val="dashDot"/>
          </a:ln>
        </p:spPr>
      </p:pic>
      <p:sp>
        <p:nvSpPr>
          <p:cNvPr id="6" name="TextBox 5"/>
          <p:cNvSpPr txBox="1"/>
          <p:nvPr/>
        </p:nvSpPr>
        <p:spPr>
          <a:xfrm>
            <a:off x="304800" y="4800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Спокойной ночи малыш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C:\Users\Лена\Desktop\фото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7411509" cy="5558632"/>
          </a:xfrm>
          <a:prstGeom prst="rect">
            <a:avLst/>
          </a:prstGeom>
          <a:noFill/>
          <a:ln w="79375">
            <a:solidFill>
              <a:srgbClr val="FFFF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1524000" y="5867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Хорошего тебе дня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660033"/>
                </a:solidFill>
              </a:rPr>
              <a:t>Красота спасет мир</a:t>
            </a:r>
            <a:endParaRPr lang="ru-RU" sz="3200" b="1" i="1" dirty="0">
              <a:solidFill>
                <a:srgbClr val="660033"/>
              </a:solidFill>
            </a:endParaRPr>
          </a:p>
        </p:txBody>
      </p:sp>
      <p:pic>
        <p:nvPicPr>
          <p:cNvPr id="6146" name="Picture 2" descr="C:\Users\Лена\Desktop\фото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582" y="1600200"/>
            <a:ext cx="5658835" cy="4525963"/>
          </a:xfrm>
          <a:prstGeom prst="rect">
            <a:avLst/>
          </a:prstGeom>
          <a:noFill/>
          <a:ln w="79375">
            <a:solidFill>
              <a:srgbClr val="660033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Красота спасет мир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Лена\Desktop\фото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162800" cy="5334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Экологическое правонарушение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800000"/>
                </a:solidFill>
              </a:rPr>
              <a:t>Экологическое правонарушение </a:t>
            </a:r>
            <a:r>
              <a:rPr lang="ru-RU" sz="2800" b="1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виновное противоправное деяние, нарушающее природоохранительное законодательство и причиняющее вред окружающей природной среде и здоровью человека.</a:t>
            </a:r>
          </a:p>
          <a:p>
            <a:r>
              <a:rPr lang="ru-RU" sz="2600" b="1" i="1" u="sng" dirty="0" smtClean="0">
                <a:solidFill>
                  <a:srgbClr val="800000"/>
                </a:solidFill>
              </a:rPr>
              <a:t>Экологические преступлени</a:t>
            </a:r>
            <a:r>
              <a:rPr lang="ru-RU" sz="2600" b="1" u="sng" dirty="0" smtClean="0">
                <a:solidFill>
                  <a:srgbClr val="800000"/>
                </a:solidFill>
              </a:rPr>
              <a:t>я</a:t>
            </a:r>
            <a:r>
              <a:rPr lang="ru-RU" sz="2400" b="1" dirty="0" smtClean="0">
                <a:solidFill>
                  <a:srgbClr val="002060"/>
                </a:solidFill>
              </a:rPr>
              <a:t> –наносящие наибольший ущерб и являющиеся самыми опасными, закреплены в Уголовном кодексе(например):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-  </a:t>
            </a:r>
            <a:r>
              <a:rPr lang="ru-RU" sz="2400" b="1" i="1" dirty="0" smtClean="0">
                <a:solidFill>
                  <a:srgbClr val="660033"/>
                </a:solidFill>
              </a:rPr>
              <a:t>уничтожение или повреждение лесов</a:t>
            </a:r>
            <a:r>
              <a:rPr lang="ru-RU" sz="2400" b="1" dirty="0" smtClean="0">
                <a:solidFill>
                  <a:srgbClr val="002060"/>
                </a:solidFill>
              </a:rPr>
              <a:t>(ст.261 УК);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660033"/>
                </a:solidFill>
              </a:rPr>
              <a:t>незаконная охота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(ст.258 УК);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660033"/>
                </a:solidFill>
              </a:rPr>
              <a:t>загрязнение водоемов и воздуха </a:t>
            </a:r>
            <a:r>
              <a:rPr lang="ru-RU" sz="2400" b="1" dirty="0" smtClean="0">
                <a:solidFill>
                  <a:srgbClr val="002060"/>
                </a:solidFill>
              </a:rPr>
              <a:t>(ст.250-252 УК);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660033"/>
                </a:solidFill>
              </a:rPr>
              <a:t>нарушение режима особо охраняемых природных территорий и объектов</a:t>
            </a:r>
            <a:r>
              <a:rPr lang="ru-RU" sz="2400" b="1" dirty="0" smtClean="0">
                <a:solidFill>
                  <a:srgbClr val="002060"/>
                </a:solidFill>
              </a:rPr>
              <a:t> (ст.262 УК) и др.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</a:t>
            </a:r>
            <a:r>
              <a:rPr lang="ru-RU" sz="3000" b="1" dirty="0" smtClean="0">
                <a:solidFill>
                  <a:srgbClr val="C00000"/>
                </a:solidFill>
              </a:rPr>
              <a:t>Последствия бездумного поведения человечества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8A00"/>
                </a:solidFill>
              </a:rPr>
              <a:t>экологические бедствия:</a:t>
            </a:r>
            <a:endParaRPr lang="ru-RU" sz="3200" b="1" dirty="0">
              <a:solidFill>
                <a:srgbClr val="008A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Истощение земель;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Загрязнение водоемов;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Исчезновение редких видов растений;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Исчезновение многих видов животных и т.д.                          </a:t>
            </a:r>
            <a:r>
              <a:rPr lang="ru-RU" sz="7200" dirty="0" smtClean="0">
                <a:solidFill>
                  <a:srgbClr val="002060"/>
                </a:solidFill>
              </a:rPr>
              <a:t>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8A00"/>
                </a:solidFill>
                <a:latin typeface="Century Gothic" pitchFamily="34" charset="0"/>
                <a:ea typeface="BatangChe" pitchFamily="49" charset="-127"/>
                <a:cs typeface="Browallia New" pitchFamily="34" charset="-34"/>
              </a:rPr>
              <a:t>Выживет ли человечество …</a:t>
            </a:r>
          </a:p>
          <a:p>
            <a:pPr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91400" y="914400"/>
            <a:ext cx="609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/>
          <a:lstStyle/>
          <a:p>
            <a:r>
              <a:rPr lang="ru-RU" sz="2600" b="1" i="1" u="sng" dirty="0" smtClean="0">
                <a:solidFill>
                  <a:srgbClr val="C00000"/>
                </a:solidFill>
              </a:rPr>
              <a:t>Экологические проступки </a:t>
            </a:r>
            <a:r>
              <a:rPr lang="ru-RU" sz="2400" dirty="0" smtClean="0"/>
              <a:t>– </a:t>
            </a:r>
            <a:r>
              <a:rPr lang="ru-RU" sz="2400" b="1" dirty="0" smtClean="0"/>
              <a:t>(ответственность за них предусмотрена административным, гражданским правом, нормами о дисциплинарной ответственности) – сюда входят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660033"/>
                </a:solidFill>
              </a:rPr>
              <a:t>бесхозяйственное использование земель;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660033"/>
                </a:solidFill>
              </a:rPr>
              <a:t>нарушение правил охраны водных ресурсов;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660033"/>
                </a:solidFill>
              </a:rPr>
              <a:t>ввод в эксплуатацию предприятий без соблюдения требований об охране атмосферного воздуха и др.</a:t>
            </a:r>
            <a:endParaRPr lang="ru-RU" sz="24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ob_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019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ена\Desktop\фото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429000"/>
            <a:ext cx="4648428" cy="3105150"/>
          </a:xfrm>
          <a:prstGeom prst="rect">
            <a:avLst/>
          </a:prstGeom>
          <a:noFill/>
        </p:spPr>
      </p:pic>
      <p:pic>
        <p:nvPicPr>
          <p:cNvPr id="8196" name="Picture 4" descr="C:\Users\Лена\Desktop\ec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304800"/>
            <a:ext cx="39370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Лена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5238750" cy="3476625"/>
          </a:xfrm>
          <a:prstGeom prst="rect">
            <a:avLst/>
          </a:prstGeom>
          <a:noFill/>
        </p:spPr>
      </p:pic>
      <p:pic>
        <p:nvPicPr>
          <p:cNvPr id="5" name="Picture 5" descr="C:\Users\Лена\Desktop\156021_279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733" y="228600"/>
            <a:ext cx="5495192" cy="3657600"/>
          </a:xfrm>
          <a:prstGeom prst="rect">
            <a:avLst/>
          </a:prstGeom>
          <a:noFill/>
          <a:ln w="82550">
            <a:solidFill>
              <a:srgbClr val="8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8800" y="4495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Плоды нашей жизнедеятельности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ена\Desktop\vodo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07378" cy="4525963"/>
          </a:xfrm>
          <a:prstGeom prst="rect">
            <a:avLst/>
          </a:prstGeom>
          <a:noFill/>
        </p:spPr>
      </p:pic>
      <p:pic>
        <p:nvPicPr>
          <p:cNvPr id="12291" name="Picture 3" descr="C:\Users\Лена\Desktop\bild_9_umweltverschmutz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Лена\Desktop\0014-014-Otravljajuschie-veschest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0063"/>
            <a:ext cx="4724400" cy="3543300"/>
          </a:xfrm>
          <a:prstGeom prst="rect">
            <a:avLst/>
          </a:prstGeom>
          <a:noFill/>
        </p:spPr>
      </p:pic>
      <p:pic>
        <p:nvPicPr>
          <p:cNvPr id="5" name="Picture 4" descr="C:\Users\Лена\Desktop\1015ydpflpw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"/>
            <a:ext cx="4876799" cy="3361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Здесь жить нельзя!?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ена\Desktop\no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486400" cy="6524625"/>
          </a:xfrm>
          <a:prstGeom prst="rect">
            <a:avLst/>
          </a:prstGeom>
          <a:noFill/>
        </p:spPr>
      </p:pic>
      <p:pic>
        <p:nvPicPr>
          <p:cNvPr id="14339" name="Picture 3" descr="C:\Users\Лена\Desktop\pic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429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ена\Desktop\pic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5438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ена\Desktop\1289875135_1264269390_oeo-priro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84116"/>
            <a:ext cx="5791200" cy="6392883"/>
          </a:xfrm>
          <a:prstGeom prst="rect">
            <a:avLst/>
          </a:prstGeom>
          <a:noFill/>
          <a:ln w="104775" cmpd="thickThin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289560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Человек!!! </a:t>
            </a:r>
          </a:p>
          <a:p>
            <a:pPr algn="ctr">
              <a:lnSpc>
                <a:spcPts val="288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       </a:t>
            </a:r>
            <a:r>
              <a:rPr lang="ru-RU" sz="2800" b="1" dirty="0" smtClean="0">
                <a:solidFill>
                  <a:srgbClr val="006600"/>
                </a:solidFill>
              </a:rPr>
              <a:t>Остановись!!!</a:t>
            </a:r>
          </a:p>
          <a:p>
            <a:pPr marL="809625" indent="-719138" algn="ctr"/>
            <a:endParaRPr lang="ru-RU" sz="2400" b="1" dirty="0" smtClean="0">
              <a:solidFill>
                <a:srgbClr val="002060"/>
              </a:solidFill>
            </a:endParaRPr>
          </a:p>
          <a:p>
            <a:pPr marL="809625" indent="-719138" algn="ctr"/>
            <a:r>
              <a:rPr lang="ru-RU" sz="2800" b="1" dirty="0" smtClean="0">
                <a:solidFill>
                  <a:srgbClr val="CC3300"/>
                </a:solidFill>
              </a:rPr>
              <a:t>Природа  плачет!!!</a:t>
            </a:r>
            <a:endParaRPr lang="ru-RU" sz="28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2163762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Юридическая ответственность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400" b="1" dirty="0" smtClean="0"/>
              <a:t>в экологическом праве – неблагоприятные последствия, налагаемые государством на нарушителя норм природоохранного законодательства.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819400"/>
          <a:ext cx="8686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95600"/>
                <a:gridCol w="2971800"/>
              </a:tblGrid>
              <a:tr h="327660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Экологическое правонарушение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как основание для данного вида ответственности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Разнообразие санкций, применяемых к нарушителю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поскольку отрасль экологического права является комплексной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Субъекты</a:t>
                      </a:r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 и </a:t>
                      </a:r>
                      <a:r>
                        <a:rPr lang="ru-RU" sz="2400" i="1" dirty="0" smtClean="0">
                          <a:solidFill>
                            <a:srgbClr val="006600"/>
                          </a:solidFill>
                        </a:rPr>
                        <a:t>граждане</a:t>
                      </a:r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и </a:t>
                      </a:r>
                      <a:r>
                        <a:rPr lang="ru-RU" sz="2400" i="1" dirty="0" smtClean="0">
                          <a:solidFill>
                            <a:srgbClr val="006600"/>
                          </a:solidFill>
                        </a:rPr>
                        <a:t>юридические лица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, нарушающие нормы соответствующих нормативных актов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а\Desktop\4-33-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ена\Desktop\1ca23e8cef5f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58300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943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3300"/>
                </a:solidFill>
              </a:rPr>
              <a:t>И мы хотели бы здесь жить</a:t>
            </a:r>
            <a:endParaRPr lang="ru-RU" sz="2400" b="1" i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Или здесь !?.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Лена\Desktop\1597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07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2954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Правовой механизм защиты экологии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является наиболее эффективной мерой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90488" indent="539750" algn="just">
              <a:buNone/>
            </a:pPr>
            <a:r>
              <a:rPr lang="ru-RU" dirty="0" smtClean="0">
                <a:solidFill>
                  <a:srgbClr val="800000"/>
                </a:solidFill>
              </a:rPr>
              <a:t>Устанавливая научно обоснованные запреты и стимулируя должностное поведение субъектов, </a:t>
            </a:r>
            <a:r>
              <a:rPr lang="ru-RU" b="1" dirty="0" smtClean="0">
                <a:solidFill>
                  <a:srgbClr val="800000"/>
                </a:solidFill>
              </a:rPr>
              <a:t>экологическое право способствует:</a:t>
            </a:r>
          </a:p>
          <a:p>
            <a:pPr marL="90488" indent="539750" algn="just">
              <a:buNone/>
            </a:pPr>
            <a:r>
              <a:rPr lang="ru-RU" dirty="0" smtClean="0">
                <a:solidFill>
                  <a:srgbClr val="800000"/>
                </a:solidFill>
              </a:rPr>
              <a:t> выработке необходимой модели поведения как отдельного лица, так и всего общества в целом 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88900" indent="180975" algn="just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Глобальное, общемировое значение проблем охраны окружающей среды выводит экологическое право за рамки одного государства.</a:t>
            </a:r>
          </a:p>
          <a:p>
            <a:pPr marL="88900" indent="180975" algn="ctr"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Международные договоры</a:t>
            </a:r>
          </a:p>
          <a:p>
            <a:pPr marL="88900" indent="1809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</a:rPr>
              <a:t>Договор о нераспространении ядерного оружия 1968г.;</a:t>
            </a:r>
          </a:p>
          <a:p>
            <a:pPr marL="88900" indent="1809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</a:rPr>
              <a:t>Договор о запрещении испытаний ядерного оружия в атмосфере, в космическом пространстве и под водой 1963г.;</a:t>
            </a:r>
          </a:p>
          <a:p>
            <a:pPr marL="88900" indent="1809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</a:rPr>
              <a:t>Договор об Антарктиде 1959г.;</a:t>
            </a:r>
          </a:p>
          <a:p>
            <a:pPr marL="88900" indent="1809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</a:rPr>
              <a:t>Конвенция о трансграничном загрязнении воздуха на большие расстояния 1979г.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Особенности экологического права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Законы, ограничения и стимулы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рассредоточены по разным отраслям</a:t>
            </a:r>
          </a:p>
          <a:p>
            <a:pPr algn="ctr">
              <a:buNone/>
            </a:pPr>
            <a:endParaRPr lang="ru-RU" sz="2800" b="1" dirty="0">
              <a:solidFill>
                <a:srgbClr val="0066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67200" y="762000"/>
            <a:ext cx="1219200" cy="381000"/>
          </a:xfrm>
          <a:prstGeom prst="straightConnector1">
            <a:avLst/>
          </a:prstGeom>
          <a:ln w="412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200400" y="762000"/>
            <a:ext cx="1066800" cy="381000"/>
          </a:xfrm>
          <a:prstGeom prst="straightConnector1">
            <a:avLst/>
          </a:prstGeom>
          <a:ln w="412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14400" y="1143000"/>
            <a:ext cx="2286000" cy="914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Международное регулирование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86400" y="1143000"/>
            <a:ext cx="2286000" cy="914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Комплексный характер</a:t>
            </a:r>
            <a:endParaRPr lang="ru-RU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914400" y="3048000"/>
          <a:ext cx="7543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Законы об охране природы и окружающей среды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КОНСТИТУЦИЯ  РФ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630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1500"/>
                <a:gridCol w="4381500"/>
              </a:tblGrid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СТАТЬЯ  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СТАТЬЯ 42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998785">
                <a:tc>
                  <a:txBody>
                    <a:bodyPr/>
                    <a:lstStyle/>
                    <a:p>
                      <a:pPr marL="0" indent="360363"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Земля и другие природные ресурсы используются и охраняются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в РФ как основа жизни и деятельности народов, проживающих на соответствующей территории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9263"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Каждый имеет право на благоприятную окружающую среду, достоверную информацию о ее состоянии и на возмещение ущерба, причиненного его здоровью или имуществу экологическим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правонарушением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5400000">
            <a:off x="4420394" y="4037806"/>
            <a:ext cx="304006" cy="7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706394" y="3961606"/>
            <a:ext cx="304006" cy="7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058194" y="40378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0" y="4191001"/>
          <a:ext cx="9144000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2957"/>
                <a:gridCol w="3657600"/>
                <a:gridCol w="2703443"/>
              </a:tblGrid>
              <a:tr h="13453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Закон РСФСР </a:t>
                      </a:r>
                    </a:p>
                    <a:p>
                      <a:pPr algn="ctr"/>
                      <a:r>
                        <a:rPr lang="ru-RU" dirty="0" smtClean="0"/>
                        <a:t>«Об охране окружающей природной среды» от 19.12.1991г.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Закон РСФСР </a:t>
                      </a:r>
                    </a:p>
                    <a:p>
                      <a:pPr algn="ctr"/>
                      <a:r>
                        <a:rPr lang="ru-RU" dirty="0" smtClean="0"/>
                        <a:t>«О санитарно- эпидемиологическом благополучии населения от 19.04.1991г.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Закон РФ</a:t>
                      </a:r>
                    </a:p>
                    <a:p>
                      <a:pPr algn="ctr"/>
                      <a:r>
                        <a:rPr lang="ru-RU" dirty="0" smtClean="0"/>
                        <a:t> «О животном мире» от 22.03.1995г.</a:t>
                      </a:r>
                      <a:endParaRPr lang="ru-RU" dirty="0"/>
                    </a:p>
                  </a:txBody>
                  <a:tcPr/>
                </a:tc>
              </a:tr>
              <a:tr h="10930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Формирует общие требования и правила охраны природы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Регулирует защиту здоровья человека от неблагоприятных воздействий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Определяет объекты и способы охраны и защиты животного мира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Экологические правоотношения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Все субъекты экологических правоотношений действуют в двух направлениях</a:t>
            </a:r>
          </a:p>
          <a:p>
            <a:pPr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2286000" y="2057400"/>
            <a:ext cx="4419600" cy="2438400"/>
          </a:xfrm>
          <a:prstGeom prst="diamo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Граждане, хозяйствующие субъекты, государство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" y="4114800"/>
            <a:ext cx="3352800" cy="18288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Активные </a:t>
            </a:r>
            <a:r>
              <a:rPr lang="ru-RU" sz="2000" b="1" dirty="0" err="1" smtClean="0">
                <a:solidFill>
                  <a:srgbClr val="800000"/>
                </a:solidFill>
              </a:rPr>
              <a:t>природополь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800000"/>
                </a:solidFill>
              </a:rPr>
              <a:t>зователи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05400" y="4267200"/>
            <a:ext cx="3581400" cy="16764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Участники природоохранных мероприятий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524000" y="3200400"/>
            <a:ext cx="731520" cy="1216152"/>
          </a:xfrm>
          <a:prstGeom prst="curv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705600" y="3200400"/>
            <a:ext cx="731520" cy="1216152"/>
          </a:xfrm>
          <a:prstGeom prst="curvedLef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1044</Words>
  <Application>Microsoft Office PowerPoint</Application>
  <PresentationFormat>Экран (4:3)</PresentationFormat>
  <Paragraphs>161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Экология и право</vt:lpstr>
      <vt:lpstr>           Понятие экологического права</vt:lpstr>
      <vt:lpstr>       Последствия бездумного поведения человечества  экологические бедствия:</vt:lpstr>
      <vt:lpstr>Слайд 4</vt:lpstr>
      <vt:lpstr>Правовой механизм защиты экологии является наиболее эффективной мерой</vt:lpstr>
      <vt:lpstr>Слайд 6</vt:lpstr>
      <vt:lpstr>Особенности экологического права   </vt:lpstr>
      <vt:lpstr>Законы об охране природы и окружающей среды КОНСТИТУЦИЯ  РФ</vt:lpstr>
      <vt:lpstr>Экологические правоотношения</vt:lpstr>
      <vt:lpstr>      Участники  экологических правоотношений</vt:lpstr>
      <vt:lpstr>Слайд 11</vt:lpstr>
      <vt:lpstr>        Деятельность  хозяйствующих субъектов</vt:lpstr>
      <vt:lpstr>Обязанности предприятий  в процессе хозяйственной деятельности</vt:lpstr>
      <vt:lpstr>Государство  в системе экологических правоотношений</vt:lpstr>
      <vt:lpstr>Государство обеспечивает</vt:lpstr>
      <vt:lpstr>Слайд 16</vt:lpstr>
      <vt:lpstr>Виды объектов</vt:lpstr>
      <vt:lpstr>Слайд 18</vt:lpstr>
      <vt:lpstr>Слайд 19</vt:lpstr>
      <vt:lpstr>Объекты,  подлежащие особой охране</vt:lpstr>
      <vt:lpstr>Объекты,  подлежащие особой охране</vt:lpstr>
      <vt:lpstr>Слайд 22</vt:lpstr>
      <vt:lpstr>Объекты,  подлежащие особой охране</vt:lpstr>
      <vt:lpstr>Слайд 24</vt:lpstr>
      <vt:lpstr>Наши любимые животные</vt:lpstr>
      <vt:lpstr>Слайд 26</vt:lpstr>
      <vt:lpstr>Красота спасет мир</vt:lpstr>
      <vt:lpstr>Красота спасет мир</vt:lpstr>
      <vt:lpstr>Экологическое правонарушение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Юридическая ответственность  в экологическом праве – неблагоприятные последствия, налагаемые государством на нарушителя норм природоохранного законодательства.</vt:lpstr>
      <vt:lpstr>Слайд 40</vt:lpstr>
      <vt:lpstr>Или здесь !?.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и право</dc:title>
  <dc:subject>биология</dc:subject>
  <dc:creator>Стрелкова Н.</dc:creator>
  <cp:lastModifiedBy>User</cp:lastModifiedBy>
  <cp:revision>83</cp:revision>
  <cp:lastPrinted>1601-01-01T00:00:00Z</cp:lastPrinted>
  <dcterms:created xsi:type="dcterms:W3CDTF">1601-01-01T00:00:00Z</dcterms:created>
  <dcterms:modified xsi:type="dcterms:W3CDTF">2024-05-02T02:31:31Z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