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8" r:id="rId4"/>
    <p:sldId id="259" r:id="rId5"/>
    <p:sldId id="260" r:id="rId6"/>
    <p:sldId id="261" r:id="rId7"/>
    <p:sldId id="267" r:id="rId8"/>
    <p:sldId id="268" r:id="rId9"/>
    <p:sldId id="26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566BB-A76E-4A53-BB9C-44A0B097F8ED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CD364-7E61-4401-9D7A-BC46AA229B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566BB-A76E-4A53-BB9C-44A0B097F8ED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CD364-7E61-4401-9D7A-BC46AA229B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566BB-A76E-4A53-BB9C-44A0B097F8ED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CD364-7E61-4401-9D7A-BC46AA229B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566BB-A76E-4A53-BB9C-44A0B097F8ED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CD364-7E61-4401-9D7A-BC46AA229B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566BB-A76E-4A53-BB9C-44A0B097F8ED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CD364-7E61-4401-9D7A-BC46AA229B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566BB-A76E-4A53-BB9C-44A0B097F8ED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CD364-7E61-4401-9D7A-BC46AA229B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566BB-A76E-4A53-BB9C-44A0B097F8ED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CD364-7E61-4401-9D7A-BC46AA229B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566BB-A76E-4A53-BB9C-44A0B097F8ED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CD364-7E61-4401-9D7A-BC46AA229B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566BB-A76E-4A53-BB9C-44A0B097F8ED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CD364-7E61-4401-9D7A-BC46AA229B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566BB-A76E-4A53-BB9C-44A0B097F8ED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CD364-7E61-4401-9D7A-BC46AA229B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566BB-A76E-4A53-BB9C-44A0B097F8ED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CD364-7E61-4401-9D7A-BC46AA229B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566BB-A76E-4A53-BB9C-44A0B097F8ED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CD364-7E61-4401-9D7A-BC46AA229B5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endParaRPr lang="ru-RU" dirty="0" smtClean="0"/>
          </a:p>
          <a:p>
            <a:pPr algn="ctr">
              <a:buNone/>
            </a:pPr>
            <a:endParaRPr lang="ru-RU" sz="4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ru-RU" sz="4400" b="1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4400" b="1" dirty="0" smtClean="0">
                <a:solidFill>
                  <a:schemeClr val="accent2">
                    <a:lumMod val="75000"/>
                  </a:schemeClr>
                </a:solidFill>
              </a:rPr>
              <a:t>Предпринимательство</a:t>
            </a:r>
            <a:endParaRPr lang="ru-RU" sz="4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2290" name="Picture 2" descr="https://im1-tub-ru.yandex.net/i?id=d5ef5883d3a977dafa43227c534eee53&amp;n=33&amp;h=215&amp;w=26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3356992"/>
            <a:ext cx="2505075" cy="20478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algn="ctr">
              <a:buNone/>
            </a:pPr>
            <a:endParaRPr lang="ru-RU" i="1" dirty="0" smtClean="0"/>
          </a:p>
          <a:p>
            <a:pPr algn="ctr">
              <a:buNone/>
            </a:pPr>
            <a:r>
              <a:rPr lang="ru-RU" i="1" dirty="0" smtClean="0"/>
              <a:t>План</a:t>
            </a:r>
            <a:endParaRPr lang="ru-RU" dirty="0" smtClean="0"/>
          </a:p>
          <a:p>
            <a:r>
              <a:rPr lang="ru-RU" sz="2800" dirty="0" smtClean="0">
                <a:solidFill>
                  <a:srgbClr val="002060"/>
                </a:solidFill>
              </a:rPr>
              <a:t>Бизнес 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Предпринимательство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Субъекты и объекты предпринимательства</a:t>
            </a:r>
          </a:p>
          <a:p>
            <a:r>
              <a:rPr lang="ru-RU" sz="2800" smtClean="0">
                <a:solidFill>
                  <a:srgbClr val="002060"/>
                </a:solidFill>
              </a:rPr>
              <a:t>Функции </a:t>
            </a:r>
            <a:r>
              <a:rPr lang="ru-RU" sz="2800" dirty="0" smtClean="0">
                <a:solidFill>
                  <a:srgbClr val="002060"/>
                </a:solidFill>
              </a:rPr>
              <a:t>предпринимательства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Виды предпринимательства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467544" y="404664"/>
            <a:ext cx="4040188" cy="639762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Бизнес </a:t>
            </a:r>
            <a:endParaRPr lang="ru-RU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>
          <a:xfrm>
            <a:off x="251520" y="1268761"/>
            <a:ext cx="4245868" cy="4104456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ru-RU" dirty="0" smtClean="0">
                <a:solidFill>
                  <a:srgbClr val="C00000"/>
                </a:solidFill>
              </a:rPr>
              <a:t>деятельность, связанная с производством товаров и услуг и осуществляемая       собственниками капитала с целью получения прибыли или иных форм доходов</a:t>
            </a:r>
          </a:p>
          <a:p>
            <a:pPr>
              <a:buFontTx/>
              <a:buChar char="-"/>
            </a:pPr>
            <a:r>
              <a:rPr lang="ru-RU" dirty="0"/>
              <a:t>н</a:t>
            </a:r>
            <a:r>
              <a:rPr lang="ru-RU" dirty="0" smtClean="0"/>
              <a:t>аправлена на совершение коммерческих операций по обмену товарами и услугами</a:t>
            </a:r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3"/>
          </p:nvPr>
        </p:nvSpPr>
        <p:spPr>
          <a:xfrm>
            <a:off x="4716016" y="404664"/>
            <a:ext cx="4041775" cy="639762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Предпринимательство </a:t>
            </a:r>
            <a:endParaRPr lang="ru-RU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4"/>
          </p:nvPr>
        </p:nvSpPr>
        <p:spPr>
          <a:xfrm>
            <a:off x="4427985" y="1268761"/>
            <a:ext cx="4464496" cy="410445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- инициативная самостоятельная, связанная с риском и новаторством деятельность по производству товаров и услуг и осуществляемая       собственниками капитала с целью получения прибыли</a:t>
            </a:r>
            <a:endParaRPr lang="ru-RU" dirty="0">
              <a:solidFill>
                <a:srgbClr val="C00000"/>
              </a:solidFill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- сопряжена с риском, инициативой, самостоятельностью, ответственностью, активным поиском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67544" y="5445224"/>
            <a:ext cx="8352928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</a:rPr>
              <a:t>К бизнесу относится совершение </a:t>
            </a:r>
            <a:r>
              <a:rPr lang="ru-RU" sz="2400" b="1" dirty="0" smtClean="0">
                <a:solidFill>
                  <a:schemeClr val="tx1"/>
                </a:solidFill>
              </a:rPr>
              <a:t>любых единичных разовых </a:t>
            </a:r>
            <a:r>
              <a:rPr lang="ru-RU" sz="2400" dirty="0" smtClean="0">
                <a:solidFill>
                  <a:schemeClr val="tx1"/>
                </a:solidFill>
              </a:rPr>
              <a:t>коммерческих сделок в любой сфере деятельности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Предпринимательство 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4040188" cy="906115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Субъекты предпринимательства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Частные лица, различные ассоциации (акционерные общества, арендные коллективы, кооперативы, государство)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Объекты предпринимательства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Любые виды </a:t>
            </a:r>
            <a:r>
              <a:rPr lang="ru-RU" dirty="0" err="1" smtClean="0"/>
              <a:t>хоз</a:t>
            </a:r>
            <a:r>
              <a:rPr lang="ru-RU" dirty="0" smtClean="0"/>
              <a:t>. деятельности, коммерческое посредничество, торгово-закупочная, инновационная деятельность, операции с ценными бумагами и др.</a:t>
            </a:r>
            <a:endParaRPr lang="ru-RU" dirty="0"/>
          </a:p>
        </p:txBody>
      </p:sp>
      <p:pic>
        <p:nvPicPr>
          <p:cNvPr id="8200" name="Picture 8" descr="https://im1-tub-ru.yandex.net/i?id=69495f7fc15d3091763fefec0526e004-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4581128"/>
            <a:ext cx="1728192" cy="1728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323528" y="548680"/>
            <a:ext cx="8424936" cy="557748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2800" dirty="0" smtClean="0">
                <a:solidFill>
                  <a:srgbClr val="C00000"/>
                </a:solidFill>
              </a:rPr>
              <a:t>Главными субъектами </a:t>
            </a:r>
            <a:r>
              <a:rPr lang="ru-RU" sz="2800" dirty="0" smtClean="0"/>
              <a:t>предпринимательской деятельности выступают предприниматели, которых можно условно разделить на две группы:</a:t>
            </a:r>
          </a:p>
          <a:p>
            <a:r>
              <a:rPr lang="ru-RU" sz="2800" dirty="0">
                <a:solidFill>
                  <a:srgbClr val="C00000"/>
                </a:solidFill>
              </a:rPr>
              <a:t>ю</a:t>
            </a:r>
            <a:r>
              <a:rPr lang="ru-RU" sz="2800" dirty="0" smtClean="0">
                <a:solidFill>
                  <a:srgbClr val="C00000"/>
                </a:solidFill>
              </a:rPr>
              <a:t>ридические лица: </a:t>
            </a:r>
            <a:r>
              <a:rPr lang="ru-RU" sz="2800" dirty="0" smtClean="0"/>
              <a:t>организация, учреждение, фирма, как единый самостоятельный носитель прав и обязанностей</a:t>
            </a:r>
          </a:p>
          <a:p>
            <a:r>
              <a:rPr lang="ru-RU" sz="2800" dirty="0">
                <a:solidFill>
                  <a:srgbClr val="C00000"/>
                </a:solidFill>
              </a:rPr>
              <a:t>ф</a:t>
            </a:r>
            <a:r>
              <a:rPr lang="ru-RU" sz="2800" dirty="0" smtClean="0">
                <a:solidFill>
                  <a:srgbClr val="C00000"/>
                </a:solidFill>
              </a:rPr>
              <a:t>изические лица: </a:t>
            </a:r>
            <a:r>
              <a:rPr lang="ru-RU" sz="2800" dirty="0" smtClean="0"/>
              <a:t>действуют от собственного имени с момента государственной регистрации в качестве </a:t>
            </a:r>
            <a:r>
              <a:rPr lang="ru-RU" sz="2800" dirty="0" smtClean="0">
                <a:solidFill>
                  <a:srgbClr val="C00000"/>
                </a:solidFill>
              </a:rPr>
              <a:t>индивидуального предпринимателя</a:t>
            </a:r>
          </a:p>
          <a:p>
            <a:pPr>
              <a:buNone/>
            </a:pP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</a:rPr>
              <a:t>Отдельными видами  деятельности (банковской, страховой) юридические лица вправе заниматься только на основании специального разрешения – </a:t>
            </a: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</a:rPr>
              <a:t>лицензии</a:t>
            </a: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ru-RU" sz="2400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Юридические лица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67544" y="1268760"/>
            <a:ext cx="4040188" cy="639762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Коммерческие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7544" y="2060848"/>
            <a:ext cx="4040188" cy="4425355"/>
          </a:xfrm>
        </p:spPr>
        <p:txBody>
          <a:bodyPr/>
          <a:lstStyle/>
          <a:p>
            <a:r>
              <a:rPr lang="ru-RU" dirty="0" smtClean="0"/>
              <a:t>Основная цель – извлечение прибыли: предприятия связи, транспорта, промышленные, с/</a:t>
            </a:r>
            <a:r>
              <a:rPr lang="ru-RU" dirty="0" err="1" smtClean="0"/>
              <a:t>х</a:t>
            </a:r>
            <a:r>
              <a:rPr lang="ru-RU" dirty="0" smtClean="0"/>
              <a:t> предприятия, организации бытового обслуживания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644008" y="1196752"/>
            <a:ext cx="4041775" cy="639762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Некоммерческие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716016" y="2060848"/>
            <a:ext cx="4041775" cy="4425355"/>
          </a:xfrm>
        </p:spPr>
        <p:txBody>
          <a:bodyPr/>
          <a:lstStyle/>
          <a:p>
            <a:r>
              <a:rPr lang="ru-RU" dirty="0" smtClean="0"/>
              <a:t>Получение прибыли </a:t>
            </a:r>
            <a:r>
              <a:rPr lang="ru-RU" b="1" dirty="0" smtClean="0"/>
              <a:t>не является</a:t>
            </a:r>
            <a:r>
              <a:rPr lang="ru-RU" dirty="0" smtClean="0"/>
              <a:t> основной целью</a:t>
            </a:r>
          </a:p>
          <a:p>
            <a:r>
              <a:rPr lang="ru-RU" dirty="0" smtClean="0"/>
              <a:t>Финансируются из различных бюджетов (больницы, школы, благотворительные фонды)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685800"/>
          </a:xfrm>
          <a:noFill/>
          <a:ln w="38100">
            <a:solidFill>
              <a:schemeClr val="hlink"/>
            </a:solidFill>
          </a:ln>
        </p:spPr>
        <p:txBody>
          <a:bodyPr/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Функции предпринимательства</a:t>
            </a:r>
          </a:p>
        </p:txBody>
      </p:sp>
      <p:sp>
        <p:nvSpPr>
          <p:cNvPr id="18435" name="Line 3"/>
          <p:cNvSpPr>
            <a:spLocks noChangeShapeType="1"/>
          </p:cNvSpPr>
          <p:nvPr/>
        </p:nvSpPr>
        <p:spPr bwMode="auto">
          <a:xfrm flipH="1">
            <a:off x="1066800" y="990600"/>
            <a:ext cx="2057400" cy="7620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 flipH="1">
            <a:off x="4572000" y="990600"/>
            <a:ext cx="0" cy="11430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6400800" y="990600"/>
            <a:ext cx="2057400" cy="914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251520" y="1844824"/>
            <a:ext cx="2483768" cy="73610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Ресурсная</a:t>
            </a: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3048000" y="2133600"/>
            <a:ext cx="2971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Организационная</a:t>
            </a: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6324600" y="1981200"/>
            <a:ext cx="256788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Творческая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395536" y="3356992"/>
            <a:ext cx="248376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Соединение </a:t>
            </a:r>
          </a:p>
          <a:p>
            <a:r>
              <a:rPr lang="ru-RU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естественных, </a:t>
            </a:r>
          </a:p>
          <a:p>
            <a:r>
              <a:rPr lang="ru-RU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инвестиционных,</a:t>
            </a:r>
          </a:p>
          <a:p>
            <a:r>
              <a:rPr lang="ru-RU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трудовых ресурсов </a:t>
            </a:r>
          </a:p>
          <a:p>
            <a:r>
              <a:rPr lang="ru-RU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 единое целое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1050925" y="20129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3131840" y="3356992"/>
            <a:ext cx="2768203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Использование </a:t>
            </a:r>
          </a:p>
          <a:p>
            <a:r>
              <a:rPr lang="ru-RU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предпринимателями </a:t>
            </a:r>
          </a:p>
          <a:p>
            <a:r>
              <a:rPr lang="ru-RU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своих способностей</a:t>
            </a:r>
          </a:p>
          <a:p>
            <a:r>
              <a:rPr lang="ru-RU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для получения</a:t>
            </a:r>
          </a:p>
          <a:p>
            <a:r>
              <a:rPr lang="ru-RU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высокого дохода</a:t>
            </a: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6384925" y="3359150"/>
            <a:ext cx="22256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Использование</a:t>
            </a:r>
          </a:p>
          <a:p>
            <a:r>
              <a:rPr lang="ru-RU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новаторства в</a:t>
            </a:r>
          </a:p>
          <a:p>
            <a:r>
              <a:rPr lang="ru-RU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деятельности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541179" y="304800"/>
            <a:ext cx="464107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Виды предпринимательства</a:t>
            </a:r>
          </a:p>
        </p:txBody>
      </p:sp>
      <p:graphicFrame>
        <p:nvGraphicFramePr>
          <p:cNvPr id="15363" name="Group 3"/>
          <p:cNvGraphicFramePr>
            <a:graphicFrameLocks noGrp="1"/>
          </p:cNvGraphicFramePr>
          <p:nvPr/>
        </p:nvGraphicFramePr>
        <p:xfrm>
          <a:off x="228600" y="914400"/>
          <a:ext cx="8740775" cy="4859338"/>
        </p:xfrm>
        <a:graphic>
          <a:graphicData uri="http://schemas.openxmlformats.org/drawingml/2006/table">
            <a:tbl>
              <a:tblPr/>
              <a:tblGrid>
                <a:gridCol w="2776538"/>
                <a:gridCol w="5964237"/>
              </a:tblGrid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Вид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Сущность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Производственное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Осуществляется производство товаров, услуг, информации, духовных ценностей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Коммерческое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Состоит в операциях и сделках по перепродаже товаров, услуг и не связано с производством продукции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Финансовое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Является разновидностью коммерческого предпринимательства. Объектом купли-продажи здесь выступают деньги, валюта, ценные бумаги.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Посредническое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Проявляется в деятельности, соединяющей заинтересованные во взаимной сделке стороны.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Страховое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заключается в том, что предприниматель получает страховой взнос, который возвращается только при наступлении страхового случая.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24000" y="139700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67544" y="620688"/>
          <a:ext cx="7992888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554461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Формы предпринимательства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1.Индивидуальный предприниматель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Владеет и управляет бизнесом один человек- хозяин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2. Товарищество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Объединение двух и более собственников, которые вносят в предприятие свои средства, совместно ведут</a:t>
                      </a:r>
                      <a:r>
                        <a:rPr lang="ru-RU" baseline="0" dirty="0" smtClean="0"/>
                        <a:t> дела и делят прибыль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3. Акционерное</a:t>
                      </a:r>
                      <a:r>
                        <a:rPr lang="ru-RU" baseline="0" dirty="0" smtClean="0"/>
                        <a:t> общество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Собственниками являются</a:t>
                      </a:r>
                      <a:r>
                        <a:rPr lang="ru-RU" baseline="0" dirty="0" smtClean="0"/>
                        <a:t> владельцы акций предприятия, отвечающие по обязательствам только в пределах стоимости акций, акционеры имеют право на часть доходов, а некоторые и на участие в управлении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4. Кооператив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Объединение граждан для совместной производственной</a:t>
                      </a:r>
                      <a:r>
                        <a:rPr lang="ru-RU" baseline="0" dirty="0" smtClean="0"/>
                        <a:t> деятельности, основанной на их личном трудовом участии и объединении его участниками имущественных паевых взносов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374</Words>
  <Application>Microsoft Office PowerPoint</Application>
  <PresentationFormat>Экран (4:3)</PresentationFormat>
  <Paragraphs>74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Предпринимательство </vt:lpstr>
      <vt:lpstr>Слайд 5</vt:lpstr>
      <vt:lpstr>Юридические лица</vt:lpstr>
      <vt:lpstr>Функции предпринимательства</vt:lpstr>
      <vt:lpstr>Слайд 8</vt:lpstr>
      <vt:lpstr>Слайд 9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ВАМ</dc:creator>
  <cp:lastModifiedBy>315</cp:lastModifiedBy>
  <cp:revision>22</cp:revision>
  <dcterms:created xsi:type="dcterms:W3CDTF">2017-01-24T19:19:16Z</dcterms:created>
  <dcterms:modified xsi:type="dcterms:W3CDTF">2021-03-10T05:36:44Z</dcterms:modified>
</cp:coreProperties>
</file>