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343" autoAdjust="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71AFC3-7F7A-4B16-B70F-911C54DBCF13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1472FE-356E-43BC-9C97-37F0BF383B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Согласование времен в английском языке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70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Исключения: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84784"/>
            <a:ext cx="8424936" cy="46805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/>
              <a:t>Время в придаточном предложении может остаться без изменения, если в нем указано точное время: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told</a:t>
            </a:r>
            <a:r>
              <a:rPr lang="ru-RU" dirty="0"/>
              <a:t> </a:t>
            </a:r>
            <a:r>
              <a:rPr lang="ru-RU" dirty="0" err="1"/>
              <a:t>us</a:t>
            </a:r>
            <a:r>
              <a:rPr lang="ru-RU" dirty="0"/>
              <a:t>, “I </a:t>
            </a:r>
            <a:r>
              <a:rPr lang="ru-RU" dirty="0" err="1"/>
              <a:t>took</a:t>
            </a:r>
            <a:r>
              <a:rPr lang="ru-RU" dirty="0"/>
              <a:t> </a:t>
            </a:r>
            <a:r>
              <a:rPr lang="ru-RU" dirty="0" err="1"/>
              <a:t>part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Moscow</a:t>
            </a:r>
            <a:r>
              <a:rPr lang="ru-RU" dirty="0"/>
              <a:t> </a:t>
            </a:r>
            <a:r>
              <a:rPr lang="ru-RU" dirty="0" err="1"/>
              <a:t>Olympic</a:t>
            </a:r>
            <a:r>
              <a:rPr lang="ru-RU" dirty="0"/>
              <a:t> </a:t>
            </a:r>
            <a:r>
              <a:rPr lang="ru-RU" dirty="0" err="1"/>
              <a:t>games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1980.”</a:t>
            </a:r>
          </a:p>
          <a:p>
            <a:pPr marL="45720" indent="0">
              <a:buNone/>
            </a:pPr>
            <a:r>
              <a:rPr lang="ru-RU" dirty="0"/>
              <a:t>Он сказал нам: «Я принимал участие в Московских Олимпийских играх 1980 года».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told</a:t>
            </a:r>
            <a:r>
              <a:rPr lang="ru-RU" dirty="0"/>
              <a:t> </a:t>
            </a:r>
            <a:r>
              <a:rPr lang="ru-RU" dirty="0" err="1"/>
              <a:t>us</a:t>
            </a:r>
            <a:r>
              <a:rPr lang="ru-RU" dirty="0"/>
              <a:t> 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took</a:t>
            </a:r>
            <a:r>
              <a:rPr lang="ru-RU" dirty="0"/>
              <a:t> </a:t>
            </a:r>
            <a:r>
              <a:rPr lang="ru-RU" dirty="0" err="1"/>
              <a:t>part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Moscow</a:t>
            </a:r>
            <a:r>
              <a:rPr lang="ru-RU" dirty="0"/>
              <a:t> </a:t>
            </a:r>
            <a:r>
              <a:rPr lang="ru-RU" dirty="0" err="1"/>
              <a:t>Olympic</a:t>
            </a:r>
            <a:r>
              <a:rPr lang="ru-RU" dirty="0"/>
              <a:t> </a:t>
            </a:r>
            <a:r>
              <a:rPr lang="ru-RU" dirty="0" err="1"/>
              <a:t>games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1980.</a:t>
            </a:r>
          </a:p>
          <a:p>
            <a:pPr marL="45720" indent="0">
              <a:buNone/>
            </a:pPr>
            <a:r>
              <a:rPr lang="ru-RU" dirty="0"/>
              <a:t>Он рассказал нам, что в 1980 году принимал участие в Московских Олимпийских играх.</a:t>
            </a:r>
          </a:p>
        </p:txBody>
      </p:sp>
    </p:spTree>
    <p:extLst>
      <p:ext uri="{BB962C8B-B14F-4D97-AF65-F5344CB8AC3E}">
        <p14:creationId xmlns:p14="http://schemas.microsoft.com/office/powerpoint/2010/main" val="172654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136904" cy="47857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dirty="0"/>
              <a:t>Или если идет речь об общеизвестном факте:</a:t>
            </a:r>
          </a:p>
          <a:p>
            <a:pPr marL="45720" indent="0">
              <a:buNone/>
            </a:pPr>
            <a:endParaRPr lang="ru-RU" sz="3200" dirty="0"/>
          </a:p>
          <a:p>
            <a:pPr marL="45720" indent="0" algn="ctr">
              <a:buNone/>
            </a:pPr>
            <a:r>
              <a:rPr lang="ru-RU" sz="3200" dirty="0" err="1"/>
              <a:t>Newton</a:t>
            </a:r>
            <a:r>
              <a:rPr lang="ru-RU" sz="3200" dirty="0"/>
              <a:t> </a:t>
            </a:r>
            <a:r>
              <a:rPr lang="ru-RU" sz="3200" dirty="0" err="1"/>
              <a:t>proved</a:t>
            </a:r>
            <a:r>
              <a:rPr lang="ru-RU" sz="3200" dirty="0"/>
              <a:t> </a:t>
            </a:r>
            <a:r>
              <a:rPr lang="ru-RU" sz="3200" dirty="0" err="1"/>
              <a:t>that</a:t>
            </a:r>
            <a:r>
              <a:rPr lang="ru-RU" sz="3200" dirty="0"/>
              <a:t> </a:t>
            </a:r>
            <a:r>
              <a:rPr lang="ru-RU" sz="3200" dirty="0" err="1"/>
              <a:t>bodies</a:t>
            </a:r>
            <a:r>
              <a:rPr lang="ru-RU" sz="3200" dirty="0"/>
              <a:t> </a:t>
            </a:r>
            <a:r>
              <a:rPr lang="ru-RU" sz="3200" dirty="0" err="1"/>
              <a:t>attract</a:t>
            </a:r>
            <a:r>
              <a:rPr lang="ru-RU" sz="3200" dirty="0"/>
              <a:t> </a:t>
            </a:r>
            <a:r>
              <a:rPr lang="ru-RU" sz="3200" dirty="0" err="1"/>
              <a:t>each</a:t>
            </a:r>
            <a:r>
              <a:rPr lang="ru-RU" sz="3200" dirty="0"/>
              <a:t> </a:t>
            </a:r>
            <a:r>
              <a:rPr lang="ru-RU" sz="3200" dirty="0" err="1"/>
              <a:t>other</a:t>
            </a:r>
            <a:r>
              <a:rPr lang="ru-RU" sz="3200" dirty="0"/>
              <a:t>.</a:t>
            </a:r>
          </a:p>
          <a:p>
            <a:pPr marL="45720" indent="0" algn="ctr">
              <a:buNone/>
            </a:pPr>
            <a:r>
              <a:rPr lang="ru-RU" sz="3200" dirty="0"/>
              <a:t>Ньютон доказал, что тела притягивают друг друга.</a:t>
            </a:r>
          </a:p>
        </p:txBody>
      </p:sp>
    </p:spTree>
    <p:extLst>
      <p:ext uri="{BB962C8B-B14F-4D97-AF65-F5344CB8AC3E}">
        <p14:creationId xmlns:p14="http://schemas.microsoft.com/office/powerpoint/2010/main" val="422617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8424936" cy="633670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b="1" dirty="0" err="1"/>
              <a:t>Правила</a:t>
            </a:r>
            <a:r>
              <a:rPr lang="en-US" b="1" dirty="0"/>
              <a:t> </a:t>
            </a:r>
            <a:r>
              <a:rPr lang="en-US" b="1" dirty="0" err="1"/>
              <a:t>согласования</a:t>
            </a:r>
            <a:r>
              <a:rPr lang="en-US" b="1" dirty="0"/>
              <a:t> </a:t>
            </a:r>
            <a:r>
              <a:rPr lang="en-US" b="1" dirty="0" err="1"/>
              <a:t>времён</a:t>
            </a:r>
            <a:r>
              <a:rPr lang="en-US" b="1" dirty="0"/>
              <a:t> </a:t>
            </a:r>
            <a:r>
              <a:rPr lang="en-US" b="1" dirty="0" err="1"/>
              <a:t>соблюдаются</a:t>
            </a:r>
            <a:r>
              <a:rPr lang="en-US" b="1" dirty="0"/>
              <a:t> в </a:t>
            </a:r>
            <a:r>
              <a:rPr lang="en-US" b="1" dirty="0" err="1"/>
              <a:t>придаточных</a:t>
            </a:r>
            <a:r>
              <a:rPr lang="en-US" b="1" dirty="0"/>
              <a:t> </a:t>
            </a:r>
            <a:r>
              <a:rPr lang="en-US" b="1" dirty="0" err="1"/>
              <a:t>дополнительных</a:t>
            </a:r>
            <a:r>
              <a:rPr lang="en-US" b="1" dirty="0"/>
              <a:t> </a:t>
            </a:r>
            <a:r>
              <a:rPr lang="en-US" b="1" dirty="0" err="1"/>
              <a:t>предложениях</a:t>
            </a:r>
            <a:r>
              <a:rPr lang="en-US" b="1" dirty="0"/>
              <a:t>, в </a:t>
            </a:r>
            <a:r>
              <a:rPr lang="en-US" b="1" dirty="0" err="1"/>
              <a:t>том</a:t>
            </a:r>
            <a:r>
              <a:rPr lang="en-US" b="1" dirty="0"/>
              <a:t> </a:t>
            </a:r>
            <a:r>
              <a:rPr lang="en-US" b="1" dirty="0" err="1"/>
              <a:t>числе</a:t>
            </a:r>
            <a:r>
              <a:rPr lang="en-US" b="1" dirty="0"/>
              <a:t> и в </a:t>
            </a:r>
            <a:r>
              <a:rPr lang="en-US" b="1" dirty="0" err="1"/>
              <a:t>косвенной</a:t>
            </a:r>
            <a:r>
              <a:rPr lang="en-US" b="1" dirty="0"/>
              <a:t> </a:t>
            </a:r>
            <a:r>
              <a:rPr lang="en-US" b="1" dirty="0" err="1"/>
              <a:t>речи</a:t>
            </a:r>
            <a:r>
              <a:rPr lang="en-US" b="1" dirty="0"/>
              <a:t>. В </a:t>
            </a:r>
            <a:r>
              <a:rPr lang="en-US" b="1" dirty="0" err="1"/>
              <a:t>определительных</a:t>
            </a:r>
            <a:r>
              <a:rPr lang="en-US" b="1" dirty="0"/>
              <a:t>, </a:t>
            </a:r>
            <a:r>
              <a:rPr lang="en-US" b="1" dirty="0" err="1"/>
              <a:t>сравнительных</a:t>
            </a:r>
            <a:r>
              <a:rPr lang="en-US" b="1" dirty="0"/>
              <a:t>, </a:t>
            </a:r>
            <a:r>
              <a:rPr lang="en-US" b="1" dirty="0" err="1"/>
              <a:t>причинных</a:t>
            </a:r>
            <a:r>
              <a:rPr lang="en-US" b="1" dirty="0"/>
              <a:t> и </a:t>
            </a:r>
            <a:r>
              <a:rPr lang="en-US" b="1" dirty="0" err="1"/>
              <a:t>других</a:t>
            </a:r>
            <a:r>
              <a:rPr lang="en-US" b="1" dirty="0"/>
              <a:t> </a:t>
            </a:r>
            <a:r>
              <a:rPr lang="en-US" b="1" dirty="0" err="1"/>
              <a:t>придаточных</a:t>
            </a:r>
            <a:r>
              <a:rPr lang="en-US" b="1" dirty="0"/>
              <a:t> </a:t>
            </a:r>
            <a:r>
              <a:rPr lang="en-US" b="1" dirty="0" err="1"/>
              <a:t>предложениях</a:t>
            </a:r>
            <a:r>
              <a:rPr lang="en-US" b="1" dirty="0"/>
              <a:t> </a:t>
            </a:r>
            <a:r>
              <a:rPr lang="en-US" b="1" dirty="0" err="1"/>
              <a:t>они</a:t>
            </a:r>
            <a:r>
              <a:rPr lang="en-US" b="1" dirty="0"/>
              <a:t> </a:t>
            </a:r>
            <a:r>
              <a:rPr lang="en-US" b="1" dirty="0" err="1"/>
              <a:t>не</a:t>
            </a:r>
            <a:r>
              <a:rPr lang="en-US" b="1" dirty="0"/>
              <a:t> </a:t>
            </a:r>
            <a:r>
              <a:rPr lang="en-US" b="1" dirty="0" err="1"/>
              <a:t>действуют</a:t>
            </a:r>
            <a:r>
              <a:rPr lang="en-US" b="1" dirty="0"/>
              <a:t>.</a:t>
            </a:r>
          </a:p>
          <a:p>
            <a:pPr marL="45720" indent="0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dirty="0"/>
              <a:t>Jim says (</a:t>
            </a:r>
            <a:r>
              <a:rPr lang="en-US" dirty="0" smtClean="0"/>
              <a:t>that)it </a:t>
            </a:r>
            <a:r>
              <a:rPr lang="en-US" dirty="0"/>
              <a:t>is interesting (now). </a:t>
            </a:r>
          </a:p>
          <a:p>
            <a:pPr marL="45720" indent="0" algn="ctr">
              <a:buNone/>
            </a:pPr>
            <a:r>
              <a:rPr lang="en-US" dirty="0"/>
              <a:t>it was interesting (yesterday). </a:t>
            </a:r>
          </a:p>
          <a:p>
            <a:pPr marL="45720" indent="0" algn="ctr">
              <a:buNone/>
            </a:pPr>
            <a:r>
              <a:rPr lang="en-US" dirty="0"/>
              <a:t>it will be interesting (tomorrow).</a:t>
            </a:r>
          </a:p>
          <a:p>
            <a:pPr marL="45720" indent="0" algn="ctr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dirty="0"/>
              <a:t>Jim said (</a:t>
            </a:r>
            <a:r>
              <a:rPr lang="en-US" dirty="0" smtClean="0"/>
              <a:t>that)it </a:t>
            </a:r>
            <a:r>
              <a:rPr lang="en-US" dirty="0"/>
              <a:t>was interesting (now). </a:t>
            </a:r>
          </a:p>
          <a:p>
            <a:pPr marL="45720" indent="0" algn="ctr">
              <a:buNone/>
            </a:pPr>
            <a:r>
              <a:rPr lang="en-US" dirty="0"/>
              <a:t>it had been interesting (yesterday). </a:t>
            </a:r>
          </a:p>
          <a:p>
            <a:pPr marL="45720" indent="0" algn="ctr">
              <a:buNone/>
            </a:pPr>
            <a:r>
              <a:rPr lang="en-US" dirty="0"/>
              <a:t>it would be interesting (tomorrow).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17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17654027"/>
              </p:ext>
            </p:extLst>
          </p:nvPr>
        </p:nvGraphicFramePr>
        <p:xfrm>
          <a:off x="755576" y="476673"/>
          <a:ext cx="8136904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11239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Direct Speech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Indirect Speech</a:t>
                      </a:r>
                      <a:endParaRPr lang="ru-RU" sz="2800" dirty="0"/>
                    </a:p>
                  </a:txBody>
                  <a:tcPr/>
                </a:tc>
              </a:tr>
              <a:tr h="485270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this, these </a:t>
                      </a:r>
                    </a:p>
                    <a:p>
                      <a:r>
                        <a:rPr lang="en-US" sz="2800" dirty="0" smtClean="0"/>
                        <a:t>now </a:t>
                      </a:r>
                    </a:p>
                    <a:p>
                      <a:r>
                        <a:rPr lang="en-US" sz="2800" dirty="0" smtClean="0"/>
                        <a:t>here </a:t>
                      </a:r>
                    </a:p>
                    <a:p>
                      <a:r>
                        <a:rPr lang="en-US" sz="2800" dirty="0" smtClean="0"/>
                        <a:t>today </a:t>
                      </a:r>
                    </a:p>
                    <a:p>
                      <a:r>
                        <a:rPr lang="en-US" sz="2800" dirty="0" smtClean="0"/>
                        <a:t>tomorrow </a:t>
                      </a:r>
                    </a:p>
                    <a:p>
                      <a:r>
                        <a:rPr lang="en-US" sz="2800" dirty="0" smtClean="0"/>
                        <a:t>the day after tomorrow </a:t>
                      </a:r>
                    </a:p>
                    <a:p>
                      <a:r>
                        <a:rPr lang="en-US" sz="2800" dirty="0" smtClean="0"/>
                        <a:t>  </a:t>
                      </a:r>
                    </a:p>
                    <a:p>
                      <a:r>
                        <a:rPr lang="en-US" sz="2800" dirty="0" smtClean="0"/>
                        <a:t>yesterday </a:t>
                      </a:r>
                    </a:p>
                    <a:p>
                      <a:r>
                        <a:rPr lang="en-US" sz="2800" dirty="0" smtClean="0"/>
                        <a:t>the day before yesterday </a:t>
                      </a:r>
                    </a:p>
                    <a:p>
                      <a:r>
                        <a:rPr lang="en-US" sz="2800" dirty="0" smtClean="0"/>
                        <a:t>ago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that, those </a:t>
                      </a:r>
                    </a:p>
                    <a:p>
                      <a:r>
                        <a:rPr lang="en-US" sz="2800" dirty="0" smtClean="0"/>
                        <a:t>then, at that moment </a:t>
                      </a:r>
                    </a:p>
                    <a:p>
                      <a:r>
                        <a:rPr lang="en-US" sz="2800" dirty="0" smtClean="0"/>
                        <a:t>there </a:t>
                      </a:r>
                    </a:p>
                    <a:p>
                      <a:r>
                        <a:rPr lang="en-US" sz="2800" dirty="0" smtClean="0"/>
                        <a:t>that day </a:t>
                      </a:r>
                    </a:p>
                    <a:p>
                      <a:r>
                        <a:rPr lang="en-US" sz="2800" dirty="0" smtClean="0"/>
                        <a:t>the next day </a:t>
                      </a:r>
                    </a:p>
                    <a:p>
                      <a:r>
                        <a:rPr lang="en-US" sz="2800" dirty="0" smtClean="0"/>
                        <a:t>two days later </a:t>
                      </a:r>
                    </a:p>
                    <a:p>
                      <a:r>
                        <a:rPr lang="en-US" sz="2800" dirty="0" smtClean="0"/>
                        <a:t>in two days </a:t>
                      </a:r>
                    </a:p>
                    <a:p>
                      <a:r>
                        <a:rPr lang="en-US" sz="2800" dirty="0" smtClean="0"/>
                        <a:t>the day before </a:t>
                      </a:r>
                    </a:p>
                    <a:p>
                      <a:r>
                        <a:rPr lang="en-US" sz="2800" dirty="0" smtClean="0"/>
                        <a:t>two days before </a:t>
                      </a:r>
                    </a:p>
                    <a:p>
                      <a:r>
                        <a:rPr lang="en-US" sz="2800" dirty="0" smtClean="0"/>
                        <a:t>before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66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848872" cy="3993624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Материал для презентации взят с сайта </a:t>
            </a:r>
          </a:p>
          <a:p>
            <a:pPr marL="45720" indent="0">
              <a:buNone/>
            </a:pPr>
            <a:r>
              <a:rPr lang="en-US" dirty="0" smtClean="0"/>
              <a:t>http</a:t>
            </a:r>
            <a:r>
              <a:rPr lang="en-US" dirty="0"/>
              <a:t>://www.native-english.ru/grammar/sequence-of-tenses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20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36904" cy="1224136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Правило согласования времён представляет особую трудность, когда сказуемое главного предложения выражено глаголом в одной из форм прошедшего времени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334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6489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/>
              <a:t>В этом случае в придаточных предложениях не могут употребляться формы настоящего и будущего времени глаголов, хотя речь идёт о действиях, которые совершаются в настоящем или будут совершаться в будущем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133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80920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b="0" dirty="0"/>
              <a:t>Если глагол в </a:t>
            </a:r>
            <a:r>
              <a:rPr lang="ru-RU" dirty="0"/>
              <a:t>главном предложении</a:t>
            </a:r>
            <a:r>
              <a:rPr lang="ru-RU" b="0" dirty="0"/>
              <a:t> стоит в одном из </a:t>
            </a:r>
            <a:r>
              <a:rPr lang="ru-RU" dirty="0"/>
              <a:t>прошедших времен</a:t>
            </a:r>
            <a:r>
              <a:rPr lang="ru-RU" b="0" dirty="0"/>
              <a:t>, то и глагол </a:t>
            </a:r>
            <a:r>
              <a:rPr lang="ru-RU" dirty="0"/>
              <a:t>придаточного предложения </a:t>
            </a:r>
            <a:r>
              <a:rPr lang="ru-RU" b="0" dirty="0"/>
              <a:t>должен стоять в одном из </a:t>
            </a:r>
            <a:r>
              <a:rPr lang="ru-RU" dirty="0"/>
              <a:t>прошедших времен.</a:t>
            </a:r>
          </a:p>
        </p:txBody>
      </p:sp>
    </p:spTree>
    <p:extLst>
      <p:ext uri="{BB962C8B-B14F-4D97-AF65-F5344CB8AC3E}">
        <p14:creationId xmlns:p14="http://schemas.microsoft.com/office/powerpoint/2010/main" val="204811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04856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Три </a:t>
            </a:r>
            <a:r>
              <a:rPr lang="ru-RU" dirty="0"/>
              <a:t>основных варианта: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12776"/>
            <a:ext cx="8568952" cy="460851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2400" dirty="0" smtClean="0"/>
              <a:t>1. Если </a:t>
            </a:r>
            <a:r>
              <a:rPr lang="ru-RU" sz="2400" dirty="0"/>
              <a:t>действие в придаточном предложении происходит </a:t>
            </a:r>
            <a:r>
              <a:rPr lang="ru-RU" sz="2400" b="1" dirty="0"/>
              <a:t>одновременно</a:t>
            </a:r>
            <a:r>
              <a:rPr lang="ru-RU" sz="2400" dirty="0"/>
              <a:t> с действием в главном предложении, то нужно использовать </a:t>
            </a:r>
            <a:r>
              <a:rPr lang="ru-RU" sz="2400" b="1" dirty="0" err="1"/>
              <a:t>Past</a:t>
            </a:r>
            <a:r>
              <a:rPr lang="ru-RU" sz="2400" b="1" dirty="0"/>
              <a:t> </a:t>
            </a:r>
            <a:r>
              <a:rPr lang="ru-RU" sz="2400" b="1" dirty="0" err="1"/>
              <a:t>Simple</a:t>
            </a:r>
            <a:r>
              <a:rPr lang="ru-RU" sz="2400" b="1" dirty="0"/>
              <a:t> или </a:t>
            </a:r>
            <a:r>
              <a:rPr lang="ru-RU" sz="2400" b="1" dirty="0" err="1"/>
              <a:t>Past</a:t>
            </a:r>
            <a:r>
              <a:rPr lang="ru-RU" sz="2400" b="1" dirty="0"/>
              <a:t> </a:t>
            </a:r>
            <a:r>
              <a:rPr lang="ru-RU" sz="2400" b="1" dirty="0" err="1"/>
              <a:t>Continuous</a:t>
            </a:r>
            <a:r>
              <a:rPr lang="ru-RU" sz="2400" b="1" dirty="0" smtClean="0"/>
              <a:t>:</a:t>
            </a:r>
          </a:p>
          <a:p>
            <a:pPr marL="45720" indent="0">
              <a:buNone/>
            </a:pPr>
            <a:endParaRPr lang="ru-RU" sz="2400" dirty="0"/>
          </a:p>
          <a:p>
            <a:pPr marL="45720" indent="0" algn="ctr">
              <a:buNone/>
            </a:pPr>
            <a:r>
              <a:rPr lang="ru-RU" sz="2800" dirty="0" err="1"/>
              <a:t>They</a:t>
            </a:r>
            <a:r>
              <a:rPr lang="ru-RU" sz="2800" dirty="0"/>
              <a:t> </a:t>
            </a:r>
            <a:r>
              <a:rPr lang="ru-RU" sz="2800" dirty="0" err="1"/>
              <a:t>told</a:t>
            </a:r>
            <a:r>
              <a:rPr lang="ru-RU" sz="2800" dirty="0"/>
              <a:t> </a:t>
            </a:r>
            <a:r>
              <a:rPr lang="ru-RU" sz="2800" dirty="0" err="1"/>
              <a:t>us</a:t>
            </a:r>
            <a:r>
              <a:rPr lang="ru-RU" sz="2800" dirty="0"/>
              <a:t>, “</a:t>
            </a:r>
            <a:r>
              <a:rPr lang="ru-RU" sz="2800" dirty="0" err="1"/>
              <a:t>We</a:t>
            </a:r>
            <a:r>
              <a:rPr lang="ru-RU" sz="2800" dirty="0"/>
              <a:t> </a:t>
            </a:r>
            <a:r>
              <a:rPr lang="ru-RU" sz="2800" dirty="0" err="1"/>
              <a:t>are</a:t>
            </a:r>
            <a:r>
              <a:rPr lang="ru-RU" sz="2800" dirty="0"/>
              <a:t> </a:t>
            </a:r>
            <a:r>
              <a:rPr lang="ru-RU" sz="2800" dirty="0" err="1"/>
              <a:t>going</a:t>
            </a:r>
            <a:r>
              <a:rPr lang="ru-RU" sz="2800" dirty="0"/>
              <a:t> </a:t>
            </a:r>
            <a:r>
              <a:rPr lang="ru-RU" sz="2800" dirty="0" err="1"/>
              <a:t>to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library</a:t>
            </a:r>
            <a:r>
              <a:rPr lang="ru-RU" sz="2800" dirty="0"/>
              <a:t>.”</a:t>
            </a:r>
          </a:p>
          <a:p>
            <a:pPr marL="45720" indent="0" algn="ctr">
              <a:buNone/>
            </a:pPr>
            <a:r>
              <a:rPr lang="ru-RU" sz="2800" dirty="0"/>
              <a:t>Они сказали нам : «Мы идем в библиотеку».</a:t>
            </a:r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ru-RU" sz="2800" dirty="0" err="1"/>
              <a:t>They</a:t>
            </a:r>
            <a:r>
              <a:rPr lang="ru-RU" sz="2800" dirty="0"/>
              <a:t> </a:t>
            </a:r>
            <a:r>
              <a:rPr lang="ru-RU" sz="2800" dirty="0" err="1"/>
              <a:t>told</a:t>
            </a:r>
            <a:r>
              <a:rPr lang="ru-RU" sz="2800" dirty="0"/>
              <a:t> </a:t>
            </a:r>
            <a:r>
              <a:rPr lang="ru-RU" sz="2800" dirty="0" err="1"/>
              <a:t>us</a:t>
            </a:r>
            <a:r>
              <a:rPr lang="ru-RU" sz="2800" dirty="0"/>
              <a:t> </a:t>
            </a:r>
            <a:r>
              <a:rPr lang="ru-RU" sz="2800" dirty="0" err="1"/>
              <a:t>they</a:t>
            </a:r>
            <a:r>
              <a:rPr lang="ru-RU" sz="2800" dirty="0"/>
              <a:t> </a:t>
            </a:r>
            <a:r>
              <a:rPr lang="ru-RU" sz="2800" dirty="0" err="1"/>
              <a:t>were</a:t>
            </a:r>
            <a:r>
              <a:rPr lang="ru-RU" sz="2800" dirty="0"/>
              <a:t> </a:t>
            </a:r>
            <a:r>
              <a:rPr lang="ru-RU" sz="2800" dirty="0" err="1"/>
              <a:t>going</a:t>
            </a:r>
            <a:r>
              <a:rPr lang="ru-RU" sz="2800" dirty="0"/>
              <a:t> </a:t>
            </a:r>
            <a:r>
              <a:rPr lang="ru-RU" sz="2800" dirty="0" err="1"/>
              <a:t>to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library</a:t>
            </a:r>
            <a:r>
              <a:rPr lang="ru-RU" sz="2800" dirty="0"/>
              <a:t>.</a:t>
            </a:r>
          </a:p>
          <a:p>
            <a:pPr marL="45720" indent="0" algn="ctr">
              <a:buNone/>
            </a:pPr>
            <a:r>
              <a:rPr lang="ru-RU" sz="2800" dirty="0"/>
              <a:t>Они сказали нам, что идут в библиотеку.</a:t>
            </a:r>
          </a:p>
        </p:txBody>
      </p:sp>
    </p:spTree>
    <p:extLst>
      <p:ext uri="{BB962C8B-B14F-4D97-AF65-F5344CB8AC3E}">
        <p14:creationId xmlns:p14="http://schemas.microsoft.com/office/powerpoint/2010/main" val="180661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08912" cy="619268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400" dirty="0" smtClean="0"/>
              <a:t>2. Если </a:t>
            </a:r>
            <a:r>
              <a:rPr lang="ru-RU" sz="2400" dirty="0"/>
              <a:t>действие в придаточном предложении </a:t>
            </a:r>
            <a:r>
              <a:rPr lang="ru-RU" sz="2400" b="1" dirty="0"/>
              <a:t>предшествует</a:t>
            </a:r>
            <a:r>
              <a:rPr lang="ru-RU" sz="2400" dirty="0"/>
              <a:t> действию в главном предложении, то глагол в придаточном используется в </a:t>
            </a:r>
            <a:r>
              <a:rPr lang="en-US" sz="2400" b="1" dirty="0"/>
              <a:t>Past Perfect </a:t>
            </a:r>
            <a:r>
              <a:rPr lang="ru-RU" sz="2400" b="1" dirty="0"/>
              <a:t>или </a:t>
            </a:r>
            <a:r>
              <a:rPr lang="en-US" sz="2400" b="1" dirty="0"/>
              <a:t>Past Perfect Continuous:</a:t>
            </a:r>
          </a:p>
          <a:p>
            <a:pPr marL="45720" indent="0" algn="ctr">
              <a:buNone/>
            </a:pPr>
            <a:endParaRPr lang="ru-RU" sz="2800" dirty="0" smtClean="0"/>
          </a:p>
          <a:p>
            <a:pPr marL="45720" indent="0" algn="ctr">
              <a:buNone/>
            </a:pPr>
            <a:r>
              <a:rPr lang="en-US" sz="2800" dirty="0" smtClean="0"/>
              <a:t>We </a:t>
            </a:r>
            <a:r>
              <a:rPr lang="en-US" sz="2800" dirty="0"/>
              <a:t>were told, “It was raining a lot.”</a:t>
            </a:r>
          </a:p>
          <a:p>
            <a:pPr marL="45720" indent="0" algn="ctr">
              <a:buNone/>
            </a:pPr>
            <a:r>
              <a:rPr lang="ru-RU" sz="2800" dirty="0"/>
              <a:t>Нам сказали: «Было много дождей».</a:t>
            </a:r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en-US" sz="2800" dirty="0"/>
              <a:t>We were told that it had been raining a lot.</a:t>
            </a:r>
          </a:p>
          <a:p>
            <a:pPr marL="45720" indent="0" algn="ctr">
              <a:buNone/>
            </a:pPr>
            <a:r>
              <a:rPr lang="ru-RU" sz="2800" dirty="0"/>
              <a:t>Нам сказали, что было много дождей.</a:t>
            </a:r>
          </a:p>
        </p:txBody>
      </p:sp>
    </p:spTree>
    <p:extLst>
      <p:ext uri="{BB962C8B-B14F-4D97-AF65-F5344CB8AC3E}">
        <p14:creationId xmlns:p14="http://schemas.microsoft.com/office/powerpoint/2010/main" val="131227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04664"/>
            <a:ext cx="8352928" cy="5976664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2400" dirty="0" smtClean="0"/>
              <a:t>3. Если </a:t>
            </a:r>
            <a:r>
              <a:rPr lang="ru-RU" sz="2400" dirty="0"/>
              <a:t>действие в придаточном предложении </a:t>
            </a:r>
            <a:r>
              <a:rPr lang="ru-RU" sz="2400" b="1" dirty="0"/>
              <a:t>следует после действия </a:t>
            </a:r>
            <a:r>
              <a:rPr lang="ru-RU" sz="2400" dirty="0"/>
              <a:t>в главном, то нужно использовать одно из времен </a:t>
            </a:r>
            <a:r>
              <a:rPr lang="ru-RU" sz="2400" b="1" dirty="0" err="1"/>
              <a:t>Future-in</a:t>
            </a:r>
            <a:r>
              <a:rPr lang="ru-RU" sz="2400" b="1" dirty="0"/>
              <a:t> </a:t>
            </a:r>
            <a:r>
              <a:rPr lang="ru-RU" sz="2400" b="1" dirty="0" err="1"/>
              <a:t>the-Past</a:t>
            </a:r>
            <a:r>
              <a:rPr lang="ru-RU" sz="2400" b="1" dirty="0"/>
              <a:t>: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 algn="ctr">
              <a:buNone/>
            </a:pPr>
            <a:r>
              <a:rPr lang="ru-RU" sz="2800" dirty="0" err="1" smtClean="0"/>
              <a:t>She</a:t>
            </a:r>
            <a:r>
              <a:rPr lang="ru-RU" sz="2800" dirty="0" smtClean="0"/>
              <a:t> </a:t>
            </a:r>
            <a:r>
              <a:rPr lang="ru-RU" sz="2800" dirty="0" err="1"/>
              <a:t>said</a:t>
            </a:r>
            <a:r>
              <a:rPr lang="ru-RU" sz="2800" dirty="0"/>
              <a:t>: “I </a:t>
            </a:r>
            <a:r>
              <a:rPr lang="ru-RU" sz="2800" dirty="0" err="1"/>
              <a:t>will</a:t>
            </a:r>
            <a:r>
              <a:rPr lang="ru-RU" sz="2800" dirty="0"/>
              <a:t> </a:t>
            </a:r>
            <a:r>
              <a:rPr lang="ru-RU" sz="2800" dirty="0" err="1"/>
              <a:t>try</a:t>
            </a:r>
            <a:r>
              <a:rPr lang="ru-RU" sz="2800" dirty="0"/>
              <a:t> </a:t>
            </a:r>
            <a:r>
              <a:rPr lang="ru-RU" sz="2800" dirty="0" err="1"/>
              <a:t>to</a:t>
            </a:r>
            <a:r>
              <a:rPr lang="ru-RU" sz="2800" dirty="0"/>
              <a:t> </a:t>
            </a:r>
            <a:r>
              <a:rPr lang="ru-RU" sz="2800" dirty="0" err="1"/>
              <a:t>get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highest</a:t>
            </a:r>
            <a:r>
              <a:rPr lang="ru-RU" sz="2800" dirty="0"/>
              <a:t> </a:t>
            </a:r>
            <a:r>
              <a:rPr lang="ru-RU" sz="2800" dirty="0" err="1"/>
              <a:t>mark</a:t>
            </a:r>
            <a:r>
              <a:rPr lang="ru-RU" sz="2800" dirty="0"/>
              <a:t> </a:t>
            </a:r>
            <a:r>
              <a:rPr lang="ru-RU" sz="2800" dirty="0" err="1"/>
              <a:t>on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exam</a:t>
            </a:r>
            <a:r>
              <a:rPr lang="ru-RU" sz="2800" dirty="0"/>
              <a:t>.”</a:t>
            </a:r>
          </a:p>
          <a:p>
            <a:pPr marL="45720" indent="0" algn="ctr">
              <a:buNone/>
            </a:pPr>
            <a:r>
              <a:rPr lang="ru-RU" sz="2800" dirty="0"/>
              <a:t>Она сказала: «Я постараюсь заработать на экзамене лучшую оценку».</a:t>
            </a:r>
          </a:p>
          <a:p>
            <a:pPr marL="45720" indent="0" algn="ctr">
              <a:buNone/>
            </a:pPr>
            <a:endParaRPr lang="ru-RU" sz="2800" dirty="0"/>
          </a:p>
          <a:p>
            <a:pPr marL="45720" indent="0" algn="ctr">
              <a:buNone/>
            </a:pPr>
            <a:r>
              <a:rPr lang="ru-RU" sz="2800" dirty="0" err="1"/>
              <a:t>She</a:t>
            </a:r>
            <a:r>
              <a:rPr lang="ru-RU" sz="2800" dirty="0"/>
              <a:t> </a:t>
            </a:r>
            <a:r>
              <a:rPr lang="ru-RU" sz="2800" dirty="0" err="1"/>
              <a:t>said</a:t>
            </a:r>
            <a:r>
              <a:rPr lang="ru-RU" sz="2800" dirty="0"/>
              <a:t> </a:t>
            </a:r>
            <a:r>
              <a:rPr lang="ru-RU" sz="2800" dirty="0" err="1"/>
              <a:t>she</a:t>
            </a:r>
            <a:r>
              <a:rPr lang="ru-RU" sz="2800" dirty="0"/>
              <a:t> </a:t>
            </a:r>
            <a:r>
              <a:rPr lang="ru-RU" sz="2800" dirty="0" err="1"/>
              <a:t>would</a:t>
            </a:r>
            <a:r>
              <a:rPr lang="ru-RU" sz="2800" dirty="0"/>
              <a:t> </a:t>
            </a:r>
            <a:r>
              <a:rPr lang="ru-RU" sz="2800" dirty="0" err="1"/>
              <a:t>try</a:t>
            </a:r>
            <a:r>
              <a:rPr lang="ru-RU" sz="2800" dirty="0"/>
              <a:t> </a:t>
            </a:r>
            <a:r>
              <a:rPr lang="ru-RU" sz="2800" dirty="0" err="1"/>
              <a:t>to</a:t>
            </a:r>
            <a:r>
              <a:rPr lang="ru-RU" sz="2800" dirty="0"/>
              <a:t> </a:t>
            </a:r>
            <a:r>
              <a:rPr lang="ru-RU" sz="2800" dirty="0" err="1"/>
              <a:t>get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highest</a:t>
            </a:r>
            <a:r>
              <a:rPr lang="ru-RU" sz="2800" dirty="0"/>
              <a:t> </a:t>
            </a:r>
            <a:r>
              <a:rPr lang="ru-RU" sz="2800" dirty="0" err="1"/>
              <a:t>mark</a:t>
            </a:r>
            <a:r>
              <a:rPr lang="ru-RU" sz="2800" dirty="0"/>
              <a:t> </a:t>
            </a:r>
            <a:r>
              <a:rPr lang="ru-RU" sz="2800" dirty="0" err="1"/>
              <a:t>on</a:t>
            </a:r>
            <a:r>
              <a:rPr lang="ru-RU" sz="2800" dirty="0"/>
              <a:t> </a:t>
            </a:r>
            <a:r>
              <a:rPr lang="ru-RU" sz="2800" dirty="0" err="1"/>
              <a:t>the</a:t>
            </a:r>
            <a:r>
              <a:rPr lang="ru-RU" sz="2800" dirty="0"/>
              <a:t> </a:t>
            </a:r>
            <a:r>
              <a:rPr lang="ru-RU" sz="2800" dirty="0" err="1"/>
              <a:t>exam</a:t>
            </a:r>
            <a:r>
              <a:rPr lang="ru-RU" sz="2800" dirty="0"/>
              <a:t>.</a:t>
            </a:r>
          </a:p>
          <a:p>
            <a:pPr marL="45720" indent="0" algn="ctr">
              <a:buNone/>
            </a:pPr>
            <a:r>
              <a:rPr lang="ru-RU" sz="2800" dirty="0"/>
              <a:t>Она сказала, что постарается заработать на экзамене лучшую оценку.</a:t>
            </a:r>
          </a:p>
        </p:txBody>
      </p:sp>
    </p:spTree>
    <p:extLst>
      <p:ext uri="{BB962C8B-B14F-4D97-AF65-F5344CB8AC3E}">
        <p14:creationId xmlns:p14="http://schemas.microsoft.com/office/powerpoint/2010/main" val="408625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904"/>
            <a:ext cx="8496944" cy="68379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Future in the Past - </a:t>
            </a:r>
            <a:r>
              <a:rPr lang="en-US" sz="2800" dirty="0" err="1"/>
              <a:t>будущее</a:t>
            </a:r>
            <a:r>
              <a:rPr lang="en-US" sz="2800" dirty="0"/>
              <a:t> в </a:t>
            </a:r>
            <a:r>
              <a:rPr lang="en-US" sz="2800" dirty="0" err="1"/>
              <a:t>прошедшем</a:t>
            </a:r>
            <a:r>
              <a:rPr lang="en-US" sz="3200" dirty="0"/>
              <a:t/>
            </a:r>
            <a:br>
              <a:rPr lang="en-US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548680"/>
            <a:ext cx="8496944" cy="630932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1400" b="1" dirty="0" smtClean="0"/>
              <a:t>Времена </a:t>
            </a:r>
            <a:r>
              <a:rPr lang="ru-RU" sz="1400" b="1" dirty="0" err="1"/>
              <a:t>Future</a:t>
            </a:r>
            <a:r>
              <a:rPr lang="ru-RU" sz="1400" b="1" dirty="0"/>
              <a:t> </a:t>
            </a:r>
            <a:r>
              <a:rPr lang="ru-RU" sz="1400" b="1" dirty="0" err="1"/>
              <a:t>in</a:t>
            </a:r>
            <a:r>
              <a:rPr lang="ru-RU" sz="1400" b="1" dirty="0"/>
              <a:t> </a:t>
            </a:r>
            <a:r>
              <a:rPr lang="ru-RU" sz="1400" b="1" dirty="0" err="1"/>
              <a:t>the</a:t>
            </a:r>
            <a:r>
              <a:rPr lang="ru-RU" sz="1400" b="1" dirty="0"/>
              <a:t> </a:t>
            </a:r>
            <a:r>
              <a:rPr lang="ru-RU" sz="1400" b="1" dirty="0" err="1"/>
              <a:t>Past</a:t>
            </a:r>
            <a:r>
              <a:rPr lang="ru-RU" sz="1400" b="1" dirty="0"/>
              <a:t> употребляются в придаточных предложениях после слов </a:t>
            </a:r>
            <a:r>
              <a:rPr lang="ru-RU" sz="1400" b="1" dirty="0" err="1"/>
              <a:t>said</a:t>
            </a:r>
            <a:r>
              <a:rPr lang="ru-RU" sz="1400" b="1" dirty="0"/>
              <a:t> (</a:t>
            </a:r>
            <a:r>
              <a:rPr lang="ru-RU" sz="1400" b="1" dirty="0" err="1"/>
              <a:t>that</a:t>
            </a:r>
            <a:r>
              <a:rPr lang="ru-RU" sz="1400" b="1" dirty="0"/>
              <a:t>), </a:t>
            </a:r>
            <a:r>
              <a:rPr lang="ru-RU" sz="1400" b="1" dirty="0" err="1"/>
              <a:t>told</a:t>
            </a:r>
            <a:r>
              <a:rPr lang="ru-RU" sz="1400" b="1" dirty="0"/>
              <a:t> (</a:t>
            </a:r>
            <a:r>
              <a:rPr lang="ru-RU" sz="1400" b="1" dirty="0" err="1"/>
              <a:t>that</a:t>
            </a:r>
            <a:r>
              <a:rPr lang="ru-RU" sz="1400" b="1" dirty="0"/>
              <a:t>), </a:t>
            </a:r>
            <a:r>
              <a:rPr lang="ru-RU" sz="1400" b="1" dirty="0" err="1"/>
              <a:t>thought</a:t>
            </a:r>
            <a:r>
              <a:rPr lang="ru-RU" sz="1400" b="1" dirty="0"/>
              <a:t> (</a:t>
            </a:r>
            <a:r>
              <a:rPr lang="ru-RU" sz="1400" b="1" dirty="0" err="1"/>
              <a:t>that</a:t>
            </a:r>
            <a:r>
              <a:rPr lang="ru-RU" sz="1400" b="1" dirty="0"/>
              <a:t>) и т. п</a:t>
            </a:r>
            <a:r>
              <a:rPr lang="ru-RU" sz="1400" b="1" dirty="0" smtClean="0"/>
              <a:t>.</a:t>
            </a:r>
            <a:endParaRPr lang="ru-RU" sz="1400" b="1" dirty="0"/>
          </a:p>
          <a:p>
            <a:pPr marL="45720" indent="0">
              <a:buNone/>
            </a:pPr>
            <a:r>
              <a:rPr lang="ru-RU" sz="1400" dirty="0"/>
              <a:t>Различают следующие времена </a:t>
            </a:r>
            <a:r>
              <a:rPr lang="ru-RU" sz="1400" dirty="0" err="1"/>
              <a:t>Future</a:t>
            </a:r>
            <a:r>
              <a:rPr lang="ru-RU" sz="1400" dirty="0"/>
              <a:t> </a:t>
            </a:r>
            <a:r>
              <a:rPr lang="ru-RU" sz="1400" dirty="0" err="1"/>
              <a:t>in</a:t>
            </a:r>
            <a:r>
              <a:rPr lang="ru-RU" sz="1400" dirty="0"/>
              <a:t> </a:t>
            </a:r>
            <a:r>
              <a:rPr lang="ru-RU" sz="1400" dirty="0" err="1"/>
              <a:t>the</a:t>
            </a:r>
            <a:r>
              <a:rPr lang="ru-RU" sz="1400" dirty="0"/>
              <a:t> </a:t>
            </a:r>
            <a:r>
              <a:rPr lang="ru-RU" sz="1400" dirty="0" err="1"/>
              <a:t>Past</a:t>
            </a:r>
            <a:r>
              <a:rPr lang="ru-RU" sz="1400" dirty="0" smtClean="0"/>
              <a:t>:</a:t>
            </a:r>
            <a:endParaRPr lang="ru-RU" sz="1400" dirty="0"/>
          </a:p>
          <a:p>
            <a:pPr marL="45720" indent="0" algn="ctr">
              <a:buNone/>
            </a:pPr>
            <a:r>
              <a:rPr lang="ru-RU" sz="1400" b="1" dirty="0" err="1"/>
              <a:t>Simple</a:t>
            </a:r>
            <a:r>
              <a:rPr lang="ru-RU" sz="1400" b="1" dirty="0"/>
              <a:t> </a:t>
            </a:r>
            <a:r>
              <a:rPr lang="ru-RU" sz="1400" b="1" dirty="0" err="1"/>
              <a:t>Future</a:t>
            </a:r>
            <a:r>
              <a:rPr lang="ru-RU" sz="1400" b="1" dirty="0"/>
              <a:t> </a:t>
            </a:r>
            <a:r>
              <a:rPr lang="ru-RU" sz="1400" b="1" dirty="0" err="1"/>
              <a:t>in</a:t>
            </a:r>
            <a:r>
              <a:rPr lang="ru-RU" sz="1400" b="1" dirty="0"/>
              <a:t> </a:t>
            </a:r>
            <a:r>
              <a:rPr lang="ru-RU" sz="1400" b="1" dirty="0" err="1"/>
              <a:t>the</a:t>
            </a:r>
            <a:r>
              <a:rPr lang="ru-RU" sz="1400" b="1" dirty="0"/>
              <a:t> </a:t>
            </a:r>
            <a:r>
              <a:rPr lang="ru-RU" sz="1400" b="1" dirty="0" err="1"/>
              <a:t>Past</a:t>
            </a:r>
            <a:endParaRPr lang="ru-RU" sz="1400" b="1" dirty="0"/>
          </a:p>
          <a:p>
            <a:pPr marL="45720" indent="0">
              <a:buNone/>
            </a:pPr>
            <a:r>
              <a:rPr lang="ru-RU" sz="1400" dirty="0"/>
              <a:t>Обозначает действия в будущем, воспринимаемом из прошлого</a:t>
            </a:r>
            <a:r>
              <a:rPr lang="ru-RU" sz="1400" dirty="0" smtClean="0"/>
              <a:t>:</a:t>
            </a:r>
            <a:endParaRPr lang="ru-RU" sz="1400" dirty="0"/>
          </a:p>
          <a:p>
            <a:pPr marL="45720" indent="0">
              <a:buNone/>
            </a:pPr>
            <a:r>
              <a:rPr lang="ru-RU" sz="1400" dirty="0" err="1"/>
              <a:t>He</a:t>
            </a:r>
            <a:r>
              <a:rPr lang="ru-RU" sz="1400" dirty="0"/>
              <a:t> </a:t>
            </a:r>
            <a:r>
              <a:rPr lang="ru-RU" sz="1400" dirty="0" err="1"/>
              <a:t>said</a:t>
            </a:r>
            <a:r>
              <a:rPr lang="ru-RU" sz="1400" dirty="0"/>
              <a:t> </a:t>
            </a:r>
            <a:r>
              <a:rPr lang="ru-RU" sz="1400" dirty="0" err="1"/>
              <a:t>he</a:t>
            </a:r>
            <a:r>
              <a:rPr lang="ru-RU" sz="1400" dirty="0"/>
              <a:t> </a:t>
            </a:r>
            <a:r>
              <a:rPr lang="ru-RU" sz="1400" dirty="0" err="1"/>
              <a:t>would</a:t>
            </a:r>
            <a:r>
              <a:rPr lang="ru-RU" sz="1400" dirty="0"/>
              <a:t> </a:t>
            </a:r>
            <a:r>
              <a:rPr lang="ru-RU" sz="1400" dirty="0" err="1"/>
              <a:t>go</a:t>
            </a:r>
            <a:r>
              <a:rPr lang="ru-RU" sz="1400" dirty="0"/>
              <a:t> </a:t>
            </a:r>
            <a:r>
              <a:rPr lang="ru-RU" sz="1400" dirty="0" err="1"/>
              <a:t>to</a:t>
            </a:r>
            <a:r>
              <a:rPr lang="ru-RU" sz="1400" dirty="0"/>
              <a:t> </a:t>
            </a:r>
            <a:r>
              <a:rPr lang="ru-RU" sz="1400" dirty="0" err="1"/>
              <a:t>the</a:t>
            </a:r>
            <a:r>
              <a:rPr lang="ru-RU" sz="1400" dirty="0"/>
              <a:t> </a:t>
            </a:r>
            <a:r>
              <a:rPr lang="ru-RU" sz="1400" dirty="0" err="1"/>
              <a:t>dentist</a:t>
            </a:r>
            <a:r>
              <a:rPr lang="ru-RU" sz="1400" dirty="0"/>
              <a:t>.</a:t>
            </a:r>
          </a:p>
          <a:p>
            <a:pPr marL="45720" indent="0">
              <a:buNone/>
            </a:pPr>
            <a:r>
              <a:rPr lang="ru-RU" sz="1400" dirty="0"/>
              <a:t>Он сказал, что пойдет к зубному.</a:t>
            </a:r>
          </a:p>
          <a:p>
            <a:pPr marL="45720" indent="0" algn="ctr">
              <a:buNone/>
            </a:pPr>
            <a:r>
              <a:rPr lang="ru-RU" sz="1400" b="1" dirty="0" err="1"/>
              <a:t>Continuous</a:t>
            </a:r>
            <a:r>
              <a:rPr lang="ru-RU" sz="1400" b="1" dirty="0"/>
              <a:t> </a:t>
            </a:r>
            <a:r>
              <a:rPr lang="ru-RU" sz="1400" b="1" dirty="0" err="1"/>
              <a:t>Future</a:t>
            </a:r>
            <a:r>
              <a:rPr lang="ru-RU" sz="1400" b="1" dirty="0"/>
              <a:t> </a:t>
            </a:r>
            <a:r>
              <a:rPr lang="ru-RU" sz="1400" b="1" dirty="0" err="1"/>
              <a:t>in</a:t>
            </a:r>
            <a:r>
              <a:rPr lang="ru-RU" sz="1400" b="1" dirty="0"/>
              <a:t> </a:t>
            </a:r>
            <a:r>
              <a:rPr lang="ru-RU" sz="1400" b="1" dirty="0" err="1"/>
              <a:t>the</a:t>
            </a:r>
            <a:r>
              <a:rPr lang="ru-RU" sz="1400" b="1" dirty="0"/>
              <a:t> </a:t>
            </a:r>
            <a:r>
              <a:rPr lang="ru-RU" sz="1400" b="1" dirty="0" err="1"/>
              <a:t>Past</a:t>
            </a:r>
            <a:endParaRPr lang="ru-RU" sz="1400" b="1" dirty="0"/>
          </a:p>
          <a:p>
            <a:pPr marL="45720" indent="0">
              <a:buNone/>
            </a:pPr>
            <a:r>
              <a:rPr lang="ru-RU" sz="1400" dirty="0"/>
              <a:t>Обозначает процесс, который будет длиться в определенный момент будущего, воспринимаемого из прошлого</a:t>
            </a:r>
            <a:r>
              <a:rPr lang="ru-RU" sz="1400" dirty="0" smtClean="0"/>
              <a:t>:</a:t>
            </a:r>
            <a:endParaRPr lang="ru-RU" sz="1400" dirty="0"/>
          </a:p>
          <a:p>
            <a:pPr marL="45720" indent="0">
              <a:buNone/>
            </a:pPr>
            <a:r>
              <a:rPr lang="ru-RU" sz="1400" dirty="0" err="1"/>
              <a:t>He</a:t>
            </a:r>
            <a:r>
              <a:rPr lang="ru-RU" sz="1400" dirty="0"/>
              <a:t> </a:t>
            </a:r>
            <a:r>
              <a:rPr lang="ru-RU" sz="1400" dirty="0" err="1"/>
              <a:t>was</a:t>
            </a:r>
            <a:r>
              <a:rPr lang="ru-RU" sz="1400" dirty="0"/>
              <a:t> </a:t>
            </a:r>
            <a:r>
              <a:rPr lang="ru-RU" sz="1400" dirty="0" err="1"/>
              <a:t>planning</a:t>
            </a:r>
            <a:r>
              <a:rPr lang="ru-RU" sz="1400" dirty="0"/>
              <a:t> </a:t>
            </a:r>
            <a:r>
              <a:rPr lang="ru-RU" sz="1400" dirty="0" err="1"/>
              <a:t>how</a:t>
            </a:r>
            <a:r>
              <a:rPr lang="ru-RU" sz="1400" dirty="0"/>
              <a:t> </a:t>
            </a:r>
            <a:r>
              <a:rPr lang="ru-RU" sz="1400" dirty="0" err="1"/>
              <a:t>he</a:t>
            </a:r>
            <a:r>
              <a:rPr lang="ru-RU" sz="1400" dirty="0"/>
              <a:t> </a:t>
            </a:r>
            <a:r>
              <a:rPr lang="ru-RU" sz="1400" dirty="0" err="1"/>
              <a:t>would</a:t>
            </a:r>
            <a:r>
              <a:rPr lang="ru-RU" sz="1400" dirty="0"/>
              <a:t> </a:t>
            </a:r>
            <a:r>
              <a:rPr lang="ru-RU" sz="1400" dirty="0" err="1"/>
              <a:t>be</a:t>
            </a:r>
            <a:r>
              <a:rPr lang="ru-RU" sz="1400" dirty="0"/>
              <a:t> </a:t>
            </a:r>
            <a:r>
              <a:rPr lang="ru-RU" sz="1400" dirty="0" err="1"/>
              <a:t>sipping</a:t>
            </a:r>
            <a:r>
              <a:rPr lang="ru-RU" sz="1400" dirty="0"/>
              <a:t> </a:t>
            </a:r>
            <a:r>
              <a:rPr lang="ru-RU" sz="1400" dirty="0" err="1"/>
              <a:t>cocktail</a:t>
            </a:r>
            <a:r>
              <a:rPr lang="ru-RU" sz="1400" dirty="0"/>
              <a:t> </a:t>
            </a:r>
            <a:r>
              <a:rPr lang="ru-RU" sz="1400" dirty="0" err="1"/>
              <a:t>on</a:t>
            </a:r>
            <a:r>
              <a:rPr lang="ru-RU" sz="1400" dirty="0"/>
              <a:t> </a:t>
            </a:r>
            <a:r>
              <a:rPr lang="ru-RU" sz="1400" dirty="0" err="1"/>
              <a:t>his</a:t>
            </a:r>
            <a:r>
              <a:rPr lang="ru-RU" sz="1400" dirty="0"/>
              <a:t> </a:t>
            </a:r>
            <a:r>
              <a:rPr lang="ru-RU" sz="1400" dirty="0" err="1"/>
              <a:t>vacation</a:t>
            </a:r>
            <a:r>
              <a:rPr lang="ru-RU" sz="1400" dirty="0"/>
              <a:t>.</a:t>
            </a:r>
          </a:p>
          <a:p>
            <a:pPr marL="45720" indent="0">
              <a:buNone/>
            </a:pPr>
            <a:r>
              <a:rPr lang="ru-RU" sz="1400" dirty="0"/>
              <a:t>Он представлял себе, как будет потягивать коктейль в отпуске.</a:t>
            </a:r>
          </a:p>
          <a:p>
            <a:pPr marL="45720" indent="0" algn="ctr">
              <a:buNone/>
            </a:pPr>
            <a:r>
              <a:rPr lang="ru-RU" sz="1400" b="1" dirty="0" err="1"/>
              <a:t>Perfect</a:t>
            </a:r>
            <a:r>
              <a:rPr lang="ru-RU" sz="1400" b="1" dirty="0"/>
              <a:t> </a:t>
            </a:r>
            <a:r>
              <a:rPr lang="ru-RU" sz="1400" b="1" dirty="0" err="1"/>
              <a:t>Future</a:t>
            </a:r>
            <a:r>
              <a:rPr lang="ru-RU" sz="1400" b="1" dirty="0"/>
              <a:t> </a:t>
            </a:r>
            <a:r>
              <a:rPr lang="ru-RU" sz="1400" b="1" dirty="0" err="1"/>
              <a:t>in</a:t>
            </a:r>
            <a:r>
              <a:rPr lang="ru-RU" sz="1400" b="1" dirty="0"/>
              <a:t> </a:t>
            </a:r>
            <a:r>
              <a:rPr lang="ru-RU" sz="1400" b="1" dirty="0" err="1"/>
              <a:t>the</a:t>
            </a:r>
            <a:r>
              <a:rPr lang="ru-RU" sz="1400" b="1" dirty="0"/>
              <a:t> </a:t>
            </a:r>
            <a:r>
              <a:rPr lang="ru-RU" sz="1400" b="1" dirty="0" err="1"/>
              <a:t>Past</a:t>
            </a:r>
            <a:endParaRPr lang="ru-RU" sz="1400" b="1" dirty="0"/>
          </a:p>
          <a:p>
            <a:pPr marL="45720" indent="0">
              <a:buNone/>
            </a:pPr>
            <a:r>
              <a:rPr lang="ru-RU" sz="1400" dirty="0"/>
              <a:t>Действие, которое будет закончено к определенному моменту будущего, воспринимаемого из прошлого</a:t>
            </a:r>
            <a:r>
              <a:rPr lang="ru-RU" sz="1400" dirty="0" smtClean="0"/>
              <a:t>:</a:t>
            </a:r>
            <a:endParaRPr lang="ru-RU" sz="1400" dirty="0"/>
          </a:p>
          <a:p>
            <a:pPr marL="45720" indent="0">
              <a:buNone/>
            </a:pPr>
            <a:r>
              <a:rPr lang="ru-RU" sz="1400" dirty="0" err="1"/>
              <a:t>We</a:t>
            </a:r>
            <a:r>
              <a:rPr lang="ru-RU" sz="1400" dirty="0"/>
              <a:t> </a:t>
            </a:r>
            <a:r>
              <a:rPr lang="ru-RU" sz="1400" dirty="0" err="1"/>
              <a:t>hoped</a:t>
            </a:r>
            <a:r>
              <a:rPr lang="ru-RU" sz="1400" dirty="0"/>
              <a:t> </a:t>
            </a:r>
            <a:r>
              <a:rPr lang="ru-RU" sz="1400" dirty="0" err="1"/>
              <a:t>we</a:t>
            </a:r>
            <a:r>
              <a:rPr lang="ru-RU" sz="1400" dirty="0"/>
              <a:t> </a:t>
            </a:r>
            <a:r>
              <a:rPr lang="ru-RU" sz="1400" dirty="0" err="1"/>
              <a:t>should</a:t>
            </a:r>
            <a:r>
              <a:rPr lang="ru-RU" sz="1400" dirty="0"/>
              <a:t> </a:t>
            </a:r>
            <a:r>
              <a:rPr lang="ru-RU" sz="1400" dirty="0" err="1"/>
              <a:t>have</a:t>
            </a:r>
            <a:r>
              <a:rPr lang="ru-RU" sz="1400" dirty="0"/>
              <a:t> </a:t>
            </a:r>
            <a:r>
              <a:rPr lang="ru-RU" sz="1400" dirty="0" err="1"/>
              <a:t>done</a:t>
            </a:r>
            <a:r>
              <a:rPr lang="ru-RU" sz="1400" dirty="0"/>
              <a:t> </a:t>
            </a:r>
            <a:r>
              <a:rPr lang="ru-RU" sz="1400" dirty="0" err="1"/>
              <a:t>our</a:t>
            </a:r>
            <a:r>
              <a:rPr lang="ru-RU" sz="1400" dirty="0"/>
              <a:t> </a:t>
            </a:r>
            <a:r>
              <a:rPr lang="ru-RU" sz="1400" dirty="0" err="1"/>
              <a:t>homework</a:t>
            </a:r>
            <a:r>
              <a:rPr lang="ru-RU" sz="1400" dirty="0"/>
              <a:t> </a:t>
            </a:r>
            <a:r>
              <a:rPr lang="ru-RU" sz="1400" dirty="0" err="1"/>
              <a:t>by</a:t>
            </a:r>
            <a:r>
              <a:rPr lang="ru-RU" sz="1400" dirty="0"/>
              <a:t> </a:t>
            </a:r>
            <a:r>
              <a:rPr lang="ru-RU" sz="1400" dirty="0" err="1"/>
              <a:t>midday</a:t>
            </a:r>
            <a:r>
              <a:rPr lang="ru-RU" sz="1400" dirty="0"/>
              <a:t>.</a:t>
            </a:r>
          </a:p>
          <a:p>
            <a:pPr marL="45720" indent="0">
              <a:buNone/>
            </a:pPr>
            <a:r>
              <a:rPr lang="ru-RU" sz="1400" dirty="0"/>
              <a:t>Мы надеялись, что сделаем домашнее задание к полудню.</a:t>
            </a:r>
          </a:p>
          <a:p>
            <a:pPr marL="45720" indent="0" algn="ctr">
              <a:buNone/>
            </a:pPr>
            <a:r>
              <a:rPr lang="ru-RU" sz="1400" b="1" dirty="0" err="1"/>
              <a:t>Perfect</a:t>
            </a:r>
            <a:r>
              <a:rPr lang="ru-RU" sz="1400" b="1" dirty="0"/>
              <a:t> </a:t>
            </a:r>
            <a:r>
              <a:rPr lang="ru-RU" sz="1400" b="1" dirty="0" err="1"/>
              <a:t>Continuous</a:t>
            </a:r>
            <a:r>
              <a:rPr lang="ru-RU" sz="1400" b="1" dirty="0"/>
              <a:t> </a:t>
            </a:r>
            <a:r>
              <a:rPr lang="ru-RU" sz="1400" b="1" dirty="0" err="1"/>
              <a:t>Future</a:t>
            </a:r>
            <a:r>
              <a:rPr lang="ru-RU" sz="1400" b="1" dirty="0"/>
              <a:t> </a:t>
            </a:r>
            <a:r>
              <a:rPr lang="ru-RU" sz="1400" b="1" dirty="0" err="1"/>
              <a:t>in</a:t>
            </a:r>
            <a:r>
              <a:rPr lang="ru-RU" sz="1400" b="1" dirty="0"/>
              <a:t> </a:t>
            </a:r>
            <a:r>
              <a:rPr lang="ru-RU" sz="1400" b="1" dirty="0" err="1"/>
              <a:t>the</a:t>
            </a:r>
            <a:r>
              <a:rPr lang="ru-RU" sz="1400" b="1" dirty="0"/>
              <a:t> </a:t>
            </a:r>
            <a:r>
              <a:rPr lang="ru-RU" sz="1400" b="1" dirty="0" err="1"/>
              <a:t>Past</a:t>
            </a:r>
            <a:endParaRPr lang="ru-RU" sz="1400" b="1" dirty="0"/>
          </a:p>
          <a:p>
            <a:pPr marL="45720" indent="0">
              <a:buNone/>
            </a:pPr>
            <a:r>
              <a:rPr lang="ru-RU" sz="1400" dirty="0"/>
              <a:t>Чрезвычайно редкое </a:t>
            </a:r>
            <a:r>
              <a:rPr lang="ru-RU" sz="1400" dirty="0" smtClean="0"/>
              <a:t>время</a:t>
            </a:r>
            <a:r>
              <a:rPr lang="ru-RU" sz="1400" dirty="0"/>
              <a:t>, которое обозначает процесс, который начнется и будет продолжаться до определенного момента в будущем, воспринимаемом из прошлого</a:t>
            </a:r>
            <a:r>
              <a:rPr lang="ru-RU" sz="1400" dirty="0" smtClean="0"/>
              <a:t>:</a:t>
            </a:r>
            <a:endParaRPr lang="ru-RU" sz="1400" dirty="0"/>
          </a:p>
          <a:p>
            <a:pPr marL="45720" indent="0">
              <a:buNone/>
            </a:pPr>
            <a:r>
              <a:rPr lang="ru-RU" sz="1400" dirty="0" err="1"/>
              <a:t>He</a:t>
            </a:r>
            <a:r>
              <a:rPr lang="ru-RU" sz="1400" dirty="0"/>
              <a:t> </a:t>
            </a:r>
            <a:r>
              <a:rPr lang="ru-RU" sz="1400" dirty="0" err="1"/>
              <a:t>told</a:t>
            </a:r>
            <a:r>
              <a:rPr lang="ru-RU" sz="1400" dirty="0"/>
              <a:t> </a:t>
            </a:r>
            <a:r>
              <a:rPr lang="ru-RU" sz="1400" dirty="0" err="1"/>
              <a:t>us</a:t>
            </a:r>
            <a:r>
              <a:rPr lang="ru-RU" sz="1400" dirty="0"/>
              <a:t> </a:t>
            </a:r>
            <a:r>
              <a:rPr lang="ru-RU" sz="1400" dirty="0" err="1"/>
              <a:t>he</a:t>
            </a:r>
            <a:r>
              <a:rPr lang="ru-RU" sz="1400" dirty="0"/>
              <a:t> </a:t>
            </a:r>
            <a:r>
              <a:rPr lang="ru-RU" sz="1400" dirty="0" err="1"/>
              <a:t>would</a:t>
            </a:r>
            <a:r>
              <a:rPr lang="ru-RU" sz="1400" dirty="0"/>
              <a:t> </a:t>
            </a:r>
            <a:r>
              <a:rPr lang="ru-RU" sz="1400" dirty="0" err="1"/>
              <a:t>have</a:t>
            </a:r>
            <a:r>
              <a:rPr lang="ru-RU" sz="1400" dirty="0"/>
              <a:t> </a:t>
            </a:r>
            <a:r>
              <a:rPr lang="ru-RU" sz="1400" dirty="0" err="1"/>
              <a:t>been</a:t>
            </a:r>
            <a:r>
              <a:rPr lang="ru-RU" sz="1400" dirty="0"/>
              <a:t> </a:t>
            </a:r>
            <a:r>
              <a:rPr lang="ru-RU" sz="1400" dirty="0" err="1"/>
              <a:t>working</a:t>
            </a:r>
            <a:r>
              <a:rPr lang="ru-RU" sz="1400" dirty="0"/>
              <a:t> </a:t>
            </a:r>
            <a:r>
              <a:rPr lang="ru-RU" sz="1400" dirty="0" err="1"/>
              <a:t>on</a:t>
            </a:r>
            <a:r>
              <a:rPr lang="ru-RU" sz="1400" dirty="0"/>
              <a:t> </a:t>
            </a:r>
            <a:r>
              <a:rPr lang="ru-RU" sz="1400" dirty="0" err="1"/>
              <a:t>the</a:t>
            </a:r>
            <a:r>
              <a:rPr lang="ru-RU" sz="1400" dirty="0"/>
              <a:t> </a:t>
            </a:r>
            <a:r>
              <a:rPr lang="ru-RU" sz="1400" dirty="0" err="1"/>
              <a:t>plant</a:t>
            </a:r>
            <a:r>
              <a:rPr lang="ru-RU" sz="1400" dirty="0"/>
              <a:t> </a:t>
            </a:r>
            <a:r>
              <a:rPr lang="ru-RU" sz="1400" dirty="0" err="1"/>
              <a:t>for</a:t>
            </a:r>
            <a:r>
              <a:rPr lang="ru-RU" sz="1400" dirty="0"/>
              <a:t> 30 </a:t>
            </a:r>
            <a:r>
              <a:rPr lang="ru-RU" sz="1400" dirty="0" err="1"/>
              <a:t>years</a:t>
            </a:r>
            <a:r>
              <a:rPr lang="ru-RU" sz="1400" dirty="0"/>
              <a:t> </a:t>
            </a:r>
            <a:r>
              <a:rPr lang="ru-RU" sz="1400" dirty="0" err="1"/>
              <a:t>next</a:t>
            </a:r>
            <a:r>
              <a:rPr lang="ru-RU" sz="1400" dirty="0"/>
              <a:t> </a:t>
            </a:r>
            <a:r>
              <a:rPr lang="ru-RU" sz="1400" dirty="0" err="1"/>
              <a:t>December</a:t>
            </a:r>
            <a:r>
              <a:rPr lang="ru-RU" sz="1400" dirty="0"/>
              <a:t>.</a:t>
            </a:r>
          </a:p>
          <a:p>
            <a:pPr marL="45720" indent="0">
              <a:buNone/>
            </a:pPr>
            <a:r>
              <a:rPr lang="ru-RU" sz="1400" dirty="0"/>
              <a:t>Он рассказал нам, что в декабре исполнится 30 лет, как он работает на этом заводе</a:t>
            </a:r>
          </a:p>
        </p:txBody>
      </p:sp>
    </p:spTree>
    <p:extLst>
      <p:ext uri="{BB962C8B-B14F-4D97-AF65-F5344CB8AC3E}">
        <p14:creationId xmlns:p14="http://schemas.microsoft.com/office/powerpoint/2010/main" val="3246768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65618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Таблица согласования времен в английском языке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48333408"/>
              </p:ext>
            </p:extLst>
          </p:nvPr>
        </p:nvGraphicFramePr>
        <p:xfrm>
          <a:off x="323528" y="1988840"/>
          <a:ext cx="8496944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296144"/>
                <a:gridCol w="1440160"/>
                <a:gridCol w="1080120"/>
                <a:gridCol w="1296144"/>
                <a:gridCol w="1008112"/>
                <a:gridCol w="1296144"/>
              </a:tblGrid>
              <a:tr h="1872208"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>
                          <a:effectLst/>
                        </a:rPr>
                        <a:t>Время в прямой речи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Present Indefinite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Present Continuous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effectLst/>
                        </a:rPr>
                        <a:t>Р</a:t>
                      </a:r>
                      <a:r>
                        <a:rPr lang="en-US">
                          <a:effectLst/>
                        </a:rPr>
                        <a:t>resent Perfect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effectLst/>
                        </a:rPr>
                        <a:t>Ра</a:t>
                      </a:r>
                      <a:r>
                        <a:rPr lang="en-US">
                          <a:effectLst/>
                        </a:rPr>
                        <a:t>st Indefinite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>
                          <a:effectLst/>
                        </a:rPr>
                        <a:t>Ра</a:t>
                      </a:r>
                      <a:r>
                        <a:rPr lang="en-US" dirty="0" err="1">
                          <a:effectLst/>
                        </a:rPr>
                        <a:t>st</a:t>
                      </a:r>
                      <a:r>
                        <a:rPr lang="en-US" dirty="0">
                          <a:effectLst/>
                        </a:rPr>
                        <a:t> Perfect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Future Indefinite</a:t>
                      </a:r>
                    </a:p>
                  </a:txBody>
                  <a:tcPr marL="114300" marR="114300" marT="57150" marB="57150" anchor="ctr"/>
                </a:tc>
              </a:tr>
              <a:tr h="1872208"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effectLst/>
                        </a:rPr>
                        <a:t>Времяв косвенной речи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Past Indefinite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Past </a:t>
                      </a:r>
                      <a:r>
                        <a:rPr lang="ru-RU">
                          <a:effectLst/>
                        </a:rPr>
                        <a:t>Со</a:t>
                      </a:r>
                      <a:r>
                        <a:rPr lang="en-US">
                          <a:effectLst/>
                        </a:rPr>
                        <a:t>ntinuous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effectLst/>
                        </a:rPr>
                        <a:t>Ра</a:t>
                      </a:r>
                      <a:r>
                        <a:rPr lang="en-US">
                          <a:effectLst/>
                        </a:rPr>
                        <a:t>st P</a:t>
                      </a:r>
                      <a:r>
                        <a:rPr lang="ru-RU">
                          <a:effectLst/>
                        </a:rPr>
                        <a:t>е</a:t>
                      </a:r>
                      <a:r>
                        <a:rPr lang="en-US">
                          <a:effectLst/>
                        </a:rPr>
                        <a:t>rfect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>
                          <a:effectLst/>
                        </a:rPr>
                        <a:t>Р</a:t>
                      </a:r>
                      <a:r>
                        <a:rPr lang="en-US">
                          <a:effectLst/>
                        </a:rPr>
                        <a:t>ast Perfect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effectLst/>
                        </a:rPr>
                        <a:t>Past Perfect</a:t>
                      </a:r>
                    </a:p>
                  </a:txBody>
                  <a:tcPr marL="114300" marR="114300" marT="57150" marB="571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Future Indefinite in the </a:t>
                      </a:r>
                      <a:r>
                        <a:rPr lang="ru-RU" dirty="0">
                          <a:effectLst/>
                        </a:rPr>
                        <a:t>Ра</a:t>
                      </a:r>
                      <a:r>
                        <a:rPr lang="en-US" dirty="0" err="1">
                          <a:effectLst/>
                        </a:rPr>
                        <a:t>st</a:t>
                      </a:r>
                      <a:endParaRPr lang="en-US" dirty="0">
                        <a:effectLst/>
                      </a:endParaRPr>
                    </a:p>
                  </a:txBody>
                  <a:tcPr marL="114300" marR="114300" marT="57150" marB="571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65527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798</Words>
  <Application>Microsoft Office PowerPoint</Application>
  <PresentationFormat>Экран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Согласование времен в английском языке</vt:lpstr>
      <vt:lpstr>Правило согласования времён представляет особую трудность, когда сказуемое главного предложения выражено глаголом в одной из форм прошедшего времени.</vt:lpstr>
      <vt:lpstr>В этом случае в придаточных предложениях не могут употребляться формы настоящего и будущего времени глаголов, хотя речь идёт о действиях, которые совершаются в настоящем или будут совершаться в будущем.</vt:lpstr>
      <vt:lpstr>Если глагол в главном предложении стоит в одном из прошедших времен, то и глагол придаточного предложения должен стоять в одном из прошедших времен.</vt:lpstr>
      <vt:lpstr>Три основных варианта:</vt:lpstr>
      <vt:lpstr>Презентация PowerPoint</vt:lpstr>
      <vt:lpstr>Презентация PowerPoint</vt:lpstr>
      <vt:lpstr>Future in the Past - будущее в прошедшем </vt:lpstr>
      <vt:lpstr>Таблица согласования времен в английском языке</vt:lpstr>
      <vt:lpstr>Исключения: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времен в английском языке</dc:title>
  <dc:creator>Люба</dc:creator>
  <cp:lastModifiedBy>user</cp:lastModifiedBy>
  <cp:revision>5</cp:revision>
  <dcterms:created xsi:type="dcterms:W3CDTF">2013-01-14T19:18:38Z</dcterms:created>
  <dcterms:modified xsi:type="dcterms:W3CDTF">2020-04-12T13:25:07Z</dcterms:modified>
</cp:coreProperties>
</file>