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CFB31-590D-4F1B-8BD3-D801E6F28543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616AB-D72E-439F-B806-1312467384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962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i="1" dirty="0" smtClean="0"/>
              <a:t>Past Simple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400800" cy="236967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(простое прошедшее время)</a:t>
            </a:r>
          </a:p>
          <a:p>
            <a:r>
              <a:rPr lang="ru-RU" sz="3600" dirty="0" smtClean="0"/>
              <a:t>Правильные и неправильные глаголы</a:t>
            </a:r>
            <a:endParaRPr lang="ru-RU" sz="36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Случаи употребления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75761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Past Simple </a:t>
            </a:r>
            <a:r>
              <a:rPr lang="ru-RU" sz="2400" b="1" dirty="0" smtClean="0">
                <a:solidFill>
                  <a:schemeClr val="bg1"/>
                </a:solidFill>
              </a:rPr>
              <a:t>употребляется для выражения действий, произошедших в прошлом в определенное указанное время, то есть нам известно, когда (и часто где) эти действия произошли.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/>
                </a:solidFill>
              </a:rPr>
              <a:t>Маркеры:</a:t>
            </a:r>
          </a:p>
          <a:p>
            <a:r>
              <a:rPr lang="en-US" sz="2400" b="1" i="1" dirty="0" smtClean="0">
                <a:solidFill>
                  <a:schemeClr val="bg1"/>
                </a:solidFill>
              </a:rPr>
              <a:t>yesterday, last week/month/ year, three days/weeks/months/years ago, in 2009 </a:t>
            </a:r>
            <a:r>
              <a:rPr lang="ru-RU" sz="2400" b="1" i="1" dirty="0" smtClean="0">
                <a:solidFill>
                  <a:schemeClr val="bg1"/>
                </a:solidFill>
              </a:rPr>
              <a:t>и т.д.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They</a:t>
            </a:r>
            <a:r>
              <a:rPr lang="en-US" sz="3200" dirty="0" smtClean="0"/>
              <a:t> </a:t>
            </a:r>
            <a:r>
              <a:rPr lang="en-US" sz="3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got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C000"/>
                </a:solidFill>
              </a:rPr>
              <a:t>married</a:t>
            </a:r>
            <a:r>
              <a:rPr lang="en-US" sz="3200" dirty="0" smtClean="0"/>
              <a:t> </a:t>
            </a:r>
            <a:r>
              <a:rPr lang="en-US" sz="3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 2011</a:t>
            </a:r>
            <a:r>
              <a:rPr lang="en-US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dirty="0" smtClean="0">
                <a:solidFill>
                  <a:srgbClr val="FFC000"/>
                </a:solidFill>
              </a:rPr>
              <a:t>or</a:t>
            </a:r>
            <a:r>
              <a:rPr lang="en-US" sz="3200" dirty="0" smtClean="0"/>
              <a:t> </a:t>
            </a:r>
            <a:r>
              <a:rPr lang="en-US" sz="3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two years ago</a:t>
            </a:r>
            <a:r>
              <a:rPr lang="en-US" sz="3200" b="1" dirty="0" smtClean="0"/>
              <a:t>.</a:t>
            </a:r>
            <a:endParaRPr lang="ru-RU" sz="3200" b="1" dirty="0"/>
          </a:p>
        </p:txBody>
      </p:sp>
      <p:pic>
        <p:nvPicPr>
          <p:cNvPr id="6" name="Рисунок 5" descr="tickernachlese_kate_william_sind_winken201104291453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2428868"/>
            <a:ext cx="3714776" cy="23574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357166"/>
            <a:ext cx="5357850" cy="1500198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My father </a:t>
            </a:r>
            <a:r>
              <a:rPr lang="en-US" sz="2800" b="1" dirty="0" smtClean="0"/>
              <a:t>often </a:t>
            </a:r>
            <a:r>
              <a:rPr lang="en-US" sz="2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took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/>
              <a:t>me to the playground </a:t>
            </a:r>
            <a:r>
              <a:rPr lang="en-US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when I was a child</a:t>
            </a:r>
            <a:r>
              <a:rPr lang="en-US" sz="2800" dirty="0" smtClean="0"/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Past Simple </a:t>
            </a:r>
            <a:r>
              <a:rPr lang="ru-RU" sz="2400" b="1" dirty="0" smtClean="0">
                <a:solidFill>
                  <a:schemeClr val="bg1"/>
                </a:solidFill>
              </a:rPr>
              <a:t>употребляется для выражения повторяющихся в прошлом действий, которые более не происходят. В этом случае могут использоваться наречия частоты (</a:t>
            </a:r>
            <a:r>
              <a:rPr lang="en-US" sz="2400" b="1" dirty="0" smtClean="0">
                <a:solidFill>
                  <a:schemeClr val="bg1"/>
                </a:solidFill>
              </a:rPr>
              <a:t>always, often, usually </a:t>
            </a:r>
            <a:r>
              <a:rPr lang="ru-RU" sz="2400" b="1" dirty="0" smtClean="0">
                <a:solidFill>
                  <a:schemeClr val="bg1"/>
                </a:solidFill>
              </a:rPr>
              <a:t>и т.д.)</a:t>
            </a:r>
          </a:p>
          <a:p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071678"/>
            <a:ext cx="3571900" cy="3191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2928925" y="285728"/>
            <a:ext cx="6215072" cy="1428760"/>
          </a:xfrm>
        </p:spPr>
        <p:txBody>
          <a:bodyPr>
            <a:normAutofit/>
          </a:bodyPr>
          <a:lstStyle/>
          <a:p>
            <a:r>
              <a:rPr lang="en-US" sz="2800" i="1" dirty="0" smtClean="0"/>
              <a:t>First</a:t>
            </a:r>
            <a:r>
              <a:rPr lang="en-US" sz="2800" dirty="0" smtClean="0"/>
              <a:t> they </a:t>
            </a: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had</a:t>
            </a:r>
            <a:r>
              <a:rPr lang="en-US" sz="2800" dirty="0" smtClean="0"/>
              <a:t> lunch, </a:t>
            </a:r>
            <a:r>
              <a:rPr lang="en-US" sz="2800" i="1" dirty="0" smtClean="0"/>
              <a:t>then</a:t>
            </a:r>
            <a:r>
              <a:rPr lang="en-US" sz="2800" dirty="0" smtClean="0"/>
              <a:t> they </a:t>
            </a: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met </a:t>
            </a:r>
            <a:r>
              <a:rPr lang="en-US" sz="2800" dirty="0" smtClean="0"/>
              <a:t>with</a:t>
            </a:r>
            <a:r>
              <a:rPr lang="ru-RU" sz="2800" dirty="0" smtClean="0"/>
              <a:t> </a:t>
            </a:r>
            <a:r>
              <a:rPr lang="en-US" sz="2800" dirty="0" smtClean="0"/>
              <a:t>some friends.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2071678"/>
            <a:ext cx="3008313" cy="434023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Past Simple </a:t>
            </a:r>
            <a:r>
              <a:rPr lang="ru-RU" sz="2800" b="1" dirty="0" smtClean="0">
                <a:solidFill>
                  <a:schemeClr val="bg1"/>
                </a:solidFill>
              </a:rPr>
              <a:t>употребляется для выражения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действий, следовавших одно за другим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в прошлом.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571744"/>
            <a:ext cx="4619625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Глаголы </a:t>
            </a:r>
            <a:r>
              <a:rPr lang="en-US" dirty="0" smtClean="0"/>
              <a:t>(V)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535112"/>
            <a:ext cx="4211668" cy="75088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Правильные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Regular 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Неправильные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irregular)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Past Simple </a:t>
            </a:r>
            <a:r>
              <a:rPr lang="ru-RU" sz="2800" dirty="0" smtClean="0">
                <a:solidFill>
                  <a:schemeClr val="bg1"/>
                </a:solidFill>
              </a:rPr>
              <a:t>правильных глаголов образуется путем прибавления  окончания –</a:t>
            </a:r>
            <a:r>
              <a:rPr lang="en-US" sz="2800" dirty="0" err="1" smtClean="0">
                <a:solidFill>
                  <a:schemeClr val="bg1"/>
                </a:solidFill>
              </a:rPr>
              <a:t>ed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 к смысловому глаголу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He play</a:t>
            </a:r>
            <a:r>
              <a:rPr lang="en-US" sz="2800" b="1" dirty="0" smtClean="0">
                <a:solidFill>
                  <a:schemeClr val="bg1"/>
                </a:solidFill>
              </a:rPr>
              <a:t>ed</a:t>
            </a:r>
            <a:r>
              <a:rPr lang="en-US" sz="2800" dirty="0" smtClean="0">
                <a:solidFill>
                  <a:schemeClr val="bg1"/>
                </a:solidFill>
              </a:rPr>
              <a:t> football yesterday.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ru-RU" sz="3000" dirty="0" smtClean="0">
                <a:solidFill>
                  <a:schemeClr val="bg1"/>
                </a:solidFill>
              </a:rPr>
              <a:t>У неправильных глаголов свои правила поведения в прошедшем времени</a:t>
            </a:r>
          </a:p>
          <a:p>
            <a:pPr algn="ctr">
              <a:lnSpc>
                <a:spcPct val="90000"/>
              </a:lnSpc>
            </a:pPr>
            <a:r>
              <a:rPr lang="ru-RU" sz="3000" dirty="0" smtClean="0">
                <a:solidFill>
                  <a:schemeClr val="bg1"/>
                </a:solidFill>
              </a:rPr>
              <a:t>Неправильные глаголы «живут» в таблице. Их надо </a:t>
            </a:r>
            <a:r>
              <a:rPr lang="ru-RU" sz="3000" b="1" dirty="0" smtClean="0">
                <a:solidFill>
                  <a:schemeClr val="bg1"/>
                </a:solidFill>
              </a:rPr>
              <a:t>УЧИТЬ!</a:t>
            </a:r>
          </a:p>
          <a:p>
            <a:pPr algn="ctr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VERB  -&gt;  V2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Правописание правильных глаголов</a:t>
            </a:r>
            <a:endParaRPr lang="ru-RU" sz="2800" dirty="0"/>
          </a:p>
        </p:txBody>
      </p:sp>
      <p:pic>
        <p:nvPicPr>
          <p:cNvPr id="615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42910" y="1214422"/>
            <a:ext cx="757242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Построение предложений с правильными глаголами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071544"/>
          <a:ext cx="8401081" cy="5500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3786214"/>
                <a:gridCol w="2614603"/>
              </a:tblGrid>
              <a:tr h="479810">
                <a:tc>
                  <a:txBody>
                    <a:bodyPr/>
                    <a:lstStyle/>
                    <a:p>
                      <a:r>
                        <a:rPr lang="ru-RU" dirty="0" smtClean="0"/>
                        <a:t>Утверждение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Отрицание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Общий вопрос</a:t>
                      </a:r>
                      <a:endParaRPr lang="ru-RU" dirty="0"/>
                    </a:p>
                  </a:txBody>
                  <a:tcPr/>
                </a:tc>
              </a:tr>
              <a:tr h="47981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</a:t>
                      </a:r>
                      <a:r>
                        <a:rPr lang="en-US" sz="2000" b="1" dirty="0" smtClean="0"/>
                        <a:t>worked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</a:t>
                      </a:r>
                      <a:r>
                        <a:rPr lang="en-US" sz="2000" b="1" dirty="0" smtClean="0"/>
                        <a:t>did not/ didn’t work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</a:t>
                      </a:r>
                      <a:r>
                        <a:rPr lang="en-US" sz="2000" b="1" dirty="0" smtClean="0"/>
                        <a:t>Did</a:t>
                      </a:r>
                      <a:r>
                        <a:rPr lang="en-US" sz="2000" dirty="0" smtClean="0"/>
                        <a:t> I </a:t>
                      </a:r>
                      <a:r>
                        <a:rPr lang="en-US" sz="2000" b="1" dirty="0" smtClean="0"/>
                        <a:t>work</a:t>
                      </a:r>
                      <a:r>
                        <a:rPr lang="en-US" sz="2000" dirty="0" smtClean="0"/>
                        <a:t>?</a:t>
                      </a:r>
                    </a:p>
                  </a:txBody>
                  <a:tcPr/>
                </a:tc>
              </a:tr>
              <a:tr h="8521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You </a:t>
                      </a:r>
                      <a:r>
                        <a:rPr lang="en-US" sz="2000" b="1" dirty="0" smtClean="0"/>
                        <a:t>worked</a:t>
                      </a:r>
                      <a:endParaRPr lang="ru-RU" sz="2000" b="1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You </a:t>
                      </a:r>
                      <a:r>
                        <a:rPr lang="en-US" sz="2000" b="1" dirty="0" smtClean="0"/>
                        <a:t>did not/ didn’t work</a:t>
                      </a:r>
                      <a:endParaRPr lang="ru-RU" sz="2000" b="1" dirty="0" smtClean="0"/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Did </a:t>
                      </a:r>
                      <a:r>
                        <a:rPr lang="en-US" sz="2000" dirty="0" smtClean="0"/>
                        <a:t>you </a:t>
                      </a:r>
                      <a:r>
                        <a:rPr lang="en-US" sz="2000" b="1" dirty="0" smtClean="0"/>
                        <a:t>work</a:t>
                      </a:r>
                      <a:r>
                        <a:rPr lang="en-US" sz="2000" dirty="0" smtClean="0"/>
                        <a:t>?</a:t>
                      </a:r>
                      <a:endParaRPr lang="ru-RU" sz="2000" dirty="0"/>
                    </a:p>
                  </a:txBody>
                  <a:tcPr/>
                </a:tc>
              </a:tr>
              <a:tr h="737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He </a:t>
                      </a:r>
                      <a:r>
                        <a:rPr lang="en-US" sz="2000" b="1" dirty="0" smtClean="0"/>
                        <a:t>worked</a:t>
                      </a:r>
                      <a:endParaRPr lang="ru-RU" sz="2000" b="1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He  </a:t>
                      </a:r>
                      <a:r>
                        <a:rPr lang="en-US" sz="2000" b="1" dirty="0" smtClean="0"/>
                        <a:t>did not/ didn’t work</a:t>
                      </a:r>
                      <a:endParaRPr lang="ru-RU" sz="2000" b="1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Did </a:t>
                      </a:r>
                      <a:r>
                        <a:rPr lang="en-US" sz="2000" dirty="0" smtClean="0"/>
                        <a:t>he </a:t>
                      </a:r>
                      <a:r>
                        <a:rPr lang="en-US" sz="2000" b="1" dirty="0" smtClean="0"/>
                        <a:t>work</a:t>
                      </a:r>
                      <a:r>
                        <a:rPr lang="en-US" sz="2000" dirty="0" smtClean="0"/>
                        <a:t>?</a:t>
                      </a:r>
                      <a:endParaRPr lang="ru-RU" sz="2000" dirty="0"/>
                    </a:p>
                  </a:txBody>
                  <a:tcPr/>
                </a:tc>
              </a:tr>
              <a:tr h="737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She </a:t>
                      </a:r>
                      <a:r>
                        <a:rPr lang="en-US" sz="2000" b="1" dirty="0" smtClean="0"/>
                        <a:t>worked</a:t>
                      </a:r>
                      <a:endParaRPr lang="ru-RU" sz="2000" b="1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She </a:t>
                      </a:r>
                      <a:r>
                        <a:rPr lang="en-US" sz="2000" b="1" dirty="0" smtClean="0"/>
                        <a:t>did not/ didn’t work</a:t>
                      </a:r>
                      <a:endParaRPr lang="ru-RU" sz="2000" b="1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Did </a:t>
                      </a:r>
                      <a:r>
                        <a:rPr lang="en-US" sz="2000" dirty="0" smtClean="0"/>
                        <a:t>she </a:t>
                      </a:r>
                      <a:r>
                        <a:rPr lang="en-US" sz="2000" b="1" dirty="0" smtClean="0"/>
                        <a:t>work</a:t>
                      </a:r>
                      <a:r>
                        <a:rPr lang="en-US" sz="2000" dirty="0" smtClean="0"/>
                        <a:t>?</a:t>
                      </a:r>
                      <a:endParaRPr lang="ru-RU" sz="2000" dirty="0"/>
                    </a:p>
                  </a:txBody>
                  <a:tcPr/>
                </a:tc>
              </a:tr>
              <a:tr h="737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It </a:t>
                      </a:r>
                      <a:r>
                        <a:rPr lang="en-US" sz="2000" b="1" dirty="0" smtClean="0"/>
                        <a:t>worked</a:t>
                      </a:r>
                      <a:endParaRPr lang="ru-RU" sz="2000" b="1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It </a:t>
                      </a:r>
                      <a:r>
                        <a:rPr lang="en-US" sz="2000" b="1" dirty="0" smtClean="0"/>
                        <a:t>did not/ didn’t work</a:t>
                      </a:r>
                      <a:endParaRPr lang="ru-RU" sz="2000" b="1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Did</a:t>
                      </a:r>
                      <a:r>
                        <a:rPr lang="en-US" sz="2000" dirty="0" smtClean="0"/>
                        <a:t> it </a:t>
                      </a:r>
                      <a:r>
                        <a:rPr lang="en-US" sz="2000" b="1" dirty="0" smtClean="0"/>
                        <a:t>work</a:t>
                      </a:r>
                      <a:r>
                        <a:rPr lang="en-US" sz="2000" dirty="0" smtClean="0"/>
                        <a:t>?</a:t>
                      </a:r>
                      <a:endParaRPr lang="ru-RU" sz="2000" dirty="0"/>
                    </a:p>
                  </a:txBody>
                  <a:tcPr/>
                </a:tc>
              </a:tr>
              <a:tr h="737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We </a:t>
                      </a:r>
                      <a:r>
                        <a:rPr lang="en-US" sz="2000" b="1" dirty="0" smtClean="0"/>
                        <a:t>worked</a:t>
                      </a:r>
                      <a:endParaRPr lang="ru-RU" sz="2000" b="1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We </a:t>
                      </a:r>
                      <a:r>
                        <a:rPr lang="en-US" sz="2000" b="1" dirty="0" smtClean="0"/>
                        <a:t>did not/ didn’t work</a:t>
                      </a:r>
                      <a:endParaRPr lang="ru-RU" sz="2000" b="1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Did</a:t>
                      </a:r>
                      <a:r>
                        <a:rPr lang="en-US" sz="2000" baseline="0" dirty="0" smtClean="0"/>
                        <a:t> we </a:t>
                      </a:r>
                      <a:r>
                        <a:rPr lang="en-US" sz="2000" b="1" baseline="0" dirty="0" smtClean="0"/>
                        <a:t>work</a:t>
                      </a:r>
                      <a:r>
                        <a:rPr lang="en-US" sz="2000" baseline="0" dirty="0" smtClean="0"/>
                        <a:t>?</a:t>
                      </a:r>
                      <a:endParaRPr lang="ru-RU" sz="2000" dirty="0"/>
                    </a:p>
                  </a:txBody>
                  <a:tcPr/>
                </a:tc>
              </a:tr>
              <a:tr h="737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They </a:t>
                      </a:r>
                      <a:r>
                        <a:rPr lang="en-US" sz="2000" b="1" dirty="0" smtClean="0"/>
                        <a:t>worked</a:t>
                      </a:r>
                      <a:endParaRPr lang="ru-RU" sz="2000" b="1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They </a:t>
                      </a:r>
                      <a:r>
                        <a:rPr lang="en-US" sz="2000" b="1" dirty="0" smtClean="0"/>
                        <a:t>did not/ didn’t work</a:t>
                      </a:r>
                      <a:endParaRPr lang="ru-RU" sz="2000" b="1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Did</a:t>
                      </a:r>
                      <a:r>
                        <a:rPr lang="en-US" sz="2000" dirty="0" smtClean="0"/>
                        <a:t> they </a:t>
                      </a:r>
                      <a:r>
                        <a:rPr lang="en-US" sz="2000" b="1" dirty="0" smtClean="0"/>
                        <a:t>work</a:t>
                      </a:r>
                      <a:r>
                        <a:rPr lang="en-US" sz="2000" dirty="0" smtClean="0"/>
                        <a:t>?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Построение предложений с неправильными глаголами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600200"/>
          <a:ext cx="8329642" cy="4543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3657616"/>
                <a:gridCol w="2743200"/>
              </a:tblGrid>
              <a:tr h="53581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Утверждение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Отрицание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Общий вопрос</a:t>
                      </a:r>
                      <a:endParaRPr lang="ru-RU" dirty="0"/>
                    </a:p>
                  </a:txBody>
                  <a:tcPr/>
                </a:tc>
              </a:tr>
              <a:tr h="57251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 </a:t>
                      </a:r>
                      <a:r>
                        <a:rPr lang="en-US" sz="2400" b="1" dirty="0" smtClean="0"/>
                        <a:t>went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 </a:t>
                      </a:r>
                      <a:r>
                        <a:rPr lang="en-US" sz="2400" b="1" dirty="0" smtClean="0"/>
                        <a:t>did not/ didn’t go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</a:t>
                      </a:r>
                      <a:r>
                        <a:rPr lang="en-US" sz="2400" b="1" dirty="0" smtClean="0"/>
                        <a:t>Did</a:t>
                      </a:r>
                      <a:r>
                        <a:rPr lang="en-US" sz="2400" dirty="0" smtClean="0"/>
                        <a:t> I </a:t>
                      </a:r>
                      <a:r>
                        <a:rPr lang="en-US" sz="2400" b="1" dirty="0" smtClean="0"/>
                        <a:t>go</a:t>
                      </a:r>
                      <a:r>
                        <a:rPr lang="en-US" sz="2400" dirty="0" smtClean="0"/>
                        <a:t>?</a:t>
                      </a:r>
                    </a:p>
                  </a:txBody>
                  <a:tcPr/>
                </a:tc>
              </a:tr>
              <a:tr h="5725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You </a:t>
                      </a:r>
                      <a:r>
                        <a:rPr lang="en-US" sz="2400" b="1" dirty="0" smtClean="0"/>
                        <a:t>went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You </a:t>
                      </a:r>
                      <a:r>
                        <a:rPr lang="en-US" sz="2400" b="1" dirty="0" smtClean="0"/>
                        <a:t>did not/ didn’t</a:t>
                      </a:r>
                      <a:r>
                        <a:rPr lang="en-US" sz="2400" b="1" baseline="0" dirty="0" smtClean="0"/>
                        <a:t> go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Did </a:t>
                      </a:r>
                      <a:r>
                        <a:rPr lang="en-US" sz="2400" dirty="0" smtClean="0"/>
                        <a:t>you </a:t>
                      </a:r>
                      <a:r>
                        <a:rPr lang="en-US" sz="2400" b="1" dirty="0" smtClean="0"/>
                        <a:t>go</a:t>
                      </a:r>
                      <a:r>
                        <a:rPr lang="en-US" sz="2400" dirty="0" smtClean="0"/>
                        <a:t>?</a:t>
                      </a:r>
                      <a:endParaRPr lang="ru-RU" sz="2400" dirty="0"/>
                    </a:p>
                  </a:txBody>
                  <a:tcPr/>
                </a:tc>
              </a:tr>
              <a:tr h="5725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He </a:t>
                      </a:r>
                      <a:r>
                        <a:rPr lang="en-US" sz="2400" b="1" dirty="0" smtClean="0"/>
                        <a:t>went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He  </a:t>
                      </a:r>
                      <a:r>
                        <a:rPr lang="en-US" sz="2400" b="1" dirty="0" smtClean="0"/>
                        <a:t>did not/ didn’t go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Did </a:t>
                      </a:r>
                      <a:r>
                        <a:rPr lang="en-US" sz="2400" dirty="0" smtClean="0"/>
                        <a:t>he </a:t>
                      </a:r>
                      <a:r>
                        <a:rPr lang="en-US" sz="2400" b="1" dirty="0" smtClean="0"/>
                        <a:t>go</a:t>
                      </a:r>
                      <a:r>
                        <a:rPr lang="en-US" sz="2400" dirty="0" smtClean="0"/>
                        <a:t>?</a:t>
                      </a:r>
                      <a:endParaRPr lang="ru-RU" sz="2400" dirty="0"/>
                    </a:p>
                  </a:txBody>
                  <a:tcPr/>
                </a:tc>
              </a:tr>
              <a:tr h="5725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She </a:t>
                      </a:r>
                      <a:r>
                        <a:rPr lang="en-US" sz="2400" b="1" dirty="0" smtClean="0"/>
                        <a:t>went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She </a:t>
                      </a:r>
                      <a:r>
                        <a:rPr lang="en-US" sz="2400" b="1" dirty="0" smtClean="0"/>
                        <a:t>did not/ didn’t go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Did </a:t>
                      </a:r>
                      <a:r>
                        <a:rPr lang="en-US" sz="2400" dirty="0" smtClean="0"/>
                        <a:t>she </a:t>
                      </a:r>
                      <a:r>
                        <a:rPr lang="en-US" sz="2400" b="1" dirty="0" smtClean="0"/>
                        <a:t>go</a:t>
                      </a:r>
                      <a:r>
                        <a:rPr lang="en-US" sz="2400" dirty="0" smtClean="0"/>
                        <a:t>?</a:t>
                      </a:r>
                      <a:endParaRPr lang="ru-RU" sz="2400" dirty="0"/>
                    </a:p>
                  </a:txBody>
                  <a:tcPr/>
                </a:tc>
              </a:tr>
              <a:tr h="5725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It </a:t>
                      </a:r>
                      <a:r>
                        <a:rPr lang="en-US" sz="2400" b="1" dirty="0" smtClean="0"/>
                        <a:t>went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It </a:t>
                      </a:r>
                      <a:r>
                        <a:rPr lang="en-US" sz="2400" b="1" dirty="0" smtClean="0"/>
                        <a:t>did not/ didn’t go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Did</a:t>
                      </a:r>
                      <a:r>
                        <a:rPr lang="en-US" sz="2400" dirty="0" smtClean="0"/>
                        <a:t> it </a:t>
                      </a:r>
                      <a:r>
                        <a:rPr lang="en-US" sz="2400" b="1" dirty="0" smtClean="0"/>
                        <a:t>go</a:t>
                      </a:r>
                      <a:r>
                        <a:rPr lang="en-US" sz="2400" dirty="0" smtClean="0"/>
                        <a:t>?</a:t>
                      </a:r>
                      <a:endParaRPr lang="ru-RU" sz="2400" dirty="0"/>
                    </a:p>
                  </a:txBody>
                  <a:tcPr/>
                </a:tc>
              </a:tr>
              <a:tr h="5725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We </a:t>
                      </a:r>
                      <a:r>
                        <a:rPr lang="en-US" sz="2400" b="1" dirty="0" smtClean="0"/>
                        <a:t>went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We </a:t>
                      </a:r>
                      <a:r>
                        <a:rPr lang="en-US" sz="2400" b="1" dirty="0" smtClean="0"/>
                        <a:t>did not/ didn’t go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Did</a:t>
                      </a:r>
                      <a:r>
                        <a:rPr lang="en-US" sz="2400" baseline="0" dirty="0" smtClean="0"/>
                        <a:t> we </a:t>
                      </a:r>
                      <a:r>
                        <a:rPr lang="en-US" sz="2400" b="1" baseline="0" dirty="0" smtClean="0"/>
                        <a:t>go</a:t>
                      </a:r>
                      <a:r>
                        <a:rPr lang="en-US" sz="2400" baseline="0" dirty="0" smtClean="0"/>
                        <a:t>?</a:t>
                      </a:r>
                      <a:endParaRPr lang="ru-RU" sz="2400" dirty="0"/>
                    </a:p>
                  </a:txBody>
                  <a:tcPr/>
                </a:tc>
              </a:tr>
              <a:tr h="5725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They </a:t>
                      </a:r>
                      <a:r>
                        <a:rPr lang="en-US" sz="2400" b="1" dirty="0" smtClean="0"/>
                        <a:t>went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They </a:t>
                      </a:r>
                      <a:r>
                        <a:rPr lang="en-US" sz="2400" b="1" dirty="0" smtClean="0"/>
                        <a:t>did not/ didn’t go</a:t>
                      </a: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Did</a:t>
                      </a:r>
                      <a:r>
                        <a:rPr lang="en-US" sz="2400" dirty="0" smtClean="0"/>
                        <a:t> they </a:t>
                      </a:r>
                      <a:r>
                        <a:rPr lang="en-US" sz="2400" b="1" dirty="0" smtClean="0"/>
                        <a:t>go</a:t>
                      </a:r>
                      <a:r>
                        <a:rPr lang="en-US" sz="2400" dirty="0" smtClean="0"/>
                        <a:t>?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Вывод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ЧТОБЫ «ПОСТРОИТЬ» ПРЕДЛОЖЕНИЕ В ПРОСТОМ ПРОШЕДШЕМ ВРЕМЕНИ НАДО ПОМНИТЬ СЛОВА-ПОМОЩНИКИ (МАРКЕРЫ) И ЗНАТЬ ФОРМЫ ГЛАГОЛОВ.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99</TotalTime>
  <Words>410</Words>
  <Application>Microsoft Office PowerPoint</Application>
  <PresentationFormat>Экран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Past Simple </vt:lpstr>
      <vt:lpstr>Случаи употребления</vt:lpstr>
      <vt:lpstr>My father often took me to the playground when I was a child. </vt:lpstr>
      <vt:lpstr>First they had lunch, then they met with some friends.</vt:lpstr>
      <vt:lpstr>Глаголы (V)</vt:lpstr>
      <vt:lpstr>Правописание правильных глаголов</vt:lpstr>
      <vt:lpstr>Построение предложений с правильными глаголами</vt:lpstr>
      <vt:lpstr>Построение предложений с неправильными глаголами</vt:lpstr>
      <vt:lpstr>Вывод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</dc:title>
  <dc:creator>Яна</dc:creator>
  <cp:lastModifiedBy>ASUS</cp:lastModifiedBy>
  <cp:revision>19</cp:revision>
  <dcterms:created xsi:type="dcterms:W3CDTF">2013-05-19T09:40:18Z</dcterms:created>
  <dcterms:modified xsi:type="dcterms:W3CDTF">2017-04-02T09:15:59Z</dcterms:modified>
</cp:coreProperties>
</file>