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1"/>
  </p:notesMasterIdLst>
  <p:sldIdLst>
    <p:sldId id="257" r:id="rId5"/>
    <p:sldId id="274" r:id="rId6"/>
    <p:sldId id="287" r:id="rId7"/>
    <p:sldId id="275" r:id="rId8"/>
    <p:sldId id="279" r:id="rId9"/>
    <p:sldId id="266" r:id="rId10"/>
    <p:sldId id="281" r:id="rId11"/>
    <p:sldId id="282" r:id="rId12"/>
    <p:sldId id="260" r:id="rId13"/>
    <p:sldId id="267" r:id="rId14"/>
    <p:sldId id="283" r:id="rId15"/>
    <p:sldId id="277" r:id="rId16"/>
    <p:sldId id="278" r:id="rId17"/>
    <p:sldId id="285" r:id="rId18"/>
    <p:sldId id="259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695C6-5AC1-430A-956A-F8FA389BF57F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4227E-E5A2-43A0-AF52-3D7A631B9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063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4FD1C-C367-4C3F-A60A-6124033ECF5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604C9-C04B-483F-A7EF-AAC44309286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7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03263-1106-4DB3-B613-0744AABDEF2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4966C-4658-4040-9142-5F356BC0246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EA12-539F-4272-882E-053E0E9D65A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350A7-5006-4E24-AB5D-EF75E710D11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84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4FD1C-C367-4C3F-A60A-6124033ECF5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604C9-C04B-483F-A7EF-AAC44309286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04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9D08-D825-4EDA-8FB5-EF0361A086C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6DA2E-F0FE-4AB6-A003-522572CBD74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56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93172-3F96-45A1-AF94-D92A1A6DE22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C90F8-BB89-4AC7-AF98-9F4B2837106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8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AFD26-D656-4C56-89FC-03C1EA4200E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DF492-9495-4D91-AC77-2E3DAF25C53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11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E88AE-099D-4A70-839F-3631E936A09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FC4B4-A49C-4940-8AFC-F8FCD6B594A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10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45744-153B-4ABD-B5C0-BF9225BAC6D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67D12-0F9E-4C9E-92AE-CF9D586D092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56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70D83-DCED-45C7-A7DF-1E5B4D3F048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837E7-C78D-43D4-94A7-06D13885480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27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8B6C7-6C3F-4DAD-8AE5-282342ADEC2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7DCEB-683D-4AE4-BAC8-C5593471688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7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9D08-D825-4EDA-8FB5-EF0361A086C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6DA2E-F0FE-4AB6-A003-522572CBD74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8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3950F-9537-425F-9A24-2ACB4EB7D5A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12C91-8517-442C-A83C-63AF244960E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65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03263-1106-4DB3-B613-0744AABDEF2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4966C-4658-4040-9142-5F356BC0246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82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EA12-539F-4272-882E-053E0E9D65A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350A7-5006-4E24-AB5D-EF75E710D11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30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4FD1C-C367-4C3F-A60A-6124033ECF5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604C9-C04B-483F-A7EF-AAC44309286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09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9D08-D825-4EDA-8FB5-EF0361A086C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6DA2E-F0FE-4AB6-A003-522572CBD74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43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93172-3F96-45A1-AF94-D92A1A6DE22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C90F8-BB89-4AC7-AF98-9F4B2837106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0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AFD26-D656-4C56-89FC-03C1EA4200E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DF492-9495-4D91-AC77-2E3DAF25C53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49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E88AE-099D-4A70-839F-3631E936A09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FC4B4-A49C-4940-8AFC-F8FCD6B594A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00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45744-153B-4ABD-B5C0-BF9225BAC6D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67D12-0F9E-4C9E-92AE-CF9D586D092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73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70D83-DCED-45C7-A7DF-1E5B4D3F048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837E7-C78D-43D4-94A7-06D13885480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1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93172-3F96-45A1-AF94-D92A1A6DE22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C90F8-BB89-4AC7-AF98-9F4B2837106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41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8B6C7-6C3F-4DAD-8AE5-282342ADEC2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7DCEB-683D-4AE4-BAC8-C5593471688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08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3950F-9537-425F-9A24-2ACB4EB7D5A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12C91-8517-442C-A83C-63AF244960E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924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03263-1106-4DB3-B613-0744AABDEF2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4966C-4658-4040-9142-5F356BC0246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55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EA12-539F-4272-882E-053E0E9D65A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350A7-5006-4E24-AB5D-EF75E710D11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573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4FD1C-C367-4C3F-A60A-6124033ECF5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604C9-C04B-483F-A7EF-AAC44309286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60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9D08-D825-4EDA-8FB5-EF0361A086C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6DA2E-F0FE-4AB6-A003-522572CBD74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024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93172-3F96-45A1-AF94-D92A1A6DE22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C90F8-BB89-4AC7-AF98-9F4B2837106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777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AFD26-D656-4C56-89FC-03C1EA4200E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DF492-9495-4D91-AC77-2E3DAF25C53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6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E88AE-099D-4A70-839F-3631E936A09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FC4B4-A49C-4940-8AFC-F8FCD6B594A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214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45744-153B-4ABD-B5C0-BF9225BAC6D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67D12-0F9E-4C9E-92AE-CF9D586D092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7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AFD26-D656-4C56-89FC-03C1EA4200E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DF492-9495-4D91-AC77-2E3DAF25C53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269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70D83-DCED-45C7-A7DF-1E5B4D3F048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837E7-C78D-43D4-94A7-06D13885480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420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8B6C7-6C3F-4DAD-8AE5-282342ADEC2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7DCEB-683D-4AE4-BAC8-C5593471688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907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3950F-9537-425F-9A24-2ACB4EB7D5A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12C91-8517-442C-A83C-63AF244960E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517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03263-1106-4DB3-B613-0744AABDEF2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4966C-4658-4040-9142-5F356BC0246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591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EA12-539F-4272-882E-053E0E9D65A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350A7-5006-4E24-AB5D-EF75E710D11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8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E88AE-099D-4A70-839F-3631E936A09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FC4B4-A49C-4940-8AFC-F8FCD6B594A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74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45744-153B-4ABD-B5C0-BF9225BAC6D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67D12-0F9E-4C9E-92AE-CF9D586D092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7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70D83-DCED-45C7-A7DF-1E5B4D3F048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837E7-C78D-43D4-94A7-06D13885480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8B6C7-6C3F-4DAD-8AE5-282342ADEC2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7DCEB-683D-4AE4-BAC8-C5593471688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6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3950F-9537-425F-9A24-2ACB4EB7D5A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12C91-8517-442C-A83C-63AF244960E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1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F419A1-E07F-4BDF-8D40-96AB0CB12EF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03F908-25FE-45EC-8FF1-4040159DA6C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7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F419A1-E07F-4BDF-8D40-96AB0CB12EF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03F908-25FE-45EC-8FF1-4040159DA6C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6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F419A1-E07F-4BDF-8D40-96AB0CB12EF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03F908-25FE-45EC-8FF1-4040159DA6C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4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F419A1-E07F-4BDF-8D40-96AB0CB12EF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03F908-25FE-45EC-8FF1-4040159DA6C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7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088231"/>
          </a:xfrm>
        </p:spPr>
        <p:txBody>
          <a:bodyPr/>
          <a:lstStyle/>
          <a:p>
            <a:r>
              <a:rPr lang="fr-CA" sz="54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PRESENT PERFECT TENSE</a:t>
            </a:r>
            <a:endParaRPr lang="fr-FR" sz="54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3096344"/>
          </a:xfrm>
        </p:spPr>
        <p:txBody>
          <a:bodyPr/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Настоящее совершённое время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fr-FR" sz="3600" b="1" dirty="0">
                <a:solidFill>
                  <a:srgbClr val="593B2A"/>
                </a:solidFill>
                <a:latin typeface="Book Antiqua" pitchFamily="18" charset="0"/>
              </a:rPr>
              <a:t>Choose the correct form of the verb </a:t>
            </a:r>
            <a:br>
              <a:rPr lang="fr-FR" sz="3600" b="1" dirty="0">
                <a:solidFill>
                  <a:srgbClr val="593B2A"/>
                </a:solidFill>
                <a:latin typeface="Book Antiqua" pitchFamily="18" charset="0"/>
              </a:rPr>
            </a:br>
            <a:r>
              <a:rPr lang="fr-FR" sz="3600" b="1" u="sng" dirty="0">
                <a:solidFill>
                  <a:srgbClr val="C00000"/>
                </a:solidFill>
                <a:latin typeface="Book Antiqua" pitchFamily="18" charset="0"/>
              </a:rPr>
              <a:t>to have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3600" b="1" dirty="0">
                <a:solidFill>
                  <a:srgbClr val="593B2A"/>
                </a:solidFill>
              </a:rPr>
              <a:t>I ... fed my dog.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3600" b="1" dirty="0">
                <a:solidFill>
                  <a:srgbClr val="593B2A"/>
                </a:solidFill>
              </a:rPr>
              <a:t>She ... eaten the cake.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3600" b="1" dirty="0">
                <a:solidFill>
                  <a:srgbClr val="593B2A"/>
                </a:solidFill>
              </a:rPr>
              <a:t>Mike ... done his homework.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3600" b="1" dirty="0">
                <a:solidFill>
                  <a:srgbClr val="593B2A"/>
                </a:solidFill>
              </a:rPr>
              <a:t>The ... broken the window.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3600" b="1" dirty="0">
                <a:solidFill>
                  <a:srgbClr val="593B2A"/>
                </a:solidFill>
              </a:rPr>
              <a:t>The boy ... hurt his hand.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3600" b="1" dirty="0">
                <a:solidFill>
                  <a:srgbClr val="593B2A"/>
                </a:solidFill>
              </a:rPr>
              <a:t>My mother ... forgotten her key at home.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3600" b="1" dirty="0">
                <a:solidFill>
                  <a:srgbClr val="593B2A"/>
                </a:solidFill>
              </a:rPr>
              <a:t>Children ... drunk the lemonade.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rgbClr val="593B2A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rgbClr val="593B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5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l"/>
            <a:r>
              <a:rPr lang="fr-FR" sz="3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Answer the questions: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>
                <a:solidFill>
                  <a:srgbClr val="593B2A"/>
                </a:solidFill>
              </a:rPr>
              <a:t>Have you ever been to France?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>
                <a:solidFill>
                  <a:srgbClr val="593B2A"/>
                </a:solidFill>
              </a:rPr>
              <a:t>Have you done your homework yet?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>
                <a:solidFill>
                  <a:srgbClr val="593B2A"/>
                </a:solidFill>
              </a:rPr>
              <a:t>Have you helped your parents today?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>
                <a:solidFill>
                  <a:srgbClr val="593B2A"/>
                </a:solidFill>
              </a:rPr>
              <a:t>Have you seen this film?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>
                <a:solidFill>
                  <a:srgbClr val="593B2A"/>
                </a:solidFill>
              </a:rPr>
              <a:t>How long have you played the piano?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>
                <a:solidFill>
                  <a:srgbClr val="593B2A"/>
                </a:solidFill>
              </a:rPr>
              <a:t>What have you done this week?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>
                <a:solidFill>
                  <a:srgbClr val="593B2A"/>
                </a:solidFill>
              </a:rPr>
              <a:t>How have you helped your school?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rgbClr val="593B2A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rgbClr val="593B2A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46" r="992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218" y="0"/>
            <a:ext cx="2374396" cy="246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fr-FR" sz="3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Complete the sentences. </a:t>
            </a:r>
            <a:br>
              <a:rPr lang="fr-FR" sz="3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fr-FR" sz="3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Use </a:t>
            </a:r>
            <a:r>
              <a:rPr lang="fr-FR" sz="3600" b="1" dirty="0">
                <a:solidFill>
                  <a:srgbClr val="FF0000"/>
                </a:solidFill>
                <a:latin typeface="Book Antiqua" pitchFamily="18" charset="0"/>
              </a:rPr>
              <a:t>the Present Perfect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3600" b="1" dirty="0">
              <a:solidFill>
                <a:srgbClr val="593B2A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4100" b="1" dirty="0">
                <a:solidFill>
                  <a:srgbClr val="593B2A"/>
                </a:solidFill>
              </a:rPr>
              <a:t>Susan (to make) a new dress for her bithday.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4100" b="1" dirty="0">
                <a:solidFill>
                  <a:srgbClr val="593B2A"/>
                </a:solidFill>
              </a:rPr>
              <a:t>She not (to speak) yet.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4100" b="1" dirty="0">
                <a:solidFill>
                  <a:srgbClr val="593B2A"/>
                </a:solidFill>
              </a:rPr>
              <a:t>We (to learn) already a lot of English words.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4100" b="1" dirty="0">
                <a:solidFill>
                  <a:srgbClr val="593B2A"/>
                </a:solidFill>
              </a:rPr>
              <a:t>I already (to do) my homework. Now I can go for a walk.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4100" b="1" dirty="0">
                <a:solidFill>
                  <a:srgbClr val="593B2A"/>
                </a:solidFill>
              </a:rPr>
              <a:t>He just (to come) home.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4100" b="1" dirty="0">
                <a:solidFill>
                  <a:srgbClr val="593B2A"/>
                </a:solidFill>
              </a:rPr>
              <a:t>I (not yet to eat) today.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4100" b="1" dirty="0">
                <a:solidFill>
                  <a:srgbClr val="593B2A"/>
                </a:solidFill>
              </a:rPr>
              <a:t>The rain (to stop) and the sun is shining in the sky again.</a:t>
            </a:r>
            <a:endParaRPr lang="fr-FR" sz="4100" dirty="0">
              <a:solidFill>
                <a:srgbClr val="593B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4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fr-FR" sz="3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Choose the correct form of the verb.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5900" b="1" dirty="0">
                <a:solidFill>
                  <a:srgbClr val="593B2A"/>
                </a:solidFill>
              </a:rPr>
              <a:t>They _______the company two years ago.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sz="5100" b="1" dirty="0">
                <a:solidFill>
                  <a:srgbClr val="593B2A"/>
                </a:solidFill>
              </a:rPr>
              <a:t>    a) started         b) have started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5900" b="1" dirty="0">
                <a:solidFill>
                  <a:srgbClr val="593B2A"/>
                </a:solidFill>
              </a:rPr>
              <a:t>I _________them since December.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sz="5100" b="1" dirty="0">
                <a:solidFill>
                  <a:srgbClr val="593B2A"/>
                </a:solidFill>
              </a:rPr>
              <a:t>    a) didn’t see       b) haven’t seen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5900" b="1" dirty="0">
                <a:solidFill>
                  <a:srgbClr val="593B2A"/>
                </a:solidFill>
              </a:rPr>
              <a:t>He ______a new car two weeks ago.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sz="5100" b="1" dirty="0">
                <a:solidFill>
                  <a:srgbClr val="593B2A"/>
                </a:solidFill>
              </a:rPr>
              <a:t>    a) bought       b) has bought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5900" b="1" dirty="0">
                <a:solidFill>
                  <a:srgbClr val="593B2A"/>
                </a:solidFill>
              </a:rPr>
              <a:t>We ______back on Monday afternoon.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sz="5100" b="1" dirty="0">
                <a:solidFill>
                  <a:srgbClr val="593B2A"/>
                </a:solidFill>
              </a:rPr>
              <a:t>     a)  arrived       b) have arrived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5900" b="1" dirty="0">
                <a:solidFill>
                  <a:srgbClr val="593B2A"/>
                </a:solidFill>
              </a:rPr>
              <a:t>They already ________the problem.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sz="4400" b="1" dirty="0">
                <a:solidFill>
                  <a:srgbClr val="593B2A"/>
                </a:solidFill>
              </a:rPr>
              <a:t>     </a:t>
            </a:r>
            <a:r>
              <a:rPr lang="fr-FR" sz="5100" b="1" dirty="0">
                <a:solidFill>
                  <a:srgbClr val="593B2A"/>
                </a:solidFill>
              </a:rPr>
              <a:t>a) solved        b) have solved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5900" b="1" dirty="0">
                <a:solidFill>
                  <a:srgbClr val="593B2A"/>
                </a:solidFill>
              </a:rPr>
              <a:t>It _______a lot last winter.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sz="5100" b="1" dirty="0">
                <a:solidFill>
                  <a:srgbClr val="593B2A"/>
                </a:solidFill>
              </a:rPr>
              <a:t>      a) snowed      b)has snowed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sz="4400" b="1" dirty="0">
              <a:solidFill>
                <a:srgbClr val="593B2A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8" b="89969" l="10000" r="8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53157"/>
            <a:ext cx="30480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6913605" y="5949280"/>
            <a:ext cx="371872" cy="4572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5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fr-FR" sz="32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Look at the pictures.What have they done?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219136" cy="2548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3" r="8989"/>
          <a:stretch/>
        </p:blipFill>
        <p:spPr bwMode="auto">
          <a:xfrm>
            <a:off x="2627784" y="1268760"/>
            <a:ext cx="3286319" cy="23653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9"/>
          <a:stretch/>
        </p:blipFill>
        <p:spPr bwMode="auto">
          <a:xfrm>
            <a:off x="6228184" y="1268760"/>
            <a:ext cx="2736850" cy="24920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2341563" cy="21034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21088"/>
            <a:ext cx="2352675" cy="1974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31" y="4246678"/>
            <a:ext cx="2414587" cy="22066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7624" y="37608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78577" y="35761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606135" y="3760839"/>
            <a:ext cx="35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66317" y="6453304"/>
            <a:ext cx="5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178577" y="6453303"/>
            <a:ext cx="4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445024" y="64533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52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6043612" cy="1143000"/>
          </a:xfrm>
        </p:spPr>
        <p:txBody>
          <a:bodyPr/>
          <a:lstStyle/>
          <a:p>
            <a:pPr algn="l"/>
            <a:r>
              <a:rPr lang="fr-FR" sz="4800" b="1" dirty="0">
                <a:solidFill>
                  <a:srgbClr val="C00000"/>
                </a:solidFill>
                <a:latin typeface="Book Antiqua" pitchFamily="18" charset="0"/>
              </a:rPr>
              <a:t>Home task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500313" y="2060848"/>
            <a:ext cx="6043612" cy="4065315"/>
          </a:xfrm>
        </p:spPr>
        <p:txBody>
          <a:bodyPr/>
          <a:lstStyle/>
          <a:p>
            <a:r>
              <a:rPr lang="fr-FR" sz="4400" b="1" dirty="0">
                <a:solidFill>
                  <a:srgbClr val="593B2A"/>
                </a:solidFill>
              </a:rPr>
              <a:t>Make up 10 sentences using Present Perfect Tense.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68" y="3590925"/>
            <a:ext cx="19050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97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4522514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The lesson is over.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Thank you for your work.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Good – bye!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2"/>
          <a:stretch/>
        </p:blipFill>
        <p:spPr bwMode="auto">
          <a:xfrm>
            <a:off x="3419872" y="4069433"/>
            <a:ext cx="3888432" cy="238967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84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088607"/>
          </a:xfrm>
          <a:ln>
            <a:solidFill>
              <a:schemeClr val="accent2">
                <a:lumMod val="50000"/>
              </a:schemeClr>
            </a:solidFill>
          </a:ln>
        </p:spPr>
        <p:txBody>
          <a:bodyPr anchor="ctr"/>
          <a:lstStyle/>
          <a:p>
            <a:r>
              <a:rPr lang="ru-RU" sz="3600" b="1" dirty="0">
                <a:solidFill>
                  <a:srgbClr val="593B2A"/>
                </a:solidFill>
              </a:rPr>
              <a:t>когда мы говорим о действиях, которые произошли в прошлом и с настоящим моментом не связаны,  мы обычно знаем </a:t>
            </a:r>
            <a:r>
              <a:rPr lang="ru-RU" sz="3600" b="1" i="1" dirty="0">
                <a:solidFill>
                  <a:srgbClr val="593B2A"/>
                </a:solidFill>
              </a:rPr>
              <a:t>когда</a:t>
            </a:r>
            <a:r>
              <a:rPr lang="ru-RU" sz="3600" b="1" dirty="0">
                <a:solidFill>
                  <a:srgbClr val="593B2A"/>
                </a:solidFill>
              </a:rPr>
              <a:t>, а часто и где эти события произошли.</a:t>
            </a:r>
            <a:endParaRPr lang="en-US" sz="3600" b="1" dirty="0">
              <a:solidFill>
                <a:srgbClr val="593B2A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593B2A"/>
                </a:solidFill>
              </a:rPr>
              <a:t>      e.g. Yesterday I </a:t>
            </a:r>
            <a:r>
              <a:rPr lang="en-US" sz="3600" b="1" dirty="0">
                <a:solidFill>
                  <a:srgbClr val="FF0000"/>
                </a:solidFill>
              </a:rPr>
              <a:t>visited</a:t>
            </a:r>
            <a:r>
              <a:rPr lang="en-US" sz="3600" b="1" dirty="0">
                <a:solidFill>
                  <a:srgbClr val="593B2A"/>
                </a:solidFill>
              </a:rPr>
              <a:t> my friend.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593B2A"/>
                </a:solidFill>
              </a:rPr>
              <a:t>              Last summer we </a:t>
            </a:r>
            <a:r>
              <a:rPr lang="en-US" sz="3600" b="1" dirty="0">
                <a:solidFill>
                  <a:srgbClr val="FF0000"/>
                </a:solidFill>
              </a:rPr>
              <a:t>went</a:t>
            </a:r>
            <a:r>
              <a:rPr lang="en-US" sz="3600" b="1" dirty="0">
                <a:solidFill>
                  <a:srgbClr val="593B2A"/>
                </a:solidFill>
              </a:rPr>
              <a:t> to London.</a:t>
            </a:r>
            <a:endParaRPr lang="ru-RU" sz="3600" b="1" dirty="0">
              <a:solidFill>
                <a:srgbClr val="593B2A"/>
              </a:solidFill>
            </a:endParaRPr>
          </a:p>
        </p:txBody>
      </p:sp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50" cy="1143000"/>
          </a:xfrm>
        </p:spPr>
        <p:txBody>
          <a:bodyPr/>
          <a:lstStyle/>
          <a:p>
            <a:r>
              <a:rPr lang="fr-FR" sz="40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Past Simple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употребляется</a:t>
            </a:r>
            <a:endParaRPr lang="fr-FR" sz="4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8136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088607"/>
          </a:xfrm>
          <a:ln>
            <a:solidFill>
              <a:schemeClr val="accent2">
                <a:lumMod val="50000"/>
              </a:schemeClr>
            </a:solidFill>
          </a:ln>
        </p:spPr>
        <p:txBody>
          <a:bodyPr anchor="ctr"/>
          <a:lstStyle/>
          <a:p>
            <a:r>
              <a:rPr lang="ru-RU" sz="3600" b="1" dirty="0">
                <a:solidFill>
                  <a:srgbClr val="593B2A"/>
                </a:solidFill>
              </a:rPr>
              <a:t>если неизвестно или неважно, когда совершено какое-либо действие, но важен его </a:t>
            </a:r>
            <a:r>
              <a:rPr lang="ru-RU" sz="3600" b="1" u="sng" dirty="0">
                <a:solidFill>
                  <a:srgbClr val="593B2A"/>
                </a:solidFill>
              </a:rPr>
              <a:t>результат.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593B2A"/>
                </a:solidFill>
              </a:rPr>
              <a:t>  </a:t>
            </a:r>
            <a:r>
              <a:rPr lang="en-US" sz="2800" b="1" dirty="0">
                <a:solidFill>
                  <a:srgbClr val="593B2A"/>
                </a:solidFill>
              </a:rPr>
              <a:t>e</a:t>
            </a:r>
            <a:r>
              <a:rPr lang="fr-FR" sz="2800" b="1" dirty="0">
                <a:solidFill>
                  <a:srgbClr val="593B2A"/>
                </a:solidFill>
              </a:rPr>
              <a:t>.g. We </a:t>
            </a:r>
            <a:r>
              <a:rPr lang="fr-FR" sz="2800" b="1" dirty="0">
                <a:solidFill>
                  <a:srgbClr val="FF0000"/>
                </a:solidFill>
              </a:rPr>
              <a:t>have cleaned </a:t>
            </a:r>
            <a:r>
              <a:rPr lang="fr-FR" sz="2800" b="1" dirty="0">
                <a:solidFill>
                  <a:srgbClr val="593B2A"/>
                </a:solidFill>
              </a:rPr>
              <a:t>the house. The house is clean now.     (</a:t>
            </a:r>
            <a:r>
              <a:rPr lang="ru-RU" sz="2800" b="1" dirty="0">
                <a:solidFill>
                  <a:srgbClr val="593B2A"/>
                </a:solidFill>
              </a:rPr>
              <a:t>Неважно, когда мы убрали дом, главное, что он чистый.)</a:t>
            </a:r>
            <a:endParaRPr lang="en-US" sz="2800" b="1" dirty="0">
              <a:solidFill>
                <a:srgbClr val="593B2A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593B2A"/>
                </a:solidFill>
              </a:rPr>
              <a:t>   </a:t>
            </a:r>
            <a:r>
              <a:rPr lang="en-US" sz="2800" b="1" dirty="0">
                <a:solidFill>
                  <a:srgbClr val="593B2A"/>
                </a:solidFill>
              </a:rPr>
              <a:t>e.g. What </a:t>
            </a:r>
            <a:r>
              <a:rPr lang="en-US" sz="2800" b="1" dirty="0">
                <a:solidFill>
                  <a:srgbClr val="FF0000"/>
                </a:solidFill>
              </a:rPr>
              <a:t>have</a:t>
            </a:r>
            <a:r>
              <a:rPr lang="en-US" sz="2800" b="1" dirty="0">
                <a:solidFill>
                  <a:srgbClr val="593B2A"/>
                </a:solidFill>
              </a:rPr>
              <a:t> you </a:t>
            </a:r>
            <a:r>
              <a:rPr lang="en-US" sz="2800" b="1" dirty="0">
                <a:solidFill>
                  <a:srgbClr val="FF0000"/>
                </a:solidFill>
              </a:rPr>
              <a:t>done</a:t>
            </a:r>
            <a:r>
              <a:rPr lang="en-US" sz="2800" b="1" dirty="0">
                <a:solidFill>
                  <a:srgbClr val="593B2A"/>
                </a:solidFill>
              </a:rPr>
              <a:t> this month?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593B2A"/>
                </a:solidFill>
              </a:rPr>
              <a:t>         </a:t>
            </a:r>
            <a:r>
              <a:rPr lang="ru-RU" sz="2800" b="1" dirty="0">
                <a:solidFill>
                  <a:srgbClr val="593B2A"/>
                </a:solidFill>
              </a:rPr>
              <a:t>  </a:t>
            </a:r>
            <a:r>
              <a:rPr lang="en-US" sz="2800" b="1" dirty="0">
                <a:solidFill>
                  <a:srgbClr val="593B2A"/>
                </a:solidFill>
              </a:rPr>
              <a:t>We </a:t>
            </a:r>
            <a:r>
              <a:rPr lang="en-US" sz="2800" b="1" dirty="0">
                <a:solidFill>
                  <a:srgbClr val="FF0000"/>
                </a:solidFill>
              </a:rPr>
              <a:t>have helped </a:t>
            </a:r>
            <a:r>
              <a:rPr lang="en-US" sz="2800" b="1" dirty="0">
                <a:solidFill>
                  <a:srgbClr val="593B2A"/>
                </a:solidFill>
              </a:rPr>
              <a:t>elderly people this month.</a:t>
            </a:r>
            <a:endParaRPr lang="fr-FR" sz="2800" b="1" dirty="0">
              <a:solidFill>
                <a:srgbClr val="593B2A"/>
              </a:solidFill>
            </a:endParaRPr>
          </a:p>
        </p:txBody>
      </p:sp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50" cy="1143000"/>
          </a:xfrm>
        </p:spPr>
        <p:txBody>
          <a:bodyPr/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Present Perfect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употребляется:</a:t>
            </a:r>
            <a:endParaRPr lang="fr-FR" sz="4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41080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088607"/>
          </a:xfrm>
          <a:ln>
            <a:solidFill>
              <a:schemeClr val="accent2">
                <a:lumMod val="50000"/>
              </a:schemeClr>
            </a:solidFill>
          </a:ln>
        </p:spPr>
        <p:txBody>
          <a:bodyPr anchor="ctr"/>
          <a:lstStyle/>
          <a:p>
            <a:r>
              <a:rPr lang="en-US" sz="2800" b="1" dirty="0">
                <a:solidFill>
                  <a:srgbClr val="593B2A"/>
                </a:solidFill>
              </a:rPr>
              <a:t>just – </a:t>
            </a:r>
            <a:r>
              <a:rPr lang="ru-RU" sz="2800" b="1" dirty="0">
                <a:solidFill>
                  <a:srgbClr val="593B2A"/>
                </a:solidFill>
              </a:rPr>
              <a:t>только что</a:t>
            </a:r>
            <a:r>
              <a:rPr lang="en-US" sz="2800" b="1" dirty="0">
                <a:solidFill>
                  <a:srgbClr val="593B2A"/>
                </a:solidFill>
              </a:rPr>
              <a:t>                           </a:t>
            </a:r>
          </a:p>
          <a:p>
            <a:r>
              <a:rPr lang="en-US" sz="2800" b="1" dirty="0">
                <a:solidFill>
                  <a:srgbClr val="593B2A"/>
                </a:solidFill>
              </a:rPr>
              <a:t>already</a:t>
            </a:r>
            <a:r>
              <a:rPr lang="ru-RU" sz="2800" b="1" dirty="0">
                <a:solidFill>
                  <a:srgbClr val="593B2A"/>
                </a:solidFill>
              </a:rPr>
              <a:t> – уже</a:t>
            </a:r>
            <a:r>
              <a:rPr lang="en-US" sz="2800" b="1" dirty="0">
                <a:solidFill>
                  <a:srgbClr val="593B2A"/>
                </a:solidFill>
              </a:rPr>
              <a:t>                                  </a:t>
            </a:r>
          </a:p>
          <a:p>
            <a:r>
              <a:rPr lang="en-US" sz="2800" b="1" dirty="0">
                <a:solidFill>
                  <a:srgbClr val="593B2A"/>
                </a:solidFill>
              </a:rPr>
              <a:t>never</a:t>
            </a:r>
            <a:r>
              <a:rPr lang="ru-RU" sz="2800" b="1" dirty="0">
                <a:solidFill>
                  <a:srgbClr val="593B2A"/>
                </a:solidFill>
              </a:rPr>
              <a:t> – никогда</a:t>
            </a:r>
            <a:r>
              <a:rPr lang="en-US" sz="2800" b="1" dirty="0">
                <a:solidFill>
                  <a:srgbClr val="593B2A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593B2A"/>
                </a:solidFill>
              </a:rPr>
              <a:t>ever</a:t>
            </a:r>
            <a:r>
              <a:rPr lang="ru-RU" sz="2800" b="1" dirty="0">
                <a:solidFill>
                  <a:srgbClr val="593B2A"/>
                </a:solidFill>
              </a:rPr>
              <a:t> – когда-либо</a:t>
            </a:r>
          </a:p>
          <a:p>
            <a:r>
              <a:rPr lang="en-US" sz="2800" b="1" dirty="0">
                <a:solidFill>
                  <a:srgbClr val="593B2A"/>
                </a:solidFill>
              </a:rPr>
              <a:t>yet - </a:t>
            </a:r>
            <a:r>
              <a:rPr lang="ru-RU" sz="2800" b="1" dirty="0">
                <a:solidFill>
                  <a:srgbClr val="593B2A"/>
                </a:solidFill>
              </a:rPr>
              <a:t>ещё</a:t>
            </a:r>
            <a:endParaRPr lang="en-US" sz="2800" b="1" dirty="0">
              <a:solidFill>
                <a:srgbClr val="593B2A"/>
              </a:solidFill>
            </a:endParaRPr>
          </a:p>
          <a:p>
            <a:pPr marL="0" indent="0">
              <a:buNone/>
            </a:pPr>
            <a:r>
              <a:rPr lang="en-US" sz="2800" b="1" i="1" dirty="0">
                <a:solidFill>
                  <a:srgbClr val="593B2A"/>
                </a:solidFill>
              </a:rPr>
              <a:t>   </a:t>
            </a:r>
            <a:r>
              <a:rPr lang="ru-RU" sz="2800" b="1" i="1" dirty="0">
                <a:solidFill>
                  <a:srgbClr val="593B2A"/>
                </a:solidFill>
              </a:rPr>
              <a:t>Обычно они ставятся перед </a:t>
            </a:r>
            <a:r>
              <a:rPr lang="en-US" sz="4400" b="1" dirty="0">
                <a:solidFill>
                  <a:srgbClr val="593B2A"/>
                </a:solidFill>
              </a:rPr>
              <a:t>V</a:t>
            </a:r>
            <a:r>
              <a:rPr lang="en-US" sz="2800" b="1" dirty="0">
                <a:solidFill>
                  <a:srgbClr val="593B2A"/>
                </a:solidFill>
              </a:rPr>
              <a:t>3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593B2A"/>
                </a:solidFill>
              </a:rPr>
              <a:t>e.g. I </a:t>
            </a:r>
            <a:r>
              <a:rPr lang="en-US" sz="2800" b="1" i="1" dirty="0">
                <a:solidFill>
                  <a:srgbClr val="593B2A"/>
                </a:solidFill>
              </a:rPr>
              <a:t>have</a:t>
            </a:r>
            <a:r>
              <a:rPr lang="en-US" sz="2800" b="1" dirty="0">
                <a:solidFill>
                  <a:srgbClr val="593B2A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just</a:t>
            </a:r>
            <a:r>
              <a:rPr lang="en-US" sz="2800" b="1" dirty="0">
                <a:solidFill>
                  <a:srgbClr val="593B2A"/>
                </a:solidFill>
              </a:rPr>
              <a:t> </a:t>
            </a:r>
            <a:r>
              <a:rPr lang="en-US" sz="2800" b="1" i="1" dirty="0">
                <a:solidFill>
                  <a:srgbClr val="593B2A"/>
                </a:solidFill>
              </a:rPr>
              <a:t>drunk</a:t>
            </a:r>
            <a:r>
              <a:rPr lang="en-US" sz="2800" b="1" dirty="0">
                <a:solidFill>
                  <a:srgbClr val="593B2A"/>
                </a:solidFill>
              </a:rPr>
              <a:t> milk.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593B2A"/>
                </a:solidFill>
              </a:rPr>
              <a:t>        She </a:t>
            </a:r>
            <a:r>
              <a:rPr lang="en-US" sz="2800" b="1" i="1" dirty="0">
                <a:solidFill>
                  <a:srgbClr val="593B2A"/>
                </a:solidFill>
              </a:rPr>
              <a:t>has</a:t>
            </a:r>
            <a:r>
              <a:rPr lang="en-US" sz="2800" b="1" dirty="0">
                <a:solidFill>
                  <a:srgbClr val="593B2A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already</a:t>
            </a:r>
            <a:r>
              <a:rPr lang="en-US" sz="2800" b="1" dirty="0">
                <a:solidFill>
                  <a:srgbClr val="593B2A"/>
                </a:solidFill>
              </a:rPr>
              <a:t> </a:t>
            </a:r>
            <a:r>
              <a:rPr lang="en-US" sz="2800" b="1" i="1" dirty="0">
                <a:solidFill>
                  <a:srgbClr val="593B2A"/>
                </a:solidFill>
              </a:rPr>
              <a:t>flown</a:t>
            </a:r>
            <a:r>
              <a:rPr lang="en-US" sz="2800" b="1" dirty="0">
                <a:solidFill>
                  <a:srgbClr val="593B2A"/>
                </a:solidFill>
              </a:rPr>
              <a:t> to America.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593B2A"/>
                </a:solidFill>
              </a:rPr>
              <a:t>         He </a:t>
            </a:r>
            <a:r>
              <a:rPr lang="en-US" sz="2800" b="1" i="1" dirty="0">
                <a:solidFill>
                  <a:srgbClr val="593B2A"/>
                </a:solidFill>
              </a:rPr>
              <a:t>has</a:t>
            </a:r>
            <a:r>
              <a:rPr lang="en-US" sz="2800" b="1" dirty="0">
                <a:solidFill>
                  <a:srgbClr val="593B2A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never</a:t>
            </a:r>
            <a:r>
              <a:rPr lang="en-US" sz="2800" b="1" dirty="0">
                <a:solidFill>
                  <a:srgbClr val="593B2A"/>
                </a:solidFill>
              </a:rPr>
              <a:t> </a:t>
            </a:r>
            <a:r>
              <a:rPr lang="en-US" sz="2800" b="1" i="1" dirty="0">
                <a:solidFill>
                  <a:srgbClr val="593B2A"/>
                </a:solidFill>
              </a:rPr>
              <a:t>flown</a:t>
            </a:r>
            <a:r>
              <a:rPr lang="en-US" sz="2800" b="1" dirty="0">
                <a:solidFill>
                  <a:srgbClr val="593B2A"/>
                </a:solidFill>
              </a:rPr>
              <a:t> to Africa.</a:t>
            </a:r>
            <a:endParaRPr lang="ru-RU" sz="2800" b="1" dirty="0">
              <a:solidFill>
                <a:srgbClr val="593B2A"/>
              </a:solidFill>
            </a:endParaRPr>
          </a:p>
        </p:txBody>
      </p:sp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50" cy="1143000"/>
          </a:xfrm>
        </p:spPr>
        <p:txBody>
          <a:bodyPr/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Маркеры времени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Present Perfect</a:t>
            </a:r>
            <a:endParaRPr lang="fr-FR" sz="4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050" name="Picture 2" descr="http://netaptek.ru/article/deti/023/zzb_chto-delat-esli-rebenok-ne-ljubit-pit-molok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8"/>
          <a:stretch/>
        </p:blipFill>
        <p:spPr bwMode="auto">
          <a:xfrm>
            <a:off x="6528588" y="4221088"/>
            <a:ext cx="2180859" cy="175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45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088607"/>
          </a:xfrm>
          <a:ln>
            <a:solidFill>
              <a:schemeClr val="accent2">
                <a:lumMod val="50000"/>
              </a:schemeClr>
            </a:solidFill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593B2A"/>
                </a:solidFill>
              </a:rPr>
              <a:t>yet</a:t>
            </a:r>
            <a:r>
              <a:rPr lang="en-US" sz="3600" b="1" dirty="0">
                <a:solidFill>
                  <a:srgbClr val="593B2A"/>
                </a:solidFill>
              </a:rPr>
              <a:t> - </a:t>
            </a:r>
            <a:r>
              <a:rPr lang="ru-RU" sz="3600" b="1" dirty="0">
                <a:solidFill>
                  <a:srgbClr val="593B2A"/>
                </a:solidFill>
              </a:rPr>
              <a:t>ещё</a:t>
            </a:r>
            <a:endParaRPr lang="en-US" sz="3600" b="1" dirty="0">
              <a:solidFill>
                <a:srgbClr val="593B2A"/>
              </a:solidFill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rgbClr val="593B2A"/>
                </a:solidFill>
              </a:rPr>
              <a:t>ставится в конце предложения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593B2A"/>
                </a:solidFill>
              </a:rPr>
              <a:t> </a:t>
            </a:r>
            <a:r>
              <a:rPr lang="en-US" b="1" dirty="0">
                <a:solidFill>
                  <a:srgbClr val="593B2A"/>
                </a:solidFill>
              </a:rPr>
              <a:t>e.g. We haven’t been to Mexico </a:t>
            </a:r>
            <a:r>
              <a:rPr lang="en-US" b="1" dirty="0">
                <a:solidFill>
                  <a:srgbClr val="C00000"/>
                </a:solidFill>
              </a:rPr>
              <a:t>yet</a:t>
            </a:r>
            <a:r>
              <a:rPr lang="en-US" b="1" dirty="0">
                <a:solidFill>
                  <a:srgbClr val="593B2A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593B2A"/>
                </a:solidFill>
              </a:rPr>
              <a:t>В современном английском языке </a:t>
            </a:r>
            <a:r>
              <a:rPr lang="en-US" b="1" dirty="0">
                <a:solidFill>
                  <a:srgbClr val="C00000"/>
                </a:solidFill>
              </a:rPr>
              <a:t>yet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часто используется в вопросах, заменяя наречие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already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которое обычно встречается в утвердительных предложениях.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e.g. He has </a:t>
            </a:r>
            <a:r>
              <a:rPr lang="en-US" b="1" dirty="0">
                <a:solidFill>
                  <a:srgbClr val="C00000"/>
                </a:solidFill>
              </a:rPr>
              <a:t>already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spoken at the meeting.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Has he spoken at the meeting yet?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50" cy="1143000"/>
          </a:xfrm>
        </p:spPr>
        <p:txBody>
          <a:bodyPr/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Исключение</a:t>
            </a:r>
            <a:endParaRPr lang="fr-FR" sz="4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5599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800575"/>
          </a:xfrm>
          <a:ln>
            <a:solidFill>
              <a:schemeClr val="accent2">
                <a:lumMod val="50000"/>
              </a:schemeClr>
            </a:solidFill>
          </a:ln>
        </p:spPr>
        <p:txBody>
          <a:bodyPr anchor="ctr"/>
          <a:lstStyle/>
          <a:p>
            <a:pPr marL="0" indent="0">
              <a:buNone/>
            </a:pP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I 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 </a:t>
            </a:r>
          </a:p>
          <a:p>
            <a:pPr marL="0" indent="0">
              <a:lnSpc>
                <a:spcPts val="3840"/>
              </a:lnSpc>
              <a:buNone/>
            </a:pP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You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                                    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He</a:t>
            </a:r>
          </a:p>
          <a:p>
            <a:pPr marL="0" indent="0">
              <a:lnSpc>
                <a:spcPts val="3840"/>
              </a:lnSpc>
              <a:buNone/>
            </a:pP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We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                       </a:t>
            </a:r>
            <a:r>
              <a:rPr lang="en-US" sz="5400" b="1" dirty="0">
                <a:solidFill>
                  <a:srgbClr val="C00000"/>
                </a:solidFill>
              </a:rPr>
              <a:t>V</a:t>
            </a:r>
            <a:r>
              <a:rPr lang="en-US" sz="4400" b="1" dirty="0">
                <a:solidFill>
                  <a:srgbClr val="C00000"/>
                </a:solidFill>
              </a:rPr>
              <a:t>3     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She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                           </a:t>
            </a:r>
            <a:r>
              <a:rPr lang="en-US" sz="5400" b="1" dirty="0">
                <a:solidFill>
                  <a:srgbClr val="C00000"/>
                </a:solidFill>
              </a:rPr>
              <a:t>V</a:t>
            </a:r>
            <a:r>
              <a:rPr lang="en-US" sz="4400" b="1" dirty="0">
                <a:solidFill>
                  <a:srgbClr val="C00000"/>
                </a:solidFill>
              </a:rPr>
              <a:t>3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They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                                 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It</a:t>
            </a:r>
          </a:p>
          <a:p>
            <a:pPr marL="0" indent="0">
              <a:buNone/>
            </a:pPr>
            <a:endParaRPr lang="en-US" b="1" dirty="0">
              <a:solidFill>
                <a:srgbClr val="593B2A"/>
              </a:solidFill>
            </a:endParaRPr>
          </a:p>
          <a:p>
            <a:pPr marL="0" indent="0">
              <a:buNone/>
            </a:pPr>
            <a:r>
              <a:rPr lang="fr-FR" sz="4000" b="1" dirty="0">
                <a:solidFill>
                  <a:srgbClr val="593B2A"/>
                </a:solidFill>
              </a:rPr>
              <a:t>e.g. I </a:t>
            </a:r>
            <a:r>
              <a:rPr lang="fr-FR" sz="4000" b="1" dirty="0">
                <a:solidFill>
                  <a:srgbClr val="C00000"/>
                </a:solidFill>
              </a:rPr>
              <a:t>have washed </a:t>
            </a:r>
            <a:r>
              <a:rPr lang="fr-FR" sz="4000" b="1" dirty="0">
                <a:solidFill>
                  <a:srgbClr val="593B2A"/>
                </a:solidFill>
              </a:rPr>
              <a:t>the dishes.</a:t>
            </a:r>
          </a:p>
          <a:p>
            <a:pPr marL="0" indent="0">
              <a:buNone/>
            </a:pPr>
            <a:r>
              <a:rPr lang="fr-FR" sz="4000" b="1" dirty="0">
                <a:solidFill>
                  <a:srgbClr val="593B2A"/>
                </a:solidFill>
              </a:rPr>
              <a:t>        He </a:t>
            </a:r>
            <a:r>
              <a:rPr lang="fr-FR" sz="4000" b="1" dirty="0">
                <a:solidFill>
                  <a:srgbClr val="C00000"/>
                </a:solidFill>
              </a:rPr>
              <a:t>has eaten </a:t>
            </a:r>
            <a:r>
              <a:rPr lang="fr-FR" sz="4000" b="1" dirty="0">
                <a:solidFill>
                  <a:srgbClr val="593B2A"/>
                </a:solidFill>
              </a:rPr>
              <a:t>fruit.</a:t>
            </a:r>
          </a:p>
        </p:txBody>
      </p:sp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50" cy="1143000"/>
          </a:xfrm>
        </p:spPr>
        <p:txBody>
          <a:bodyPr/>
          <a:lstStyle/>
          <a:p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Образование </a:t>
            </a:r>
            <a:b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Present Perfect</a:t>
            </a:r>
            <a:endParaRPr lang="fr-FR" sz="48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331640" y="2708920"/>
            <a:ext cx="1872208" cy="144016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have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868144" y="2708920"/>
            <a:ext cx="1800200" cy="144016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has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2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800575"/>
          </a:xfrm>
          <a:ln>
            <a:solidFill>
              <a:schemeClr val="accent2">
                <a:lumMod val="50000"/>
              </a:schemeClr>
            </a:solidFill>
          </a:ln>
        </p:spPr>
        <p:txBody>
          <a:bodyPr anchor="ctr"/>
          <a:lstStyle/>
          <a:p>
            <a:pPr marL="0" indent="0">
              <a:lnSpc>
                <a:spcPts val="384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                                                He</a:t>
            </a:r>
          </a:p>
          <a:p>
            <a:pPr marL="0" indent="0">
              <a:lnSpc>
                <a:spcPts val="384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You                        </a:t>
            </a:r>
            <a:r>
              <a:rPr lang="en-US" sz="4400" b="1" u="sng" dirty="0">
                <a:solidFill>
                  <a:srgbClr val="002060"/>
                </a:solidFill>
              </a:rPr>
              <a:t>not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en-US" sz="6000" b="1" dirty="0">
                <a:solidFill>
                  <a:srgbClr val="C00000"/>
                </a:solidFill>
              </a:rPr>
              <a:t>V</a:t>
            </a:r>
            <a:r>
              <a:rPr lang="en-US" sz="4000" b="1" dirty="0">
                <a:solidFill>
                  <a:srgbClr val="C00000"/>
                </a:solidFill>
              </a:rPr>
              <a:t>3  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She                      </a:t>
            </a:r>
            <a:r>
              <a:rPr lang="en-US" sz="4400" b="1" u="sng" dirty="0">
                <a:solidFill>
                  <a:srgbClr val="002060"/>
                </a:solidFill>
              </a:rPr>
              <a:t>not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en-US" sz="6000" b="1" dirty="0">
                <a:solidFill>
                  <a:srgbClr val="C00000"/>
                </a:solidFill>
              </a:rPr>
              <a:t>V</a:t>
            </a:r>
            <a:r>
              <a:rPr lang="en-US" sz="4000" b="1" dirty="0">
                <a:solidFill>
                  <a:srgbClr val="C00000"/>
                </a:solidFill>
              </a:rPr>
              <a:t>3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         </a:t>
            </a:r>
            <a:endParaRPr lang="en-US" sz="4800" b="1" u="sng" dirty="0">
              <a:solidFill>
                <a:srgbClr val="002060"/>
              </a:solidFill>
            </a:endParaRPr>
          </a:p>
          <a:p>
            <a:pPr marL="0" indent="0">
              <a:lnSpc>
                <a:spcPts val="384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We                                                    It</a:t>
            </a:r>
          </a:p>
          <a:p>
            <a:pPr marL="0" indent="0">
              <a:lnSpc>
                <a:spcPts val="384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They</a:t>
            </a:r>
            <a:endParaRPr lang="en-US" b="1" dirty="0">
              <a:solidFill>
                <a:srgbClr val="593B2A"/>
              </a:solidFill>
            </a:endParaRPr>
          </a:p>
          <a:p>
            <a:pPr marL="0" indent="0">
              <a:buNone/>
            </a:pPr>
            <a:r>
              <a:rPr lang="fr-FR" sz="4000" b="1" dirty="0">
                <a:solidFill>
                  <a:srgbClr val="593B2A"/>
                </a:solidFill>
              </a:rPr>
              <a:t>e.g. I </a:t>
            </a:r>
            <a:r>
              <a:rPr lang="fr-FR" sz="4000" b="1" dirty="0">
                <a:solidFill>
                  <a:srgbClr val="C00000"/>
                </a:solidFill>
              </a:rPr>
              <a:t>have </a:t>
            </a:r>
            <a:r>
              <a:rPr lang="fr-FR" sz="4000" b="1" dirty="0">
                <a:solidFill>
                  <a:srgbClr val="002060"/>
                </a:solidFill>
              </a:rPr>
              <a:t>not</a:t>
            </a:r>
            <a:r>
              <a:rPr lang="fr-FR" sz="4000" b="1" dirty="0">
                <a:solidFill>
                  <a:srgbClr val="C00000"/>
                </a:solidFill>
              </a:rPr>
              <a:t> washed </a:t>
            </a:r>
            <a:r>
              <a:rPr lang="fr-FR" sz="4000" b="1" dirty="0">
                <a:solidFill>
                  <a:srgbClr val="593B2A"/>
                </a:solidFill>
              </a:rPr>
              <a:t>the dishes.</a:t>
            </a:r>
          </a:p>
          <a:p>
            <a:pPr marL="0" indent="0">
              <a:buNone/>
            </a:pPr>
            <a:r>
              <a:rPr lang="fr-FR" sz="4000" b="1" dirty="0">
                <a:solidFill>
                  <a:srgbClr val="593B2A"/>
                </a:solidFill>
              </a:rPr>
              <a:t>        He </a:t>
            </a:r>
            <a:r>
              <a:rPr lang="fr-FR" sz="4000" b="1" dirty="0">
                <a:solidFill>
                  <a:srgbClr val="C00000"/>
                </a:solidFill>
              </a:rPr>
              <a:t>has </a:t>
            </a:r>
            <a:r>
              <a:rPr lang="fr-FR" sz="4000" b="1" dirty="0">
                <a:solidFill>
                  <a:srgbClr val="002060"/>
                </a:solidFill>
              </a:rPr>
              <a:t>not</a:t>
            </a:r>
            <a:r>
              <a:rPr lang="fr-FR" sz="4000" b="1" dirty="0">
                <a:solidFill>
                  <a:srgbClr val="C00000"/>
                </a:solidFill>
              </a:rPr>
              <a:t> been </a:t>
            </a:r>
            <a:r>
              <a:rPr lang="fr-FR" sz="4000" b="1" dirty="0">
                <a:solidFill>
                  <a:schemeClr val="accent2">
                    <a:lumMod val="50000"/>
                  </a:schemeClr>
                </a:solidFill>
              </a:rPr>
              <a:t>to Spain.</a:t>
            </a:r>
            <a:endParaRPr lang="fr-FR" sz="4000" b="1" dirty="0">
              <a:solidFill>
                <a:srgbClr val="593B2A"/>
              </a:solidFill>
            </a:endParaRPr>
          </a:p>
        </p:txBody>
      </p:sp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50" cy="1143000"/>
          </a:xfrm>
        </p:spPr>
        <p:txBody>
          <a:bodyPr/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Negation in Present Perfect</a:t>
            </a:r>
            <a:endParaRPr lang="fr-FR" sz="48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971600" y="2743180"/>
            <a:ext cx="1496503" cy="10423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have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652120" y="2743180"/>
            <a:ext cx="1368152" cy="10423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has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9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800575"/>
          </a:xfrm>
          <a:ln>
            <a:solidFill>
              <a:schemeClr val="accent2">
                <a:lumMod val="50000"/>
              </a:schemeClr>
            </a:solidFill>
          </a:ln>
        </p:spPr>
        <p:txBody>
          <a:bodyPr anchor="ctr"/>
          <a:lstStyle/>
          <a:p>
            <a:pPr marL="0" indent="0">
              <a:lnSpc>
                <a:spcPts val="384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                 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                                          </a:t>
            </a:r>
          </a:p>
          <a:p>
            <a:pPr marL="0" indent="0">
              <a:lnSpc>
                <a:spcPts val="384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                  you                                          he  </a:t>
            </a:r>
          </a:p>
          <a:p>
            <a:pPr marL="0" indent="0">
              <a:lnSpc>
                <a:spcPts val="3840"/>
              </a:lnSpc>
              <a:spcBef>
                <a:spcPts val="0"/>
              </a:spcBef>
              <a:buNone/>
            </a:pPr>
            <a:r>
              <a:rPr lang="en-US" sz="6000" b="1" dirty="0">
                <a:solidFill>
                  <a:srgbClr val="C00000"/>
                </a:solidFill>
              </a:rPr>
              <a:t>        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we</a:t>
            </a:r>
            <a:r>
              <a:rPr lang="en-US" sz="6000" b="1" dirty="0">
                <a:solidFill>
                  <a:srgbClr val="C00000"/>
                </a:solidFill>
              </a:rPr>
              <a:t>  V</a:t>
            </a:r>
            <a:r>
              <a:rPr lang="en-US" sz="4000" b="1" dirty="0">
                <a:solidFill>
                  <a:srgbClr val="C00000"/>
                </a:solidFill>
              </a:rPr>
              <a:t>3  </a:t>
            </a:r>
            <a:r>
              <a:rPr lang="en-US" sz="5400" b="1" dirty="0">
                <a:solidFill>
                  <a:srgbClr val="002060"/>
                </a:solidFill>
              </a:rPr>
              <a:t>?</a:t>
            </a:r>
            <a:r>
              <a:rPr lang="en-US" sz="4000" b="1" dirty="0">
                <a:solidFill>
                  <a:srgbClr val="C00000"/>
                </a:solidFill>
              </a:rPr>
              <a:t>               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she    </a:t>
            </a:r>
            <a:r>
              <a:rPr lang="en-US" sz="6000" b="1" dirty="0">
                <a:solidFill>
                  <a:srgbClr val="C00000"/>
                </a:solidFill>
              </a:rPr>
              <a:t>V</a:t>
            </a:r>
            <a:r>
              <a:rPr lang="en-US" sz="4000" b="1" dirty="0">
                <a:solidFill>
                  <a:srgbClr val="C00000"/>
                </a:solidFill>
              </a:rPr>
              <a:t>3  </a:t>
            </a:r>
            <a:r>
              <a:rPr lang="en-US" sz="5400" b="1" dirty="0">
                <a:solidFill>
                  <a:srgbClr val="002060"/>
                </a:solidFill>
              </a:rPr>
              <a:t>?</a:t>
            </a:r>
          </a:p>
          <a:p>
            <a:pPr marL="0" indent="0">
              <a:lnSpc>
                <a:spcPts val="384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                  they                                         it</a:t>
            </a:r>
            <a:endParaRPr lang="en-US" b="1" dirty="0">
              <a:solidFill>
                <a:srgbClr val="593B2A"/>
              </a:solidFill>
            </a:endParaRPr>
          </a:p>
          <a:p>
            <a:pPr marL="0" indent="0">
              <a:lnSpc>
                <a:spcPts val="3840"/>
              </a:lnSpc>
              <a:spcBef>
                <a:spcPts val="0"/>
              </a:spcBef>
              <a:buNone/>
            </a:pPr>
            <a:endParaRPr lang="en-US" sz="4000" b="1" dirty="0">
              <a:solidFill>
                <a:srgbClr val="593B2A"/>
              </a:solidFill>
            </a:endParaRPr>
          </a:p>
          <a:p>
            <a:pPr marL="0" indent="0">
              <a:lnSpc>
                <a:spcPts val="3840"/>
              </a:lnSpc>
              <a:spcBef>
                <a:spcPts val="0"/>
              </a:spcBef>
              <a:buNone/>
            </a:pPr>
            <a:r>
              <a:rPr lang="fr-FR" sz="4000" b="1" dirty="0">
                <a:solidFill>
                  <a:srgbClr val="593B2A"/>
                </a:solidFill>
              </a:rPr>
              <a:t>e.g. </a:t>
            </a:r>
            <a:r>
              <a:rPr lang="fr-FR" sz="3600" b="1" dirty="0">
                <a:solidFill>
                  <a:srgbClr val="C00000"/>
                </a:solidFill>
              </a:rPr>
              <a:t>Have</a:t>
            </a:r>
            <a:r>
              <a:rPr lang="fr-FR" sz="3600" b="1" dirty="0">
                <a:solidFill>
                  <a:srgbClr val="593B2A"/>
                </a:solidFill>
              </a:rPr>
              <a:t> you </a:t>
            </a:r>
            <a:r>
              <a:rPr lang="fr-FR" sz="3600" b="1" dirty="0">
                <a:solidFill>
                  <a:srgbClr val="C00000"/>
                </a:solidFill>
              </a:rPr>
              <a:t>washed</a:t>
            </a:r>
            <a:r>
              <a:rPr lang="fr-FR" sz="3600" b="1" dirty="0">
                <a:solidFill>
                  <a:srgbClr val="593B2A"/>
                </a:solidFill>
              </a:rPr>
              <a:t> your hands?</a:t>
            </a:r>
          </a:p>
          <a:p>
            <a:pPr marL="0" indent="0">
              <a:lnSpc>
                <a:spcPts val="3840"/>
              </a:lnSpc>
              <a:spcBef>
                <a:spcPts val="0"/>
              </a:spcBef>
              <a:buNone/>
            </a:pPr>
            <a:r>
              <a:rPr lang="fr-FR" sz="3600" b="1" dirty="0">
                <a:solidFill>
                  <a:srgbClr val="593B2A"/>
                </a:solidFill>
              </a:rPr>
              <a:t>       Yes,I have.    No, I have not (haven’t)</a:t>
            </a:r>
          </a:p>
          <a:p>
            <a:pPr marL="0" indent="0">
              <a:lnSpc>
                <a:spcPts val="3840"/>
              </a:lnSpc>
              <a:spcBef>
                <a:spcPts val="0"/>
              </a:spcBef>
              <a:buNone/>
            </a:pPr>
            <a:r>
              <a:rPr lang="fr-FR" sz="3600" b="1" dirty="0">
                <a:solidFill>
                  <a:srgbClr val="C00000"/>
                </a:solidFill>
              </a:rPr>
              <a:t>        Has</a:t>
            </a:r>
            <a:r>
              <a:rPr lang="fr-FR" sz="3600" b="1" dirty="0">
                <a:solidFill>
                  <a:srgbClr val="593B2A"/>
                </a:solidFill>
              </a:rPr>
              <a:t> Hellen </a:t>
            </a:r>
            <a:r>
              <a:rPr lang="fr-FR" sz="3600" b="1" dirty="0">
                <a:solidFill>
                  <a:srgbClr val="C00000"/>
                </a:solidFill>
              </a:rPr>
              <a:t>been</a:t>
            </a:r>
            <a:r>
              <a:rPr lang="fr-FR" sz="3600" b="1" dirty="0">
                <a:solidFill>
                  <a:srgbClr val="593B2A"/>
                </a:solidFill>
              </a:rPr>
              <a:t> to Moscow?</a:t>
            </a:r>
          </a:p>
          <a:p>
            <a:pPr marL="0" indent="0">
              <a:lnSpc>
                <a:spcPts val="3840"/>
              </a:lnSpc>
              <a:spcBef>
                <a:spcPts val="0"/>
              </a:spcBef>
              <a:buNone/>
            </a:pPr>
            <a:r>
              <a:rPr lang="fr-FR" sz="3600" b="1" dirty="0">
                <a:solidFill>
                  <a:srgbClr val="593B2A"/>
                </a:solidFill>
              </a:rPr>
              <a:t>       Yes, she has.    No, she has not (has’t)</a:t>
            </a:r>
          </a:p>
        </p:txBody>
      </p:sp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50" cy="1143000"/>
          </a:xfrm>
        </p:spPr>
        <p:txBody>
          <a:bodyPr/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Questions and short answers in Present Perfect</a:t>
            </a:r>
            <a:endParaRPr lang="fr-FR" sz="48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79511" y="2708920"/>
            <a:ext cx="1496503" cy="10423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Have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067944" y="2708920"/>
            <a:ext cx="1368152" cy="10423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Has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1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fr-CA" b="1" dirty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3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форма английских глаголов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  (V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3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)</a:t>
            </a:r>
            <a:endParaRPr lang="fr-CA" sz="3600" b="1" dirty="0">
              <a:solidFill>
                <a:schemeClr val="bg2">
                  <a:lumMod val="1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b="1" u="sng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</a:rPr>
              <a:t>Правильные глаголы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</a:rPr>
              <a:t>Неправильные глаголы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          V+ </a:t>
            </a:r>
            <a:r>
              <a:rPr lang="en-US" sz="4000" b="1" dirty="0" err="1">
                <a:solidFill>
                  <a:srgbClr val="C00000"/>
                </a:solidFill>
              </a:rPr>
              <a:t>ed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                      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см.таблицу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неправ.гл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to work – work</a:t>
            </a:r>
            <a:r>
              <a:rPr lang="en-US" sz="2800" b="1" dirty="0">
                <a:solidFill>
                  <a:srgbClr val="C00000"/>
                </a:solidFill>
              </a:rPr>
              <a:t>ed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                          to be – been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to wash – wash</a:t>
            </a:r>
            <a:r>
              <a:rPr lang="en-US" sz="2800" b="1" dirty="0">
                <a:solidFill>
                  <a:srgbClr val="C00000"/>
                </a:solidFill>
              </a:rPr>
              <a:t>ed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                         to come –come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to help – help</a:t>
            </a:r>
            <a:r>
              <a:rPr lang="en-US" sz="2800" b="1" dirty="0">
                <a:solidFill>
                  <a:srgbClr val="C00000"/>
                </a:solidFill>
              </a:rPr>
              <a:t>ed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                            to see – seen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to play –play</a:t>
            </a:r>
            <a:r>
              <a:rPr lang="en-US" sz="2800" b="1" dirty="0">
                <a:solidFill>
                  <a:srgbClr val="C00000"/>
                </a:solidFill>
              </a:rPr>
              <a:t>ed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                              to do - done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sz="2800" b="1" dirty="0">
                <a:solidFill>
                  <a:srgbClr val="593B2A"/>
                </a:solidFill>
              </a:rPr>
              <a:t>to visit – visit</a:t>
            </a:r>
            <a:r>
              <a:rPr lang="fr-FR" sz="2800" b="1" dirty="0">
                <a:solidFill>
                  <a:srgbClr val="C00000"/>
                </a:solidFill>
              </a:rPr>
              <a:t>ed                               </a:t>
            </a:r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to forget - forgotten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to clean – clean</a:t>
            </a:r>
            <a:r>
              <a:rPr lang="fr-FR" sz="2800" b="1" dirty="0">
                <a:solidFill>
                  <a:srgbClr val="C00000"/>
                </a:solidFill>
              </a:rPr>
              <a:t>ed                          </a:t>
            </a:r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to write - written</a:t>
            </a:r>
          </a:p>
        </p:txBody>
      </p:sp>
    </p:spTree>
    <p:extLst>
      <p:ext uri="{BB962C8B-B14F-4D97-AF65-F5344CB8AC3E}">
        <p14:creationId xmlns:p14="http://schemas.microsoft.com/office/powerpoint/2010/main" val="269785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1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1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1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795</Words>
  <Application>Microsoft Office PowerPoint</Application>
  <PresentationFormat>Экран (4:3)</PresentationFormat>
  <Paragraphs>116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Book Antiqua</vt:lpstr>
      <vt:lpstr>Calibri</vt:lpstr>
      <vt:lpstr>102</vt:lpstr>
      <vt:lpstr>1_102</vt:lpstr>
      <vt:lpstr>2_102</vt:lpstr>
      <vt:lpstr>3_102</vt:lpstr>
      <vt:lpstr>PRESENT PERFECT TENSE</vt:lpstr>
      <vt:lpstr>Past Simple употребляется</vt:lpstr>
      <vt:lpstr>Present Perfect употребляется:</vt:lpstr>
      <vt:lpstr>Маркеры времени Present Perfect</vt:lpstr>
      <vt:lpstr>Исключение</vt:lpstr>
      <vt:lpstr>Образование  Present Perfect</vt:lpstr>
      <vt:lpstr>Negation in Present Perfect</vt:lpstr>
      <vt:lpstr>Questions and short answers in Present Perfect</vt:lpstr>
      <vt:lpstr>3 форма английских глаголов  (V3)</vt:lpstr>
      <vt:lpstr>Choose the correct form of the verb  to have</vt:lpstr>
      <vt:lpstr>Answer the questions:</vt:lpstr>
      <vt:lpstr>Complete the sentences.  Use the Present Perfect</vt:lpstr>
      <vt:lpstr>Choose the correct form of the verb.</vt:lpstr>
      <vt:lpstr>Look at the pictures.What have they done?</vt:lpstr>
      <vt:lpstr>Home task</vt:lpstr>
      <vt:lpstr>The lesson is over. Thank you for your work. Good – bye!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PERFECT TENSE</dc:title>
  <dc:creator>Admin</dc:creator>
  <cp:lastModifiedBy>Компуктер</cp:lastModifiedBy>
  <cp:revision>52</cp:revision>
  <dcterms:created xsi:type="dcterms:W3CDTF">2019-01-13T18:27:04Z</dcterms:created>
  <dcterms:modified xsi:type="dcterms:W3CDTF">2022-02-03T23:41:30Z</dcterms:modified>
</cp:coreProperties>
</file>