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B5CE-E081-4D7E-A9F6-7ABE6A2A95E5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ED2A-90E6-46B8-8C0A-AA479970113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The Passive Voice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Страдательный залог</a:t>
            </a:r>
            <a:endParaRPr lang="ru-RU" sz="6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Подлежащее в </a:t>
            </a:r>
            <a:r>
              <a:rPr lang="en-US" sz="5400" dirty="0" smtClean="0"/>
              <a:t>Passive Voice </a:t>
            </a:r>
            <a:r>
              <a:rPr lang="ru-RU" sz="5400" dirty="0" smtClean="0"/>
              <a:t>всегда выражено именительным падежом </a:t>
            </a:r>
            <a:r>
              <a:rPr lang="ru-RU" sz="5400" dirty="0" smtClean="0">
                <a:solidFill>
                  <a:srgbClr val="FFFF00"/>
                </a:solidFill>
              </a:rPr>
              <a:t>(</a:t>
            </a:r>
            <a:r>
              <a:rPr lang="en-US" sz="5400" dirty="0" smtClean="0">
                <a:solidFill>
                  <a:srgbClr val="FFFF00"/>
                </a:solidFill>
              </a:rPr>
              <a:t>he, she, it, we, you, they).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Fill in the correct passive tense of the verb in the brackets.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It… (build) thousands of years ago.</a:t>
            </a:r>
          </a:p>
          <a:p>
            <a:r>
              <a:rPr lang="en-US" dirty="0" smtClean="0"/>
              <a:t>The Great Pyramid of Giza … (visit) by millions of people through the ages.</a:t>
            </a:r>
          </a:p>
          <a:p>
            <a:r>
              <a:rPr lang="en-US" dirty="0" smtClean="0"/>
              <a:t>Something… (must/do) soon.</a:t>
            </a:r>
          </a:p>
          <a:p>
            <a:r>
              <a:rPr lang="en-US" dirty="0" smtClean="0"/>
              <a:t>My question (answer) yesterday.</a:t>
            </a:r>
          </a:p>
          <a:p>
            <a:r>
              <a:rPr lang="en-US" dirty="0" smtClean="0"/>
              <a:t>Nick (send) to Moscow next week.</a:t>
            </a:r>
          </a:p>
          <a:p>
            <a:r>
              <a:rPr lang="en-US" dirty="0" smtClean="0"/>
              <a:t>Lost time never (find) again.</a:t>
            </a:r>
            <a:endParaRPr lang="en-US" dirty="0"/>
          </a:p>
          <a:p>
            <a:r>
              <a:rPr lang="en-US" dirty="0" smtClean="0"/>
              <a:t>Rome (not /build) in a day.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Rewrite the sentences into passive.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will build a new hospital next month</a:t>
            </a:r>
          </a:p>
          <a:p>
            <a:r>
              <a:rPr lang="en-US" dirty="0" smtClean="0"/>
              <a:t>The Prime Minister will open the new hospital on Monday.</a:t>
            </a:r>
          </a:p>
          <a:p>
            <a:r>
              <a:rPr lang="en-US" dirty="0" smtClean="0"/>
              <a:t>Careless drivers can cause accidents.</a:t>
            </a:r>
          </a:p>
          <a:p>
            <a:r>
              <a:rPr lang="en-US" dirty="0" smtClean="0"/>
              <a:t>Aloud noise woke them up last night.</a:t>
            </a:r>
          </a:p>
          <a:p>
            <a:r>
              <a:rPr lang="en-US" dirty="0" smtClean="0"/>
              <a:t>They will translate his book into Portuguese.</a:t>
            </a:r>
          </a:p>
          <a:p>
            <a:r>
              <a:rPr lang="en-US" dirty="0" smtClean="0"/>
              <a:t>They found the minister guilty </a:t>
            </a:r>
            <a:r>
              <a:rPr lang="en-US" smtClean="0"/>
              <a:t>of fraud.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Данная структура присуща  многим языкам мира. Она распространена и в русском языке.</a:t>
            </a:r>
          </a:p>
          <a:p>
            <a:r>
              <a:rPr lang="ru-RU" sz="4000" dirty="0" smtClean="0"/>
              <a:t>2</a:t>
            </a:r>
            <a:r>
              <a:rPr lang="ru-RU" sz="4000" i="1" dirty="0" smtClean="0"/>
              <a:t>. Дом будет построен через  пять месяцев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1</a:t>
            </a:r>
            <a:r>
              <a:rPr lang="ru-RU" sz="4000" i="1" dirty="0" smtClean="0"/>
              <a:t>. Книга написана Л.Н. Толстым</a:t>
            </a:r>
            <a:r>
              <a:rPr lang="ru-RU" sz="3600" i="1" dirty="0" smtClean="0"/>
              <a:t>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Действие совершается не субъектом, а по отношению к нему.</a:t>
            </a:r>
          </a:p>
          <a:p>
            <a:r>
              <a:rPr lang="ru-RU" b="1" i="1" dirty="0" smtClean="0"/>
              <a:t>Не книга что-то написала, а, наоборот, </a:t>
            </a:r>
            <a:r>
              <a:rPr lang="ru-RU" b="1" i="1" dirty="0"/>
              <a:t>о</a:t>
            </a:r>
            <a:r>
              <a:rPr lang="ru-RU" b="1" i="1" dirty="0" smtClean="0"/>
              <a:t>на сама была написана неким автором.</a:t>
            </a:r>
          </a:p>
          <a:p>
            <a:r>
              <a:rPr lang="ru-RU" b="1" i="1" dirty="0" smtClean="0"/>
              <a:t>Смысл структуры страдательного залога(</a:t>
            </a:r>
            <a:r>
              <a:rPr lang="en-US" b="1" i="1" dirty="0" smtClean="0"/>
              <a:t>The Passive Voice) </a:t>
            </a:r>
            <a:r>
              <a:rPr lang="ru-RU" b="1" i="1" dirty="0" smtClean="0"/>
              <a:t>сохраняется и в английском языке.</a:t>
            </a:r>
            <a:endParaRPr lang="ru-RU" b="1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The Passive Voice </a:t>
            </a:r>
            <a:r>
              <a:rPr lang="ru-RU" sz="3600" dirty="0" smtClean="0"/>
              <a:t>образуется очень просто:</a:t>
            </a:r>
          </a:p>
          <a:p>
            <a:r>
              <a:rPr lang="ru-RU" sz="3600" dirty="0" smtClean="0"/>
              <a:t>Глагол </a:t>
            </a:r>
            <a:r>
              <a:rPr lang="en-US" sz="3600" i="1" u="sng" dirty="0" smtClean="0">
                <a:solidFill>
                  <a:schemeClr val="accent6">
                    <a:lumMod val="75000"/>
                  </a:schemeClr>
                </a:solidFill>
              </a:rPr>
              <a:t>to be + Participle II </a:t>
            </a:r>
            <a:r>
              <a:rPr lang="ru-RU" sz="3600" i="1" dirty="0" smtClean="0"/>
              <a:t>(3-я форма гл.) </a:t>
            </a:r>
          </a:p>
          <a:p>
            <a:r>
              <a:rPr lang="en-US" sz="3600" i="1" dirty="0" smtClean="0"/>
              <a:t>The letter </a:t>
            </a:r>
            <a:r>
              <a:rPr lang="en-US" sz="3600" i="1" u="sng" dirty="0" smtClean="0">
                <a:solidFill>
                  <a:schemeClr val="accent6">
                    <a:lumMod val="75000"/>
                  </a:schemeClr>
                </a:solidFill>
              </a:rPr>
              <a:t>was written </a:t>
            </a:r>
            <a:r>
              <a:rPr lang="en-US" sz="3600" i="1" dirty="0" smtClean="0"/>
              <a:t>by my mother.(Past Simple Passive)</a:t>
            </a:r>
          </a:p>
          <a:p>
            <a:r>
              <a:rPr lang="en-US" sz="3600" i="1" dirty="0" smtClean="0"/>
              <a:t>The letter </a:t>
            </a:r>
            <a:r>
              <a:rPr lang="en-US" sz="3600" i="1" u="sng" dirty="0" smtClean="0">
                <a:solidFill>
                  <a:schemeClr val="accent6">
                    <a:lumMod val="75000"/>
                  </a:schemeClr>
                </a:solidFill>
              </a:rPr>
              <a:t>will be written </a:t>
            </a:r>
            <a:r>
              <a:rPr lang="en-US" sz="3600" i="1" dirty="0" smtClean="0"/>
              <a:t>by my mother.(Future Simple Passive)</a:t>
            </a:r>
          </a:p>
          <a:p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Если в предложении указано лицо, совершающее действие, то оно присоединяется к сказуемому предлогом </a:t>
            </a:r>
            <a:r>
              <a:rPr lang="en-US" sz="4400" i="1" dirty="0" smtClean="0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ru-RU" sz="4400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en-US" sz="4400" i="1" dirty="0" smtClean="0"/>
              <a:t>The work </a:t>
            </a:r>
            <a:r>
              <a:rPr lang="en-US" sz="4400" i="1" dirty="0" smtClean="0">
                <a:solidFill>
                  <a:schemeClr val="accent6">
                    <a:lumMod val="75000"/>
                  </a:schemeClr>
                </a:solidFill>
              </a:rPr>
              <a:t>was done by </a:t>
            </a:r>
            <a:r>
              <a:rPr lang="en-US" sz="4400" i="1" dirty="0" smtClean="0"/>
              <a:t>my brother</a:t>
            </a:r>
            <a:endParaRPr lang="ru-RU" sz="4400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Перед словом, обозначающим инструмент, материал, вещество, стоит предлог </a:t>
            </a:r>
            <a:r>
              <a:rPr lang="en-US" sz="4800" i="1" dirty="0" smtClean="0">
                <a:solidFill>
                  <a:schemeClr val="accent6">
                    <a:lumMod val="75000"/>
                  </a:schemeClr>
                </a:solidFill>
              </a:rPr>
              <a:t>with.</a:t>
            </a:r>
          </a:p>
          <a:p>
            <a:pPr>
              <a:buNone/>
            </a:pPr>
            <a:r>
              <a:rPr lang="en-US" sz="4800" i="1" dirty="0" smtClean="0"/>
              <a:t>The ground </a:t>
            </a:r>
            <a:r>
              <a:rPr lang="en-US" sz="4800" i="1" dirty="0" smtClean="0">
                <a:solidFill>
                  <a:schemeClr val="accent6">
                    <a:lumMod val="75000"/>
                  </a:schemeClr>
                </a:solidFill>
              </a:rPr>
              <a:t>was covered with </a:t>
            </a:r>
            <a:r>
              <a:rPr lang="en-US" sz="4800" i="1" dirty="0" smtClean="0"/>
              <a:t>snow.</a:t>
            </a:r>
            <a:endParaRPr lang="ru-RU" sz="4800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Временные формы страдательного залога: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simple- </a:t>
            </a:r>
            <a:r>
              <a:rPr lang="en-US" dirty="0" smtClean="0">
                <a:solidFill>
                  <a:srgbClr val="FFFF00"/>
                </a:solidFill>
              </a:rPr>
              <a:t>am/</a:t>
            </a:r>
            <a:r>
              <a:rPr lang="en-US" sz="2400" dirty="0" smtClean="0">
                <a:solidFill>
                  <a:srgbClr val="FFFF00"/>
                </a:solidFill>
              </a:rPr>
              <a:t>IS</a:t>
            </a:r>
            <a:r>
              <a:rPr lang="en-US" dirty="0" smtClean="0">
                <a:solidFill>
                  <a:srgbClr val="FFFF00"/>
                </a:solidFill>
              </a:rPr>
              <a:t>/are written</a:t>
            </a:r>
          </a:p>
          <a:p>
            <a:r>
              <a:rPr lang="en-US" dirty="0" smtClean="0"/>
              <a:t>Past Simple- </a:t>
            </a:r>
            <a:r>
              <a:rPr lang="en-US" dirty="0" smtClean="0">
                <a:solidFill>
                  <a:srgbClr val="FFFF00"/>
                </a:solidFill>
              </a:rPr>
              <a:t>was/were written</a:t>
            </a:r>
          </a:p>
          <a:p>
            <a:r>
              <a:rPr lang="en-US" dirty="0" smtClean="0"/>
              <a:t>Future Simple- </a:t>
            </a:r>
            <a:r>
              <a:rPr lang="en-US" dirty="0" smtClean="0">
                <a:solidFill>
                  <a:srgbClr val="FFFF00"/>
                </a:solidFill>
              </a:rPr>
              <a:t>shall be/ will be written</a:t>
            </a:r>
          </a:p>
          <a:p>
            <a:r>
              <a:rPr lang="en-US" dirty="0" smtClean="0"/>
              <a:t>Present Perfect- </a:t>
            </a:r>
            <a:r>
              <a:rPr lang="en-US" dirty="0" smtClean="0">
                <a:solidFill>
                  <a:srgbClr val="FFFF00"/>
                </a:solidFill>
              </a:rPr>
              <a:t>has/have been written</a:t>
            </a:r>
          </a:p>
          <a:p>
            <a:r>
              <a:rPr lang="en-US" dirty="0" smtClean="0"/>
              <a:t>Past Perfect- </a:t>
            </a:r>
            <a:r>
              <a:rPr lang="en-US" dirty="0" smtClean="0">
                <a:solidFill>
                  <a:srgbClr val="FFFF00"/>
                </a:solidFill>
              </a:rPr>
              <a:t>had been written</a:t>
            </a:r>
          </a:p>
          <a:p>
            <a:r>
              <a:rPr lang="en-US" dirty="0" smtClean="0"/>
              <a:t>Present Continuous – </a:t>
            </a:r>
            <a:r>
              <a:rPr lang="en-US" dirty="0" smtClean="0">
                <a:solidFill>
                  <a:srgbClr val="FFFF00"/>
                </a:solidFill>
              </a:rPr>
              <a:t>is/are being written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Past Continuous- </a:t>
            </a:r>
            <a:r>
              <a:rPr lang="en-US" dirty="0" smtClean="0">
                <a:solidFill>
                  <a:srgbClr val="FFFF00"/>
                </a:solidFill>
              </a:rPr>
              <a:t>was/were being written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Voice </a:t>
            </a:r>
            <a:r>
              <a:rPr lang="ru-RU" dirty="0" smtClean="0"/>
              <a:t>отсутствует 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i="1" dirty="0" smtClean="0">
                <a:solidFill>
                  <a:schemeClr val="accent6">
                    <a:lumMod val="75000"/>
                  </a:schemeClr>
                </a:solidFill>
              </a:rPr>
              <a:t>Future Continuous </a:t>
            </a:r>
            <a:r>
              <a:rPr lang="ru-RU" sz="6600" dirty="0" smtClean="0"/>
              <a:t>и</a:t>
            </a:r>
            <a:r>
              <a:rPr lang="en-US" sz="6600" dirty="0" smtClean="0"/>
              <a:t> </a:t>
            </a:r>
            <a:r>
              <a:rPr lang="ru-RU" sz="6600" dirty="0" smtClean="0"/>
              <a:t>в группе времен </a:t>
            </a:r>
            <a:r>
              <a:rPr lang="en-US" sz="6600" b="1" i="1" dirty="0" smtClean="0">
                <a:solidFill>
                  <a:schemeClr val="accent6">
                    <a:lumMod val="75000"/>
                  </a:schemeClr>
                </a:solidFill>
              </a:rPr>
              <a:t>Perfect Continuous</a:t>
            </a:r>
            <a:endParaRPr lang="ru-RU" sz="6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В английском языке в страдательном залоге употребляются глаголы не только переходные, но и глаголы, требующие косвенного дополнения </a:t>
            </a:r>
            <a:r>
              <a:rPr lang="ru-RU" sz="3600" dirty="0" smtClean="0">
                <a:solidFill>
                  <a:srgbClr val="FFFF00"/>
                </a:solidFill>
              </a:rPr>
              <a:t>(</a:t>
            </a:r>
            <a:r>
              <a:rPr lang="en-US" sz="3600" i="1" dirty="0" smtClean="0">
                <a:solidFill>
                  <a:srgbClr val="FFFF00"/>
                </a:solidFill>
              </a:rPr>
              <a:t>to give, to show, to offer, to tell</a:t>
            </a:r>
            <a:r>
              <a:rPr lang="en-US" sz="3600" dirty="0" smtClean="0">
                <a:solidFill>
                  <a:srgbClr val="FFFF00"/>
                </a:solidFill>
              </a:rPr>
              <a:t>) </a:t>
            </a:r>
            <a:r>
              <a:rPr lang="ru-RU" sz="3600" dirty="0" smtClean="0"/>
              <a:t>и предложного </a:t>
            </a:r>
            <a:r>
              <a:rPr lang="ru-RU" sz="3600" dirty="0" smtClean="0">
                <a:solidFill>
                  <a:srgbClr val="FFFF00"/>
                </a:solidFill>
              </a:rPr>
              <a:t>(</a:t>
            </a:r>
            <a:r>
              <a:rPr lang="en-US" sz="3600" i="1" dirty="0" smtClean="0">
                <a:solidFill>
                  <a:srgbClr val="FFFF00"/>
                </a:solidFill>
              </a:rPr>
              <a:t>to speak of, to listen to, to look at, to look for, to send for)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435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The Passive Voice</vt:lpstr>
      <vt:lpstr>Слайд 2</vt:lpstr>
      <vt:lpstr>Слайд 3</vt:lpstr>
      <vt:lpstr>Слайд 4</vt:lpstr>
      <vt:lpstr>Слайд 5</vt:lpstr>
      <vt:lpstr>Слайд 6</vt:lpstr>
      <vt:lpstr>Временные формы страдательного залога:</vt:lpstr>
      <vt:lpstr>Passive Voice отсутствует в:</vt:lpstr>
      <vt:lpstr>Слайд 9</vt:lpstr>
      <vt:lpstr>Слайд 10</vt:lpstr>
      <vt:lpstr>Fill in the correct passive tense of the verb in the brackets.</vt:lpstr>
      <vt:lpstr>Rewrite the sentences into passive.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Passive Voice</dc:title>
  <dc:creator>Admin</dc:creator>
  <cp:lastModifiedBy>Admin</cp:lastModifiedBy>
  <cp:revision>16</cp:revision>
  <dcterms:created xsi:type="dcterms:W3CDTF">2013-11-27T18:54:03Z</dcterms:created>
  <dcterms:modified xsi:type="dcterms:W3CDTF">2013-11-27T21:29:58Z</dcterms:modified>
</cp:coreProperties>
</file>