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B80B8-7712-49E2-BA8E-3F7F4391F8F3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CBD73-4CA4-4046-A06E-5049C5DCC1D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CBD73-4CA4-4046-A06E-5049C5DCC1DC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16ED-0FFA-44F9-9974-015311A79E27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5C6D-C3C9-4ED8-8CCD-839B6319F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16ED-0FFA-44F9-9974-015311A79E27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5C6D-C3C9-4ED8-8CCD-839B6319F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16ED-0FFA-44F9-9974-015311A79E27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5C6D-C3C9-4ED8-8CCD-839B6319F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16ED-0FFA-44F9-9974-015311A79E27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5C6D-C3C9-4ED8-8CCD-839B6319F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16ED-0FFA-44F9-9974-015311A79E27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5C6D-C3C9-4ED8-8CCD-839B6319F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16ED-0FFA-44F9-9974-015311A79E27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5C6D-C3C9-4ED8-8CCD-839B6319F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16ED-0FFA-44F9-9974-015311A79E27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5C6D-C3C9-4ED8-8CCD-839B6319F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16ED-0FFA-44F9-9974-015311A79E27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5C6D-C3C9-4ED8-8CCD-839B6319F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16ED-0FFA-44F9-9974-015311A79E27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5C6D-C3C9-4ED8-8CCD-839B6319F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16ED-0FFA-44F9-9974-015311A79E27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5C6D-C3C9-4ED8-8CCD-839B6319F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16ED-0FFA-44F9-9974-015311A79E27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5C6D-C3C9-4ED8-8CCD-839B6319FD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216ED-0FFA-44F9-9974-015311A79E27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55C6D-C3C9-4ED8-8CCD-839B6319FD6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Урок английского языка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00372"/>
            <a:ext cx="6400800" cy="2638428"/>
          </a:xfrm>
        </p:spPr>
        <p:txBody>
          <a:bodyPr/>
          <a:lstStyle/>
          <a:p>
            <a:r>
              <a:rPr lang="ru-RU" b="1" i="1" dirty="0" smtClean="0">
                <a:solidFill>
                  <a:schemeClr val="tx1"/>
                </a:solidFill>
              </a:rPr>
              <a:t>«Второй тип условных предложений»</a:t>
            </a:r>
          </a:p>
          <a:p>
            <a:r>
              <a:rPr lang="en-US" sz="4000" b="1" i="1" dirty="0" smtClean="0">
                <a:solidFill>
                  <a:schemeClr val="tx1"/>
                </a:solidFill>
              </a:rPr>
              <a:t>Second Conditional</a:t>
            </a:r>
            <a:endParaRPr lang="ru-RU" sz="40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500" b="1" u="sng" dirty="0" smtClean="0"/>
              <a:t>проверочн</a:t>
            </a:r>
            <a:r>
              <a:rPr lang="ru-RU" sz="3500" b="1" u="sng" dirty="0" smtClean="0"/>
              <a:t>ая</a:t>
            </a:r>
            <a:r>
              <a:rPr lang="ru-RU" sz="3500" b="1" u="sng" dirty="0" smtClean="0"/>
              <a:t> работа по данной теме</a:t>
            </a:r>
            <a:endParaRPr lang="ru-RU" sz="35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576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Закончите предложения:</a:t>
            </a:r>
          </a:p>
          <a:p>
            <a:r>
              <a:rPr lang="en-US" dirty="0" smtClean="0"/>
              <a:t>If I were 20, …</a:t>
            </a:r>
          </a:p>
          <a:p>
            <a:r>
              <a:rPr lang="en-US" dirty="0" smtClean="0"/>
              <a:t>If I live in India, …</a:t>
            </a:r>
          </a:p>
          <a:p>
            <a:r>
              <a:rPr lang="en-US" dirty="0" smtClean="0"/>
              <a:t>If I had my own car, …</a:t>
            </a:r>
          </a:p>
          <a:p>
            <a:r>
              <a:rPr lang="en-US" dirty="0" smtClean="0"/>
              <a:t>If I have a dog as a pet, …</a:t>
            </a:r>
          </a:p>
          <a:p>
            <a:r>
              <a:rPr lang="en-US" dirty="0" smtClean="0"/>
              <a:t>If I were a member of the Royal Family, …</a:t>
            </a:r>
            <a:endParaRPr lang="en-US" dirty="0"/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Good Luck!!!</a:t>
            </a:r>
            <a:endParaRPr lang="ru-RU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Цель урока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Научиться употреблять первый и второй тип условных предложений в английском языке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Задачи урока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85778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Дать определение условному типу предложения в английском языке</a:t>
            </a:r>
          </a:p>
          <a:p>
            <a:r>
              <a:rPr lang="ru-RU" dirty="0" smtClean="0"/>
              <a:t>Сравнить первый и второй типы условных предложений в английском языке</a:t>
            </a:r>
          </a:p>
          <a:p>
            <a:r>
              <a:rPr lang="ru-RU" dirty="0" smtClean="0"/>
              <a:t>Выучить правило образования первого и второго типа условных предложений </a:t>
            </a:r>
          </a:p>
          <a:p>
            <a:r>
              <a:rPr lang="ru-RU" dirty="0" smtClean="0"/>
              <a:t>Выполнить тренировочные упражнения по данной теме </a:t>
            </a:r>
          </a:p>
          <a:p>
            <a:r>
              <a:rPr lang="ru-RU" dirty="0" smtClean="0"/>
              <a:t>Выполнить проверочную работу по данной теме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86766" cy="1131910"/>
          </a:xfrm>
        </p:spPr>
        <p:txBody>
          <a:bodyPr>
            <a:normAutofit/>
          </a:bodyPr>
          <a:lstStyle/>
          <a:p>
            <a:r>
              <a:rPr lang="ru-RU" sz="3000" u="sng" dirty="0" smtClean="0"/>
              <a:t>Что такое условный тип предложения в английском языке</a:t>
            </a:r>
            <a:r>
              <a:rPr lang="ru-RU" sz="3000" u="sng" dirty="0"/>
              <a:t> </a:t>
            </a:r>
            <a:r>
              <a:rPr lang="en-US" sz="3000" u="sng" dirty="0" smtClean="0"/>
              <a:t>(Conditional)</a:t>
            </a:r>
            <a:endParaRPr lang="ru-RU" sz="30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Придаточные предложения условия </a:t>
            </a:r>
            <a:r>
              <a:rPr lang="ru-RU" dirty="0" smtClean="0"/>
              <a:t>(или условные предложения)  - это </a:t>
            </a:r>
            <a:r>
              <a:rPr lang="ru-RU" b="1" dirty="0" smtClean="0"/>
              <a:t>сложноподчиненные предложения, состоящие из главного предложения </a:t>
            </a:r>
            <a:r>
              <a:rPr lang="ru-RU" dirty="0" smtClean="0"/>
              <a:t>(</a:t>
            </a:r>
            <a:r>
              <a:rPr lang="en-US" dirty="0" smtClean="0"/>
              <a:t>main clause) </a:t>
            </a:r>
            <a:r>
              <a:rPr lang="ru-RU" b="1" dirty="0" smtClean="0"/>
              <a:t>и придаточного предложения условия </a:t>
            </a:r>
            <a:r>
              <a:rPr lang="ru-RU" dirty="0" smtClean="0"/>
              <a:t>(</a:t>
            </a:r>
            <a:r>
              <a:rPr lang="en-US" dirty="0" smtClean="0"/>
              <a:t>if-clause)</a:t>
            </a:r>
            <a:r>
              <a:rPr lang="ru-RU" dirty="0" smtClean="0"/>
              <a:t>, </a:t>
            </a:r>
            <a:r>
              <a:rPr lang="ru-RU" b="1" dirty="0" smtClean="0"/>
              <a:t>которое часто вводится союзом </a:t>
            </a:r>
            <a:r>
              <a:rPr lang="en-US" b="1" dirty="0" smtClean="0"/>
              <a:t>if </a:t>
            </a:r>
            <a:r>
              <a:rPr lang="en-US" dirty="0" smtClean="0"/>
              <a:t>(</a:t>
            </a:r>
            <a:r>
              <a:rPr lang="ru-RU" dirty="0" smtClean="0"/>
              <a:t>если).</a:t>
            </a:r>
          </a:p>
          <a:p>
            <a:r>
              <a:rPr lang="ru-RU" dirty="0" smtClean="0"/>
              <a:t>Условные предложения в английском языке используются </a:t>
            </a:r>
            <a:r>
              <a:rPr lang="ru-RU" b="1" dirty="0" smtClean="0"/>
              <a:t>для описания осуществимых или неосуществимых ситуаций</a:t>
            </a:r>
            <a:r>
              <a:rPr lang="ru-RU" dirty="0" smtClean="0"/>
              <a:t> и бывают четырех типов: нулевой тип условия (</a:t>
            </a:r>
            <a:r>
              <a:rPr lang="en-US" dirty="0" smtClean="0"/>
              <a:t>Zero Conditionals)</a:t>
            </a:r>
            <a:r>
              <a:rPr lang="ru-RU" dirty="0" smtClean="0"/>
              <a:t>, </a:t>
            </a:r>
            <a:r>
              <a:rPr lang="ru-RU" b="1" dirty="0" smtClean="0"/>
              <a:t>первый тип условия (</a:t>
            </a:r>
            <a:r>
              <a:rPr lang="en-US" b="1" dirty="0" smtClean="0"/>
              <a:t>First Conditionals, </a:t>
            </a:r>
            <a:r>
              <a:rPr lang="ru-RU" b="1" dirty="0" smtClean="0"/>
              <a:t>реальное условие), второй тип условия (</a:t>
            </a:r>
            <a:r>
              <a:rPr lang="en-US" b="1" dirty="0" smtClean="0"/>
              <a:t>Second Conditionals, </a:t>
            </a:r>
            <a:r>
              <a:rPr lang="ru-RU" b="1" dirty="0" err="1" smtClean="0"/>
              <a:t>полуреальное</a:t>
            </a:r>
            <a:r>
              <a:rPr lang="ru-RU" b="1" dirty="0" smtClean="0"/>
              <a:t> условие),</a:t>
            </a:r>
            <a:r>
              <a:rPr lang="ru-RU" dirty="0" smtClean="0"/>
              <a:t> третий тип условия (</a:t>
            </a:r>
            <a:r>
              <a:rPr lang="en-US" dirty="0" smtClean="0"/>
              <a:t>Third Conditionals, </a:t>
            </a:r>
            <a:r>
              <a:rPr lang="ru-RU" dirty="0" smtClean="0"/>
              <a:t>нереальное условие), смешанный тип условия</a:t>
            </a:r>
            <a:r>
              <a:rPr lang="en-US" dirty="0" smtClean="0"/>
              <a:t> (Mixed Conditionals)</a:t>
            </a:r>
            <a:r>
              <a:rPr lang="ru-RU" dirty="0" smtClean="0"/>
              <a:t>. Мы сегодня рассмотрим лишь первый и второй типы условий.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u="sng" dirty="0" smtClean="0"/>
              <a:t>первый и второй типы условных предложений в английском языке</a:t>
            </a:r>
            <a:endParaRPr lang="ru-RU" sz="30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First Conditionals</a:t>
            </a:r>
            <a:r>
              <a:rPr lang="ru-RU" dirty="0" smtClean="0"/>
              <a:t> – условные предложения </a:t>
            </a:r>
            <a:r>
              <a:rPr lang="en-US" dirty="0" smtClean="0"/>
              <a:t>I</a:t>
            </a:r>
            <a:r>
              <a:rPr lang="ru-RU" dirty="0" smtClean="0"/>
              <a:t> типа выражают </a:t>
            </a:r>
            <a:r>
              <a:rPr lang="ru-RU" b="1" dirty="0" smtClean="0"/>
              <a:t>реальные, возможные ситуации в настоящем или будущем времени</a:t>
            </a:r>
            <a:r>
              <a:rPr lang="ru-RU" dirty="0" smtClean="0"/>
              <a:t>. Вероятность, что </a:t>
            </a:r>
            <a:r>
              <a:rPr lang="ru-RU" u="sng" dirty="0" smtClean="0"/>
              <a:t>действие произойдет</a:t>
            </a:r>
            <a:r>
              <a:rPr lang="ru-RU" dirty="0" smtClean="0"/>
              <a:t>, очень велика. </a:t>
            </a:r>
          </a:p>
          <a:p>
            <a:pPr>
              <a:buNone/>
            </a:pPr>
            <a:r>
              <a:rPr lang="ru-RU" dirty="0" smtClean="0"/>
              <a:t>Например: </a:t>
            </a:r>
          </a:p>
          <a:p>
            <a:r>
              <a:rPr lang="en-US" i="1" dirty="0" smtClean="0"/>
              <a:t>If it rains, I will not go to the park</a:t>
            </a:r>
            <a:r>
              <a:rPr lang="ru-RU" dirty="0" smtClean="0"/>
              <a:t>. – Если пойдет дождь, я не пойду в парк. (Я не знаю</a:t>
            </a:r>
            <a:r>
              <a:rPr lang="en-US" dirty="0" smtClean="0"/>
              <a:t> </a:t>
            </a:r>
            <a:r>
              <a:rPr lang="ru-RU" u="sng" dirty="0" smtClean="0"/>
              <a:t>(настоящее время</a:t>
            </a:r>
            <a:r>
              <a:rPr lang="ru-RU" dirty="0" smtClean="0"/>
              <a:t>), пойдет дождь или не пойдет (</a:t>
            </a:r>
            <a:r>
              <a:rPr lang="ru-RU" u="sng" dirty="0" smtClean="0"/>
              <a:t>будущее время</a:t>
            </a:r>
            <a:r>
              <a:rPr lang="ru-RU" dirty="0" smtClean="0"/>
              <a:t>). Если пойдет, то я точно не пойду в парк. Если дождя не будет – я пойду в парк. Действие реальное (</a:t>
            </a:r>
            <a:r>
              <a:rPr lang="ru-RU" dirty="0" smtClean="0"/>
              <a:t>100%</a:t>
            </a:r>
            <a:r>
              <a:rPr lang="en-US" dirty="0" smtClean="0"/>
              <a:t> </a:t>
            </a:r>
            <a:r>
              <a:rPr lang="ru-RU" dirty="0" smtClean="0"/>
              <a:t>) и рассматривается как факт. </a:t>
            </a:r>
          </a:p>
          <a:p>
            <a:r>
              <a:rPr lang="ru-RU" dirty="0" smtClean="0"/>
              <a:t>Главное предложение в этом примере </a:t>
            </a:r>
            <a:r>
              <a:rPr lang="en-US" i="1" dirty="0" smtClean="0"/>
              <a:t>I will not go to the park</a:t>
            </a:r>
            <a:r>
              <a:rPr lang="ru-RU" dirty="0" smtClean="0"/>
              <a:t>, придаточное </a:t>
            </a:r>
            <a:r>
              <a:rPr lang="en-US" i="1" dirty="0" smtClean="0"/>
              <a:t>If it rains</a:t>
            </a:r>
            <a:r>
              <a:rPr lang="ru-RU" i="1" dirty="0" smtClean="0"/>
              <a:t> </a:t>
            </a:r>
            <a:r>
              <a:rPr lang="ru-RU" dirty="0" smtClean="0"/>
              <a:t>(задаем вопрос от главного предложения «</a:t>
            </a:r>
            <a:r>
              <a:rPr lang="ru-RU" i="1" dirty="0" smtClean="0"/>
              <a:t>я не пойду в парк </a:t>
            </a:r>
            <a:r>
              <a:rPr lang="ru-RU" dirty="0" smtClean="0"/>
              <a:t>… при каком условии?» к придаточному «</a:t>
            </a:r>
            <a:r>
              <a:rPr lang="ru-RU" i="1" dirty="0" smtClean="0"/>
              <a:t>если пойдет дождь</a:t>
            </a:r>
            <a:r>
              <a:rPr lang="ru-RU" dirty="0" smtClean="0"/>
              <a:t>» 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ВНИМАНИЕ</a:t>
            </a:r>
            <a:r>
              <a:rPr lang="ru-RU" dirty="0" smtClean="0"/>
              <a:t>!!!  В первом типе условных предложений в </a:t>
            </a:r>
            <a:r>
              <a:rPr lang="ru-RU" u="sng" dirty="0" smtClean="0"/>
              <a:t>придаточном предложении </a:t>
            </a:r>
            <a:r>
              <a:rPr lang="ru-RU" dirty="0" smtClean="0"/>
              <a:t>вместо </a:t>
            </a:r>
            <a:r>
              <a:rPr lang="ru-RU" dirty="0" smtClean="0">
                <a:solidFill>
                  <a:srgbClr val="FF0000"/>
                </a:solidFill>
              </a:rPr>
              <a:t>БУДУЩЕГО</a:t>
            </a:r>
            <a:r>
              <a:rPr lang="ru-RU" dirty="0" smtClean="0"/>
              <a:t> времени используется </a:t>
            </a:r>
            <a:r>
              <a:rPr lang="ru-RU" u="sng" dirty="0" smtClean="0">
                <a:solidFill>
                  <a:srgbClr val="FF0000"/>
                </a:solidFill>
              </a:rPr>
              <a:t>НАСТОЯЩЕЕ</a:t>
            </a:r>
            <a:r>
              <a:rPr lang="ru-RU" dirty="0" smtClean="0"/>
              <a:t>!!!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u="sng" dirty="0" smtClean="0"/>
              <a:t>первый и второй типы условных предложений в английском языке</a:t>
            </a:r>
            <a:endParaRPr lang="ru-RU" sz="30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Second Conditionals (</a:t>
            </a:r>
            <a:r>
              <a:rPr lang="ru-RU" dirty="0" err="1" smtClean="0"/>
              <a:t>полуреальное</a:t>
            </a:r>
            <a:r>
              <a:rPr lang="ru-RU" dirty="0" smtClean="0"/>
              <a:t> действие </a:t>
            </a:r>
            <a:r>
              <a:rPr lang="en-US" dirty="0" smtClean="0"/>
              <a:t>imagine situations) </a:t>
            </a:r>
            <a:r>
              <a:rPr lang="ru-RU" dirty="0" smtClean="0"/>
              <a:t>– условные предложения второго типа выражают </a:t>
            </a:r>
            <a:r>
              <a:rPr lang="ru-RU" b="1" dirty="0" smtClean="0"/>
              <a:t>действия</a:t>
            </a:r>
            <a:r>
              <a:rPr lang="ru-RU" dirty="0" smtClean="0"/>
              <a:t>, совершение которых </a:t>
            </a:r>
            <a:r>
              <a:rPr lang="ru-RU" b="1" dirty="0" smtClean="0"/>
              <a:t>в настоящем и будущем оказывается не всегда реальным</a:t>
            </a:r>
            <a:r>
              <a:rPr lang="ru-RU" dirty="0" smtClean="0"/>
              <a:t>. Вероятность, что действие произойдет, равна </a:t>
            </a:r>
            <a:r>
              <a:rPr lang="ru-RU" b="1" dirty="0" smtClean="0"/>
              <a:t>0-50%. При переводе </a:t>
            </a:r>
            <a:r>
              <a:rPr lang="ru-RU" dirty="0" smtClean="0"/>
              <a:t>на русский язык употребляется частица «</a:t>
            </a:r>
            <a:r>
              <a:rPr lang="ru-RU" b="1" dirty="0" smtClean="0"/>
              <a:t>бы</a:t>
            </a:r>
            <a:r>
              <a:rPr lang="ru-RU" dirty="0" smtClean="0"/>
              <a:t>». </a:t>
            </a:r>
            <a:r>
              <a:rPr lang="ru-RU" dirty="0" smtClean="0"/>
              <a:t> Все предложение переводится только </a:t>
            </a:r>
            <a:r>
              <a:rPr lang="ru-RU" b="1" dirty="0" smtClean="0"/>
              <a:t>прошедшим временем</a:t>
            </a:r>
            <a:r>
              <a:rPr lang="ru-RU" dirty="0" smtClean="0"/>
              <a:t>!!!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Например:</a:t>
            </a:r>
          </a:p>
          <a:p>
            <a:r>
              <a:rPr lang="en-US" i="1" dirty="0" smtClean="0"/>
              <a:t>If I had a lot of money, I would travel round the world</a:t>
            </a:r>
            <a:r>
              <a:rPr lang="en-US" dirty="0" smtClean="0"/>
              <a:t>. </a:t>
            </a:r>
            <a:r>
              <a:rPr lang="ru-RU" dirty="0" smtClean="0"/>
              <a:t>– Если бы у меня было много денег, я бы путешествовал по всему свету (В данный момент у меня таких денег нет, и будут ли они в будущем, тоже не известно, возможно будут, а возможно и нет (0-50% совершения действия).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300" b="1" u="sng" dirty="0" smtClean="0"/>
              <a:t>правило образования </a:t>
            </a:r>
            <a:r>
              <a:rPr lang="ru-RU" sz="3300" b="1" u="sng" dirty="0" smtClean="0"/>
              <a:t>первого и </a:t>
            </a:r>
            <a:r>
              <a:rPr lang="ru-RU" sz="3300" b="1" u="sng" dirty="0" smtClean="0"/>
              <a:t>второго типа условных предложений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85720" y="2357430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First Conditionals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2"/>
          </p:nvPr>
        </p:nvGraphicFramePr>
        <p:xfrm>
          <a:off x="357158" y="3357562"/>
          <a:ext cx="4040188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094"/>
                <a:gridCol w="202009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If-clause</a:t>
                      </a:r>
                      <a:endParaRPr lang="ru-RU" dirty="0"/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Main clause</a:t>
                      </a:r>
                      <a:endParaRPr lang="ru-RU" dirty="0"/>
                    </a:p>
                  </a:txBody>
                  <a:tcPr marL="44891" marR="44891"/>
                </a:tc>
              </a:tr>
              <a:tr h="370840">
                <a:tc rowSpan="2"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2400" dirty="0" smtClean="0"/>
                        <a:t>Present</a:t>
                      </a:r>
                      <a:r>
                        <a:rPr lang="en-US" sz="2400" baseline="0" dirty="0" smtClean="0"/>
                        <a:t> Simple</a:t>
                      </a:r>
                      <a:endParaRPr lang="ru-RU" sz="2400" dirty="0"/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Present Simple</a:t>
                      </a:r>
                      <a:endParaRPr lang="ru-RU" sz="2400" dirty="0"/>
                    </a:p>
                  </a:txBody>
                  <a:tcPr marL="44891" marR="44891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Future</a:t>
                      </a:r>
                      <a:r>
                        <a:rPr lang="en-US" sz="2400" baseline="0" dirty="0" smtClean="0"/>
                        <a:t> Simple</a:t>
                      </a:r>
                      <a:endParaRPr lang="ru-RU" sz="2400" dirty="0"/>
                    </a:p>
                  </a:txBody>
                  <a:tcPr marL="44891" marR="4489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(V, Vs)</a:t>
                      </a:r>
                      <a:endParaRPr lang="ru-RU" dirty="0"/>
                    </a:p>
                  </a:txBody>
                  <a:tcPr marL="44891" marR="4489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(V.,Vs  /  will V)</a:t>
                      </a:r>
                      <a:endParaRPr lang="ru-RU" dirty="0"/>
                    </a:p>
                  </a:txBody>
                  <a:tcPr marL="44891" marR="44891"/>
                </a:tc>
              </a:tr>
            </a:tbl>
          </a:graphicData>
        </a:graphic>
      </p:graphicFrame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4643438" y="2357430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Second Conditionals </a:t>
            </a:r>
            <a:endParaRPr lang="ru-RU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4"/>
          </p:nvPr>
        </p:nvGraphicFramePr>
        <p:xfrm>
          <a:off x="4572000" y="3357562"/>
          <a:ext cx="4041776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888"/>
                <a:gridCol w="202088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If-clause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Main clause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2400" dirty="0" smtClean="0"/>
                        <a:t>Past</a:t>
                      </a:r>
                      <a:r>
                        <a:rPr lang="en-US" sz="2400" baseline="0" dirty="0" smtClean="0"/>
                        <a:t> Simple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Ved</a:t>
                      </a:r>
                      <a:r>
                        <a:rPr lang="en-US" dirty="0" smtClean="0"/>
                        <a:t> / V</a:t>
                      </a:r>
                      <a:r>
                        <a:rPr lang="en-US" dirty="0" smtClean="0">
                          <a:effectLst/>
                        </a:rPr>
                        <a:t>2/ were)</a:t>
                      </a:r>
                      <a:endParaRPr lang="ru-RU" dirty="0" smtClean="0">
                        <a:effectLst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would V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could V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might V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500" u="sng" dirty="0" smtClean="0"/>
              <a:t>тренировочные упражнения.</a:t>
            </a:r>
            <a:br>
              <a:rPr lang="ru-RU" sz="3500" u="sng" dirty="0" smtClean="0"/>
            </a:br>
            <a:r>
              <a:rPr lang="en-US" sz="3500" b="1" u="sng" dirty="0" smtClean="0"/>
              <a:t>First Conditionals</a:t>
            </a:r>
            <a:endParaRPr lang="ru-RU" sz="3500" b="1" u="sng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0214" y="1600200"/>
            <a:ext cx="3437736" cy="470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500" u="sng" dirty="0" smtClean="0"/>
              <a:t>тренировочные упражнения.</a:t>
            </a:r>
            <a:br>
              <a:rPr lang="ru-RU" sz="3500" u="sng" dirty="0" smtClean="0"/>
            </a:br>
            <a:r>
              <a:rPr lang="en-US" sz="3500" b="1" u="sng" dirty="0" smtClean="0"/>
              <a:t>Second Conditionals</a:t>
            </a:r>
            <a:endParaRPr lang="ru-RU" sz="3500" b="1" u="sng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1896144"/>
            <a:ext cx="8229600" cy="3934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595</Words>
  <Application>Microsoft Office PowerPoint</Application>
  <PresentationFormat>Экран (4:3)</PresentationFormat>
  <Paragraphs>54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Урок английского языка  </vt:lpstr>
      <vt:lpstr>Цель урока</vt:lpstr>
      <vt:lpstr>Задачи урока:</vt:lpstr>
      <vt:lpstr>Что такое условный тип предложения в английском языке (Conditional)</vt:lpstr>
      <vt:lpstr>первый и второй типы условных предложений в английском языке</vt:lpstr>
      <vt:lpstr>первый и второй типы условных предложений в английском языке</vt:lpstr>
      <vt:lpstr>правило образования первого и второго типа условных предложений  </vt:lpstr>
      <vt:lpstr>тренировочные упражнения. First Conditionals</vt:lpstr>
      <vt:lpstr>тренировочные упражнения. Second Conditionals</vt:lpstr>
      <vt:lpstr>проверочная работа по данной теме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английского языка</dc:title>
  <dc:creator>User</dc:creator>
  <cp:lastModifiedBy>User</cp:lastModifiedBy>
  <cp:revision>10</cp:revision>
  <dcterms:created xsi:type="dcterms:W3CDTF">2020-04-05T06:43:37Z</dcterms:created>
  <dcterms:modified xsi:type="dcterms:W3CDTF">2020-04-05T08:19:29Z</dcterms:modified>
</cp:coreProperties>
</file>