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1" r:id="rId7"/>
    <p:sldId id="260" r:id="rId8"/>
    <p:sldId id="262" r:id="rId9"/>
    <p:sldId id="263" r:id="rId10"/>
    <p:sldId id="269" r:id="rId11"/>
    <p:sldId id="270" r:id="rId12"/>
    <p:sldId id="271" r:id="rId13"/>
    <p:sldId id="272" r:id="rId14"/>
    <p:sldId id="273" r:id="rId15"/>
    <p:sldId id="264" r:id="rId16"/>
    <p:sldId id="268" r:id="rId17"/>
    <p:sldId id="277" r:id="rId18"/>
    <p:sldId id="278" r:id="rId19"/>
    <p:sldId id="279" r:id="rId20"/>
    <p:sldId id="276" r:id="rId21"/>
    <p:sldId id="26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8000"/>
    <a:srgbClr val="37FF37"/>
    <a:srgbClr val="33CC33"/>
    <a:srgbClr val="3DD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7BC71C1-DFB1-4457-B91A-2F742DD28CD9}" type="datetimeFigureOut">
              <a:rPr lang="ru-RU" smtClean="0"/>
              <a:t>03.05.2020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10F515-9AF1-4E46-A8EF-D8D73A1A97EE}" type="slidenum">
              <a:rPr lang="ru-RU" smtClean="0"/>
              <a:t>‹#›</a:t>
            </a:fld>
            <a:endParaRPr lang="ru-RU"/>
          </a:p>
        </p:txBody>
      </p:sp>
    </p:spTree>
    <p:extLst>
      <p:ext uri="{BB962C8B-B14F-4D97-AF65-F5344CB8AC3E}">
        <p14:creationId xmlns:p14="http://schemas.microsoft.com/office/powerpoint/2010/main" val="156523158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7BC71C1-DFB1-4457-B91A-2F742DD28CD9}" type="datetimeFigureOut">
              <a:rPr lang="ru-RU" smtClean="0"/>
              <a:t>03.05.2020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10F515-9AF1-4E46-A8EF-D8D73A1A97EE}" type="slidenum">
              <a:rPr lang="ru-RU" smtClean="0"/>
              <a:t>‹#›</a:t>
            </a:fld>
            <a:endParaRPr lang="ru-RU"/>
          </a:p>
        </p:txBody>
      </p:sp>
    </p:spTree>
    <p:extLst>
      <p:ext uri="{BB962C8B-B14F-4D97-AF65-F5344CB8AC3E}">
        <p14:creationId xmlns:p14="http://schemas.microsoft.com/office/powerpoint/2010/main" val="195598635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7BC71C1-DFB1-4457-B91A-2F742DD28CD9}" type="datetimeFigureOut">
              <a:rPr lang="ru-RU" smtClean="0"/>
              <a:t>03.05.2020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10F515-9AF1-4E46-A8EF-D8D73A1A97EE}" type="slidenum">
              <a:rPr lang="ru-RU" smtClean="0"/>
              <a:t>‹#›</a:t>
            </a:fld>
            <a:endParaRPr lang="ru-RU"/>
          </a:p>
        </p:txBody>
      </p:sp>
    </p:spTree>
    <p:extLst>
      <p:ext uri="{BB962C8B-B14F-4D97-AF65-F5344CB8AC3E}">
        <p14:creationId xmlns:p14="http://schemas.microsoft.com/office/powerpoint/2010/main" val="294597895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7BC71C1-DFB1-4457-B91A-2F742DD28CD9}" type="datetimeFigureOut">
              <a:rPr lang="ru-RU" smtClean="0">
                <a:solidFill>
                  <a:prstClr val="black">
                    <a:tint val="75000"/>
                  </a:prstClr>
                </a:solidFill>
              </a:rPr>
              <a:pPr/>
              <a:t>03.05.2020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EF10F515-9AF1-4E46-A8EF-D8D73A1A97E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40235445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7BC71C1-DFB1-4457-B91A-2F742DD28CD9}" type="datetimeFigureOut">
              <a:rPr lang="ru-RU" smtClean="0">
                <a:solidFill>
                  <a:prstClr val="black">
                    <a:tint val="75000"/>
                  </a:prstClr>
                </a:solidFill>
              </a:rPr>
              <a:pPr/>
              <a:t>03.05.2020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EF10F515-9AF1-4E46-A8EF-D8D73A1A97E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92620384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7BC71C1-DFB1-4457-B91A-2F742DD28CD9}" type="datetimeFigureOut">
              <a:rPr lang="ru-RU" smtClean="0">
                <a:solidFill>
                  <a:prstClr val="black">
                    <a:tint val="75000"/>
                  </a:prstClr>
                </a:solidFill>
              </a:rPr>
              <a:pPr/>
              <a:t>03.05.2020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EF10F515-9AF1-4E46-A8EF-D8D73A1A97E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74723429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7BC71C1-DFB1-4457-B91A-2F742DD28CD9}" type="datetimeFigureOut">
              <a:rPr lang="ru-RU" smtClean="0">
                <a:solidFill>
                  <a:prstClr val="black">
                    <a:tint val="75000"/>
                  </a:prstClr>
                </a:solidFill>
              </a:rPr>
              <a:pPr/>
              <a:t>03.05.2020</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EF10F515-9AF1-4E46-A8EF-D8D73A1A97E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44032062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7BC71C1-DFB1-4457-B91A-2F742DD28CD9}" type="datetimeFigureOut">
              <a:rPr lang="ru-RU" smtClean="0">
                <a:solidFill>
                  <a:prstClr val="black">
                    <a:tint val="75000"/>
                  </a:prstClr>
                </a:solidFill>
              </a:rPr>
              <a:pPr/>
              <a:t>03.05.2020</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EF10F515-9AF1-4E46-A8EF-D8D73A1A97E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667160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7BC71C1-DFB1-4457-B91A-2F742DD28CD9}" type="datetimeFigureOut">
              <a:rPr lang="ru-RU" smtClean="0">
                <a:solidFill>
                  <a:prstClr val="black">
                    <a:tint val="75000"/>
                  </a:prstClr>
                </a:solidFill>
              </a:rPr>
              <a:pPr/>
              <a:t>03.05.2020</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EF10F515-9AF1-4E46-A8EF-D8D73A1A97E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1395792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7BC71C1-DFB1-4457-B91A-2F742DD28CD9}" type="datetimeFigureOut">
              <a:rPr lang="ru-RU" smtClean="0">
                <a:solidFill>
                  <a:prstClr val="black">
                    <a:tint val="75000"/>
                  </a:prstClr>
                </a:solidFill>
              </a:rPr>
              <a:pPr/>
              <a:t>03.05.2020</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EF10F515-9AF1-4E46-A8EF-D8D73A1A97E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14550558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7BC71C1-DFB1-4457-B91A-2F742DD28CD9}" type="datetimeFigureOut">
              <a:rPr lang="ru-RU" smtClean="0">
                <a:solidFill>
                  <a:prstClr val="black">
                    <a:tint val="75000"/>
                  </a:prstClr>
                </a:solidFill>
              </a:rPr>
              <a:pPr/>
              <a:t>03.05.2020</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EF10F515-9AF1-4E46-A8EF-D8D73A1A97E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5053618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7BC71C1-DFB1-4457-B91A-2F742DD28CD9}" type="datetimeFigureOut">
              <a:rPr lang="ru-RU" smtClean="0"/>
              <a:t>03.05.2020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10F515-9AF1-4E46-A8EF-D8D73A1A97EE}" type="slidenum">
              <a:rPr lang="ru-RU" smtClean="0"/>
              <a:t>‹#›</a:t>
            </a:fld>
            <a:endParaRPr lang="ru-RU"/>
          </a:p>
        </p:txBody>
      </p:sp>
    </p:spTree>
    <p:extLst>
      <p:ext uri="{BB962C8B-B14F-4D97-AF65-F5344CB8AC3E}">
        <p14:creationId xmlns:p14="http://schemas.microsoft.com/office/powerpoint/2010/main" val="19406499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7BC71C1-DFB1-4457-B91A-2F742DD28CD9}" type="datetimeFigureOut">
              <a:rPr lang="ru-RU" smtClean="0">
                <a:solidFill>
                  <a:prstClr val="black">
                    <a:tint val="75000"/>
                  </a:prstClr>
                </a:solidFill>
              </a:rPr>
              <a:pPr/>
              <a:t>03.05.2020</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EF10F515-9AF1-4E46-A8EF-D8D73A1A97E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88063309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7BC71C1-DFB1-4457-B91A-2F742DD28CD9}" type="datetimeFigureOut">
              <a:rPr lang="ru-RU" smtClean="0">
                <a:solidFill>
                  <a:prstClr val="black">
                    <a:tint val="75000"/>
                  </a:prstClr>
                </a:solidFill>
              </a:rPr>
              <a:pPr/>
              <a:t>03.05.2020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EF10F515-9AF1-4E46-A8EF-D8D73A1A97E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12982532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7BC71C1-DFB1-4457-B91A-2F742DD28CD9}" type="datetimeFigureOut">
              <a:rPr lang="ru-RU" smtClean="0">
                <a:solidFill>
                  <a:prstClr val="black">
                    <a:tint val="75000"/>
                  </a:prstClr>
                </a:solidFill>
              </a:rPr>
              <a:pPr/>
              <a:t>03.05.2020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EF10F515-9AF1-4E46-A8EF-D8D73A1A97E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4974344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7BC71C1-DFB1-4457-B91A-2F742DD28CD9}" type="datetimeFigureOut">
              <a:rPr lang="ru-RU" smtClean="0"/>
              <a:t>03.05.2020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10F515-9AF1-4E46-A8EF-D8D73A1A97EE}" type="slidenum">
              <a:rPr lang="ru-RU" smtClean="0"/>
              <a:t>‹#›</a:t>
            </a:fld>
            <a:endParaRPr lang="ru-RU"/>
          </a:p>
        </p:txBody>
      </p:sp>
    </p:spTree>
    <p:extLst>
      <p:ext uri="{BB962C8B-B14F-4D97-AF65-F5344CB8AC3E}">
        <p14:creationId xmlns:p14="http://schemas.microsoft.com/office/powerpoint/2010/main" val="61669474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7BC71C1-DFB1-4457-B91A-2F742DD28CD9}" type="datetimeFigureOut">
              <a:rPr lang="ru-RU" smtClean="0"/>
              <a:t>03.05.2020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F10F515-9AF1-4E46-A8EF-D8D73A1A97EE}" type="slidenum">
              <a:rPr lang="ru-RU" smtClean="0"/>
              <a:t>‹#›</a:t>
            </a:fld>
            <a:endParaRPr lang="ru-RU"/>
          </a:p>
        </p:txBody>
      </p:sp>
    </p:spTree>
    <p:extLst>
      <p:ext uri="{BB962C8B-B14F-4D97-AF65-F5344CB8AC3E}">
        <p14:creationId xmlns:p14="http://schemas.microsoft.com/office/powerpoint/2010/main" val="21501961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7BC71C1-DFB1-4457-B91A-2F742DD28CD9}" type="datetimeFigureOut">
              <a:rPr lang="ru-RU" smtClean="0"/>
              <a:t>03.05.2020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F10F515-9AF1-4E46-A8EF-D8D73A1A97EE}" type="slidenum">
              <a:rPr lang="ru-RU" smtClean="0"/>
              <a:t>‹#›</a:t>
            </a:fld>
            <a:endParaRPr lang="ru-RU"/>
          </a:p>
        </p:txBody>
      </p:sp>
    </p:spTree>
    <p:extLst>
      <p:ext uri="{BB962C8B-B14F-4D97-AF65-F5344CB8AC3E}">
        <p14:creationId xmlns:p14="http://schemas.microsoft.com/office/powerpoint/2010/main" val="172239082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7BC71C1-DFB1-4457-B91A-2F742DD28CD9}" type="datetimeFigureOut">
              <a:rPr lang="ru-RU" smtClean="0"/>
              <a:t>03.05.2020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F10F515-9AF1-4E46-A8EF-D8D73A1A97EE}" type="slidenum">
              <a:rPr lang="ru-RU" smtClean="0"/>
              <a:t>‹#›</a:t>
            </a:fld>
            <a:endParaRPr lang="ru-RU"/>
          </a:p>
        </p:txBody>
      </p:sp>
    </p:spTree>
    <p:extLst>
      <p:ext uri="{BB962C8B-B14F-4D97-AF65-F5344CB8AC3E}">
        <p14:creationId xmlns:p14="http://schemas.microsoft.com/office/powerpoint/2010/main" val="101932260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7BC71C1-DFB1-4457-B91A-2F742DD28CD9}" type="datetimeFigureOut">
              <a:rPr lang="ru-RU" smtClean="0"/>
              <a:t>03.05.2020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F10F515-9AF1-4E46-A8EF-D8D73A1A97EE}" type="slidenum">
              <a:rPr lang="ru-RU" smtClean="0"/>
              <a:t>‹#›</a:t>
            </a:fld>
            <a:endParaRPr lang="ru-RU"/>
          </a:p>
        </p:txBody>
      </p:sp>
    </p:spTree>
    <p:extLst>
      <p:ext uri="{BB962C8B-B14F-4D97-AF65-F5344CB8AC3E}">
        <p14:creationId xmlns:p14="http://schemas.microsoft.com/office/powerpoint/2010/main" val="311030395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7BC71C1-DFB1-4457-B91A-2F742DD28CD9}" type="datetimeFigureOut">
              <a:rPr lang="ru-RU" smtClean="0"/>
              <a:t>03.05.2020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F10F515-9AF1-4E46-A8EF-D8D73A1A97EE}" type="slidenum">
              <a:rPr lang="ru-RU" smtClean="0"/>
              <a:t>‹#›</a:t>
            </a:fld>
            <a:endParaRPr lang="ru-RU"/>
          </a:p>
        </p:txBody>
      </p:sp>
    </p:spTree>
    <p:extLst>
      <p:ext uri="{BB962C8B-B14F-4D97-AF65-F5344CB8AC3E}">
        <p14:creationId xmlns:p14="http://schemas.microsoft.com/office/powerpoint/2010/main" val="145222816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7BC71C1-DFB1-4457-B91A-2F742DD28CD9}" type="datetimeFigureOut">
              <a:rPr lang="ru-RU" smtClean="0"/>
              <a:t>03.05.2020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F10F515-9AF1-4E46-A8EF-D8D73A1A97EE}" type="slidenum">
              <a:rPr lang="ru-RU" smtClean="0"/>
              <a:t>‹#›</a:t>
            </a:fld>
            <a:endParaRPr lang="ru-RU"/>
          </a:p>
        </p:txBody>
      </p:sp>
    </p:spTree>
    <p:extLst>
      <p:ext uri="{BB962C8B-B14F-4D97-AF65-F5344CB8AC3E}">
        <p14:creationId xmlns:p14="http://schemas.microsoft.com/office/powerpoint/2010/main" val="405287734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otDmnd">
          <a:fgClr>
            <a:srgbClr val="37FF37"/>
          </a:fgClr>
          <a:bgClr>
            <a:schemeClr val="bg1"/>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C71C1-DFB1-4457-B91A-2F742DD28CD9}" type="datetimeFigureOut">
              <a:rPr lang="ru-RU" smtClean="0"/>
              <a:t>03.05.2020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10F515-9AF1-4E46-A8EF-D8D73A1A97EE}" type="slidenum">
              <a:rPr lang="ru-RU" smtClean="0"/>
              <a:t>‹#›</a:t>
            </a:fld>
            <a:endParaRPr lang="ru-RU"/>
          </a:p>
        </p:txBody>
      </p:sp>
    </p:spTree>
    <p:extLst>
      <p:ext uri="{BB962C8B-B14F-4D97-AF65-F5344CB8AC3E}">
        <p14:creationId xmlns:p14="http://schemas.microsoft.com/office/powerpoint/2010/main" val="2946718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dotDmnd">
          <a:fgClr>
            <a:srgbClr val="37FF37"/>
          </a:fgClr>
          <a:bgClr>
            <a:schemeClr val="bg1"/>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C71C1-DFB1-4457-B91A-2F742DD28CD9}" type="datetimeFigureOut">
              <a:rPr lang="ru-RU" smtClean="0">
                <a:solidFill>
                  <a:prstClr val="black">
                    <a:tint val="75000"/>
                  </a:prstClr>
                </a:solidFill>
              </a:rPr>
              <a:pPr/>
              <a:t>03.05.2020</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10F515-9AF1-4E46-A8EF-D8D73A1A97EE}"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2329331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nSpc>
                <a:spcPct val="115000"/>
              </a:lnSpc>
              <a:spcAft>
                <a:spcPts val="0"/>
              </a:spcAft>
            </a:pPr>
            <a:r>
              <a:rPr lang="en-US" sz="8000" b="1" spc="-50" dirty="0" smtClean="0">
                <a:solidFill>
                  <a:srgbClr val="008000"/>
                </a:solidFill>
                <a:latin typeface="Century Schoolbook"/>
                <a:ea typeface="Times New Roman"/>
                <a:cs typeface="Century Schoolbook"/>
              </a:rPr>
              <a:t>P</a:t>
            </a:r>
            <a:r>
              <a:rPr lang="en-US" sz="8000" b="1" spc="-50" dirty="0" smtClean="0">
                <a:solidFill>
                  <a:srgbClr val="008000"/>
                </a:solidFill>
                <a:effectLst/>
                <a:latin typeface="Century Schoolbook"/>
                <a:ea typeface="Times New Roman"/>
                <a:cs typeface="Century Schoolbook"/>
              </a:rPr>
              <a:t>repositions</a:t>
            </a:r>
            <a:r>
              <a:rPr lang="ru-RU" sz="2400" dirty="0">
                <a:ea typeface="Calibri"/>
                <a:cs typeface="Times New Roman"/>
              </a:rPr>
              <a:t/>
            </a:r>
            <a:br>
              <a:rPr lang="ru-RU" sz="2400" dirty="0">
                <a:ea typeface="Calibri"/>
                <a:cs typeface="Times New Roman"/>
              </a:rPr>
            </a:br>
            <a:endParaRPr lang="ru-RU" dirty="0"/>
          </a:p>
        </p:txBody>
      </p:sp>
      <p:sp>
        <p:nvSpPr>
          <p:cNvPr id="3" name="Подзаголовок 2"/>
          <p:cNvSpPr>
            <a:spLocks noGrp="1"/>
          </p:cNvSpPr>
          <p:nvPr>
            <p:ph type="subTitle" idx="1"/>
          </p:nvPr>
        </p:nvSpPr>
        <p:spPr/>
        <p:txBody>
          <a:bodyPr/>
          <a:lstStyle/>
          <a:p>
            <a:r>
              <a:rPr lang="ru-RU" sz="4000" b="1" spc="-50" dirty="0">
                <a:solidFill>
                  <a:srgbClr val="008000"/>
                </a:solidFill>
                <a:latin typeface="Century Schoolbook"/>
                <a:ea typeface="Times New Roman"/>
                <a:cs typeface="Century Schoolbook"/>
              </a:rPr>
              <a:t>ПРЕДЛОГИ</a:t>
            </a:r>
            <a:endParaRPr lang="ru-RU" dirty="0"/>
          </a:p>
        </p:txBody>
      </p:sp>
    </p:spTree>
    <p:extLst>
      <p:ext uri="{BB962C8B-B14F-4D97-AF65-F5344CB8AC3E}">
        <p14:creationId xmlns:p14="http://schemas.microsoft.com/office/powerpoint/2010/main" val="351525662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2755410057"/>
              </p:ext>
            </p:extLst>
          </p:nvPr>
        </p:nvGraphicFramePr>
        <p:xfrm>
          <a:off x="395536" y="844072"/>
          <a:ext cx="8208911" cy="5198431"/>
        </p:xfrm>
        <a:graphic>
          <a:graphicData uri="http://schemas.openxmlformats.org/drawingml/2006/table">
            <a:tbl>
              <a:tblPr/>
              <a:tblGrid>
                <a:gridCol w="4107661"/>
                <a:gridCol w="4101250"/>
              </a:tblGrid>
              <a:tr h="1234851">
                <a:tc gridSpan="2">
                  <a:txBody>
                    <a:bodyPr/>
                    <a:lstStyle/>
                    <a:p>
                      <a:pPr algn="ctr">
                        <a:lnSpc>
                          <a:spcPts val="1150"/>
                        </a:lnSpc>
                        <a:spcAft>
                          <a:spcPts val="0"/>
                        </a:spcAft>
                      </a:pPr>
                      <a:r>
                        <a:rPr lang="ru-RU" sz="4000" b="1" dirty="0">
                          <a:solidFill>
                            <a:srgbClr val="006600"/>
                          </a:solidFill>
                          <a:effectLst/>
                          <a:latin typeface="Tahoma"/>
                          <a:ea typeface="Times New Roman"/>
                          <a:cs typeface="Times New Roman"/>
                        </a:rPr>
                        <a:t>Запомните </a:t>
                      </a:r>
                      <a:r>
                        <a:rPr lang="ru-RU" sz="4000" b="1" dirty="0" smtClean="0">
                          <a:solidFill>
                            <a:srgbClr val="006600"/>
                          </a:solidFill>
                          <a:effectLst/>
                          <a:latin typeface="Tahoma"/>
                          <a:ea typeface="Times New Roman"/>
                          <a:cs typeface="Times New Roman"/>
                        </a:rPr>
                        <a:t>следующие</a:t>
                      </a:r>
                    </a:p>
                    <a:p>
                      <a:pPr algn="ctr">
                        <a:lnSpc>
                          <a:spcPts val="1150"/>
                        </a:lnSpc>
                        <a:spcAft>
                          <a:spcPts val="0"/>
                        </a:spcAft>
                      </a:pPr>
                      <a:endParaRPr lang="ru-RU" sz="4000" b="1" dirty="0" smtClean="0">
                        <a:solidFill>
                          <a:srgbClr val="006600"/>
                        </a:solidFill>
                        <a:effectLst/>
                        <a:latin typeface="Tahoma"/>
                        <a:ea typeface="Times New Roman"/>
                        <a:cs typeface="Times New Roman"/>
                      </a:endParaRPr>
                    </a:p>
                    <a:p>
                      <a:pPr algn="ctr">
                        <a:lnSpc>
                          <a:spcPts val="1150"/>
                        </a:lnSpc>
                        <a:spcAft>
                          <a:spcPts val="0"/>
                        </a:spcAft>
                      </a:pPr>
                      <a:endParaRPr lang="ru-RU" sz="4000" b="1" dirty="0" smtClean="0">
                        <a:solidFill>
                          <a:srgbClr val="006600"/>
                        </a:solidFill>
                        <a:effectLst/>
                        <a:latin typeface="Tahoma"/>
                        <a:ea typeface="Times New Roman"/>
                        <a:cs typeface="Times New Roman"/>
                      </a:endParaRPr>
                    </a:p>
                    <a:p>
                      <a:pPr algn="ctr">
                        <a:lnSpc>
                          <a:spcPts val="1150"/>
                        </a:lnSpc>
                        <a:spcAft>
                          <a:spcPts val="0"/>
                        </a:spcAft>
                      </a:pPr>
                      <a:endParaRPr lang="ru-RU" sz="4000" b="1" dirty="0" smtClean="0">
                        <a:solidFill>
                          <a:srgbClr val="006600"/>
                        </a:solidFill>
                        <a:effectLst/>
                        <a:latin typeface="Tahoma"/>
                        <a:ea typeface="Times New Roman"/>
                        <a:cs typeface="Times New Roman"/>
                      </a:endParaRPr>
                    </a:p>
                    <a:p>
                      <a:pPr algn="ctr">
                        <a:lnSpc>
                          <a:spcPts val="1150"/>
                        </a:lnSpc>
                        <a:spcAft>
                          <a:spcPts val="0"/>
                        </a:spcAft>
                      </a:pPr>
                      <a:r>
                        <a:rPr lang="ru-RU" sz="4000" b="1" dirty="0" smtClean="0">
                          <a:solidFill>
                            <a:srgbClr val="006600"/>
                          </a:solidFill>
                          <a:effectLst/>
                          <a:latin typeface="Tahoma"/>
                          <a:ea typeface="Times New Roman"/>
                          <a:cs typeface="Times New Roman"/>
                        </a:rPr>
                        <a:t> </a:t>
                      </a:r>
                      <a:r>
                        <a:rPr lang="ru-RU" sz="4000" b="1" dirty="0">
                          <a:solidFill>
                            <a:srgbClr val="006600"/>
                          </a:solidFill>
                          <a:effectLst/>
                          <a:latin typeface="Tahoma"/>
                          <a:ea typeface="Times New Roman"/>
                          <a:cs typeface="Times New Roman"/>
                        </a:rPr>
                        <a:t>устойчивые словосочетания:</a:t>
                      </a:r>
                      <a:endParaRPr lang="ru-RU" sz="4000" b="1" dirty="0">
                        <a:solidFill>
                          <a:srgbClr val="006600"/>
                        </a:solidFill>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r>
              <a:tr h="875097">
                <a:tc>
                  <a:txBody>
                    <a:bodyPr/>
                    <a:lstStyle/>
                    <a:p>
                      <a:pPr algn="ctr">
                        <a:lnSpc>
                          <a:spcPts val="1150"/>
                        </a:lnSpc>
                        <a:spcAft>
                          <a:spcPts val="0"/>
                        </a:spcAft>
                      </a:pPr>
                      <a:r>
                        <a:rPr lang="ru-RU" sz="3600" b="1" dirty="0">
                          <a:solidFill>
                            <a:srgbClr val="000000"/>
                          </a:solidFill>
                          <a:effectLst/>
                          <a:latin typeface="Tahoma"/>
                          <a:ea typeface="Times New Roman"/>
                          <a:cs typeface="Times New Roman"/>
                        </a:rPr>
                        <a:t>ГДЕ?</a:t>
                      </a:r>
                      <a:endParaRPr lang="ru-RU" sz="3600" b="1"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150"/>
                        </a:lnSpc>
                        <a:spcAft>
                          <a:spcPts val="0"/>
                        </a:spcAft>
                      </a:pPr>
                      <a:r>
                        <a:rPr lang="ru-RU" sz="3600" b="1" dirty="0">
                          <a:solidFill>
                            <a:srgbClr val="000000"/>
                          </a:solidFill>
                          <a:effectLst/>
                          <a:latin typeface="Tahoma"/>
                          <a:ea typeface="Times New Roman"/>
                          <a:cs typeface="Times New Roman"/>
                        </a:rPr>
                        <a:t>КУДА?</a:t>
                      </a:r>
                      <a:endParaRPr lang="ru-RU" sz="3600" b="1"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088483">
                <a:tc>
                  <a:txBody>
                    <a:bodyPr/>
                    <a:lstStyle/>
                    <a:p>
                      <a:pPr>
                        <a:lnSpc>
                          <a:spcPct val="115000"/>
                        </a:lnSpc>
                        <a:spcAft>
                          <a:spcPts val="0"/>
                        </a:spcAft>
                      </a:pPr>
                      <a:r>
                        <a:rPr lang="ru-RU" sz="3600" dirty="0">
                          <a:solidFill>
                            <a:srgbClr val="000000"/>
                          </a:solidFill>
                          <a:effectLst/>
                          <a:latin typeface="Tahoma"/>
                          <a:ea typeface="Times New Roman"/>
                          <a:cs typeface="Times New Roman"/>
                        </a:rPr>
                        <a:t>в постели — </a:t>
                      </a:r>
                      <a:r>
                        <a:rPr lang="en-US" sz="3600" b="1" i="1" spc="-100" dirty="0">
                          <a:solidFill>
                            <a:srgbClr val="000000"/>
                          </a:solidFill>
                          <a:effectLst/>
                          <a:latin typeface="Tahoma"/>
                          <a:ea typeface="Times New Roman"/>
                          <a:cs typeface="Times New Roman"/>
                        </a:rPr>
                        <a:t>in</a:t>
                      </a:r>
                      <a:r>
                        <a:rPr lang="en-US" sz="3600" dirty="0">
                          <a:solidFill>
                            <a:srgbClr val="000000"/>
                          </a:solidFill>
                          <a:effectLst/>
                          <a:latin typeface="Tahoma"/>
                          <a:ea typeface="Times New Roman"/>
                          <a:cs typeface="Times New Roman"/>
                        </a:rPr>
                        <a:t> </a:t>
                      </a:r>
                      <a:r>
                        <a:rPr lang="en-US" sz="3600" dirty="0" smtClean="0">
                          <a:solidFill>
                            <a:srgbClr val="000000"/>
                          </a:solidFill>
                          <a:effectLst/>
                          <a:latin typeface="Tahoma"/>
                          <a:ea typeface="Times New Roman"/>
                          <a:cs typeface="Times New Roman"/>
                        </a:rPr>
                        <a:t>bed</a:t>
                      </a:r>
                      <a:endParaRPr lang="ru-RU" sz="3600" baseline="30000" dirty="0" smtClean="0">
                        <a:solidFill>
                          <a:srgbClr val="000000"/>
                        </a:solidFill>
                        <a:effectLst/>
                        <a:latin typeface="Tahoma"/>
                        <a:ea typeface="Times New Roman"/>
                        <a:cs typeface="Times New Roman"/>
                      </a:endParaRPr>
                    </a:p>
                    <a:p>
                      <a:pPr>
                        <a:lnSpc>
                          <a:spcPct val="115000"/>
                        </a:lnSpc>
                        <a:spcAft>
                          <a:spcPts val="0"/>
                        </a:spcAft>
                      </a:pPr>
                      <a:r>
                        <a:rPr lang="en-US" sz="3600" dirty="0" smtClean="0">
                          <a:solidFill>
                            <a:srgbClr val="000000"/>
                          </a:solidFill>
                          <a:effectLst/>
                          <a:latin typeface="Tahoma"/>
                          <a:ea typeface="Times New Roman"/>
                          <a:cs typeface="Times New Roman"/>
                        </a:rPr>
                        <a:t> </a:t>
                      </a:r>
                      <a:r>
                        <a:rPr lang="ru-RU" sz="3600" dirty="0">
                          <a:solidFill>
                            <a:srgbClr val="000000"/>
                          </a:solidFill>
                          <a:effectLst/>
                          <a:latin typeface="Tahoma"/>
                          <a:ea typeface="Times New Roman"/>
                          <a:cs typeface="Times New Roman"/>
                        </a:rPr>
                        <a:t>в городе </a:t>
                      </a:r>
                      <a:r>
                        <a:rPr lang="ru-RU" sz="3600" dirty="0" smtClean="0">
                          <a:solidFill>
                            <a:srgbClr val="000000"/>
                          </a:solidFill>
                          <a:effectLst/>
                          <a:latin typeface="Tahoma"/>
                          <a:ea typeface="Times New Roman"/>
                          <a:cs typeface="Times New Roman"/>
                        </a:rPr>
                        <a:t>—</a:t>
                      </a:r>
                      <a:r>
                        <a:rPr lang="en-US" sz="3600" b="1" i="1" spc="-100" dirty="0" smtClean="0">
                          <a:solidFill>
                            <a:srgbClr val="000000"/>
                          </a:solidFill>
                          <a:effectLst/>
                          <a:latin typeface="Tahoma"/>
                          <a:ea typeface="Times New Roman"/>
                          <a:cs typeface="Times New Roman"/>
                        </a:rPr>
                        <a:t>in</a:t>
                      </a:r>
                      <a:r>
                        <a:rPr lang="en-US" sz="3600" dirty="0" smtClean="0">
                          <a:solidFill>
                            <a:srgbClr val="000000"/>
                          </a:solidFill>
                          <a:effectLst/>
                          <a:latin typeface="Tahoma"/>
                          <a:ea typeface="Times New Roman"/>
                          <a:cs typeface="Times New Roman"/>
                        </a:rPr>
                        <a:t> town</a:t>
                      </a:r>
                      <a:endParaRPr lang="ru-RU" sz="3600" dirty="0" smtClean="0">
                        <a:solidFill>
                          <a:srgbClr val="000000"/>
                        </a:solidFill>
                        <a:effectLst/>
                        <a:latin typeface="Tahoma"/>
                        <a:ea typeface="Times New Roman"/>
                        <a:cs typeface="Times New Roman"/>
                      </a:endParaRPr>
                    </a:p>
                    <a:p>
                      <a:pPr>
                        <a:lnSpc>
                          <a:spcPct val="115000"/>
                        </a:lnSpc>
                        <a:spcAft>
                          <a:spcPts val="0"/>
                        </a:spcAft>
                      </a:pPr>
                      <a:r>
                        <a:rPr lang="ru-RU" sz="3600" dirty="0" smtClean="0">
                          <a:solidFill>
                            <a:srgbClr val="000000"/>
                          </a:solidFill>
                          <a:effectLst/>
                          <a:latin typeface="Tahoma"/>
                          <a:ea typeface="Times New Roman"/>
                          <a:cs typeface="Times New Roman"/>
                        </a:rPr>
                        <a:t>за </a:t>
                      </a:r>
                      <a:r>
                        <a:rPr lang="ru-RU" sz="3600" dirty="0">
                          <a:solidFill>
                            <a:srgbClr val="000000"/>
                          </a:solidFill>
                          <a:effectLst/>
                          <a:latin typeface="Tahoma"/>
                          <a:ea typeface="Times New Roman"/>
                          <a:cs typeface="Times New Roman"/>
                        </a:rPr>
                        <a:t>городом — </a:t>
                      </a:r>
                      <a:r>
                        <a:rPr lang="en-US" sz="3600" b="1" i="1" spc="-100" dirty="0">
                          <a:solidFill>
                            <a:srgbClr val="000000"/>
                          </a:solidFill>
                          <a:effectLst/>
                          <a:latin typeface="Tahoma"/>
                          <a:ea typeface="Times New Roman"/>
                          <a:cs typeface="Times New Roman"/>
                        </a:rPr>
                        <a:t>in</a:t>
                      </a:r>
                      <a:r>
                        <a:rPr lang="en-US" sz="3600" dirty="0">
                          <a:solidFill>
                            <a:srgbClr val="000000"/>
                          </a:solidFill>
                          <a:effectLst/>
                          <a:latin typeface="Tahoma"/>
                          <a:ea typeface="Times New Roman"/>
                          <a:cs typeface="Times New Roman"/>
                        </a:rPr>
                        <a:t> the country</a:t>
                      </a:r>
                      <a:endParaRPr lang="ru-RU" sz="3600"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3600" dirty="0">
                          <a:solidFill>
                            <a:srgbClr val="000000"/>
                          </a:solidFill>
                          <a:effectLst/>
                          <a:latin typeface="Tahoma"/>
                          <a:ea typeface="Times New Roman"/>
                          <a:cs typeface="Times New Roman"/>
                        </a:rPr>
                        <a:t>в постель</a:t>
                      </a:r>
                      <a:r>
                        <a:rPr lang="en-US" sz="3600" dirty="0">
                          <a:solidFill>
                            <a:srgbClr val="000000"/>
                          </a:solidFill>
                          <a:effectLst/>
                          <a:latin typeface="Tahoma"/>
                          <a:ea typeface="Times New Roman"/>
                          <a:cs typeface="Times New Roman"/>
                        </a:rPr>
                        <a:t> — </a:t>
                      </a:r>
                      <a:r>
                        <a:rPr lang="en-US" sz="3600" b="1" i="1" spc="-100" dirty="0">
                          <a:solidFill>
                            <a:srgbClr val="000000"/>
                          </a:solidFill>
                          <a:effectLst/>
                          <a:latin typeface="Tahoma"/>
                          <a:ea typeface="Times New Roman"/>
                          <a:cs typeface="Times New Roman"/>
                        </a:rPr>
                        <a:t>to</a:t>
                      </a:r>
                      <a:r>
                        <a:rPr lang="en-US" sz="3600" dirty="0">
                          <a:solidFill>
                            <a:srgbClr val="000000"/>
                          </a:solidFill>
                          <a:effectLst/>
                          <a:latin typeface="Tahoma"/>
                          <a:ea typeface="Times New Roman"/>
                          <a:cs typeface="Times New Roman"/>
                        </a:rPr>
                        <a:t> </a:t>
                      </a:r>
                      <a:r>
                        <a:rPr lang="en-US" sz="3600" dirty="0" smtClean="0">
                          <a:solidFill>
                            <a:srgbClr val="000000"/>
                          </a:solidFill>
                          <a:effectLst/>
                          <a:latin typeface="Tahoma"/>
                          <a:ea typeface="Times New Roman"/>
                          <a:cs typeface="Times New Roman"/>
                        </a:rPr>
                        <a:t>bed</a:t>
                      </a:r>
                      <a:endParaRPr lang="ru-RU" sz="3600" baseline="30000" dirty="0" smtClean="0">
                        <a:solidFill>
                          <a:srgbClr val="000000"/>
                        </a:solidFill>
                        <a:effectLst/>
                        <a:latin typeface="Tahoma"/>
                        <a:ea typeface="Times New Roman"/>
                        <a:cs typeface="Times New Roman"/>
                      </a:endParaRPr>
                    </a:p>
                    <a:p>
                      <a:pPr>
                        <a:lnSpc>
                          <a:spcPct val="115000"/>
                        </a:lnSpc>
                        <a:spcAft>
                          <a:spcPts val="0"/>
                        </a:spcAft>
                      </a:pPr>
                      <a:r>
                        <a:rPr lang="ru-RU" sz="3600" dirty="0" smtClean="0">
                          <a:solidFill>
                            <a:srgbClr val="000000"/>
                          </a:solidFill>
                          <a:effectLst/>
                          <a:latin typeface="Tahoma"/>
                          <a:ea typeface="Times New Roman"/>
                          <a:cs typeface="Times New Roman"/>
                        </a:rPr>
                        <a:t>в </a:t>
                      </a:r>
                      <a:r>
                        <a:rPr lang="ru-RU" sz="3600" dirty="0">
                          <a:solidFill>
                            <a:srgbClr val="000000"/>
                          </a:solidFill>
                          <a:effectLst/>
                          <a:latin typeface="Tahoma"/>
                          <a:ea typeface="Times New Roman"/>
                          <a:cs typeface="Times New Roman"/>
                        </a:rPr>
                        <a:t>город</a:t>
                      </a:r>
                      <a:r>
                        <a:rPr lang="en-US" sz="3600" dirty="0">
                          <a:solidFill>
                            <a:srgbClr val="000000"/>
                          </a:solidFill>
                          <a:effectLst/>
                          <a:latin typeface="Tahoma"/>
                          <a:ea typeface="Times New Roman"/>
                          <a:cs typeface="Times New Roman"/>
                        </a:rPr>
                        <a:t> — </a:t>
                      </a:r>
                      <a:r>
                        <a:rPr lang="en-US" sz="3600" b="1" i="1" spc="-100" dirty="0">
                          <a:solidFill>
                            <a:srgbClr val="000000"/>
                          </a:solidFill>
                          <a:effectLst/>
                          <a:latin typeface="Tahoma"/>
                          <a:ea typeface="Times New Roman"/>
                          <a:cs typeface="Times New Roman"/>
                        </a:rPr>
                        <a:t>to</a:t>
                      </a:r>
                      <a:r>
                        <a:rPr lang="en-US" sz="3600" dirty="0">
                          <a:solidFill>
                            <a:srgbClr val="000000"/>
                          </a:solidFill>
                          <a:effectLst/>
                          <a:latin typeface="Tahoma"/>
                          <a:ea typeface="Times New Roman"/>
                          <a:cs typeface="Times New Roman"/>
                        </a:rPr>
                        <a:t> </a:t>
                      </a:r>
                      <a:r>
                        <a:rPr lang="en-US" sz="3600" dirty="0" smtClean="0">
                          <a:solidFill>
                            <a:srgbClr val="000000"/>
                          </a:solidFill>
                          <a:effectLst/>
                          <a:latin typeface="Tahoma"/>
                          <a:ea typeface="Times New Roman"/>
                          <a:cs typeface="Times New Roman"/>
                        </a:rPr>
                        <a:t>town</a:t>
                      </a:r>
                      <a:endParaRPr lang="ru-RU" sz="3600" baseline="30000" dirty="0" smtClean="0">
                        <a:solidFill>
                          <a:srgbClr val="000000"/>
                        </a:solidFill>
                        <a:effectLst/>
                        <a:latin typeface="Tahoma"/>
                        <a:ea typeface="Times New Roman"/>
                        <a:cs typeface="Times New Roman"/>
                      </a:endParaRPr>
                    </a:p>
                    <a:p>
                      <a:pPr>
                        <a:lnSpc>
                          <a:spcPct val="115000"/>
                        </a:lnSpc>
                        <a:spcAft>
                          <a:spcPts val="0"/>
                        </a:spcAft>
                      </a:pPr>
                      <a:r>
                        <a:rPr lang="ru-RU" sz="3600" dirty="0" smtClean="0">
                          <a:solidFill>
                            <a:srgbClr val="000000"/>
                          </a:solidFill>
                          <a:effectLst/>
                          <a:latin typeface="Tahoma"/>
                          <a:ea typeface="Times New Roman"/>
                          <a:cs typeface="Times New Roman"/>
                        </a:rPr>
                        <a:t>за </a:t>
                      </a:r>
                      <a:r>
                        <a:rPr lang="ru-RU" sz="3600" dirty="0">
                          <a:solidFill>
                            <a:srgbClr val="000000"/>
                          </a:solidFill>
                          <a:effectLst/>
                          <a:latin typeface="Tahoma"/>
                          <a:ea typeface="Times New Roman"/>
                          <a:cs typeface="Times New Roman"/>
                        </a:rPr>
                        <a:t>город</a:t>
                      </a:r>
                      <a:r>
                        <a:rPr lang="en-US" sz="3600" dirty="0">
                          <a:solidFill>
                            <a:srgbClr val="000000"/>
                          </a:solidFill>
                          <a:effectLst/>
                          <a:latin typeface="Tahoma"/>
                          <a:ea typeface="Times New Roman"/>
                          <a:cs typeface="Times New Roman"/>
                        </a:rPr>
                        <a:t> — </a:t>
                      </a:r>
                      <a:r>
                        <a:rPr lang="en-US" sz="3600" b="1" i="1" spc="-100" dirty="0">
                          <a:solidFill>
                            <a:srgbClr val="000000"/>
                          </a:solidFill>
                          <a:effectLst/>
                          <a:latin typeface="Tahoma"/>
                          <a:ea typeface="Times New Roman"/>
                          <a:cs typeface="Times New Roman"/>
                        </a:rPr>
                        <a:t>to</a:t>
                      </a:r>
                      <a:r>
                        <a:rPr lang="en-US" sz="3600" dirty="0">
                          <a:solidFill>
                            <a:srgbClr val="000000"/>
                          </a:solidFill>
                          <a:effectLst/>
                          <a:latin typeface="Tahoma"/>
                          <a:ea typeface="Times New Roman"/>
                          <a:cs typeface="Times New Roman"/>
                        </a:rPr>
                        <a:t> the country</a:t>
                      </a:r>
                      <a:endParaRPr lang="ru-RU" sz="3600"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4177341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48680"/>
            <a:ext cx="8229600" cy="1143000"/>
          </a:xfrm>
        </p:spPr>
        <p:txBody>
          <a:bodyPr>
            <a:normAutofit fontScale="90000"/>
          </a:bodyPr>
          <a:lstStyle/>
          <a:p>
            <a:r>
              <a:rPr lang="ru-RU" sz="6700" b="1" dirty="0">
                <a:solidFill>
                  <a:srgbClr val="006600"/>
                </a:solidFill>
              </a:rPr>
              <a:t>Предлог времени: АТ</a:t>
            </a:r>
            <a:r>
              <a:rPr lang="ru-RU" dirty="0"/>
              <a:t/>
            </a:r>
            <a:br>
              <a:rPr lang="ru-RU" dirty="0"/>
            </a:br>
            <a:endParaRPr lang="ru-RU" dirty="0"/>
          </a:p>
        </p:txBody>
      </p:sp>
      <p:sp>
        <p:nvSpPr>
          <p:cNvPr id="3" name="Объект 2"/>
          <p:cNvSpPr>
            <a:spLocks noGrp="1"/>
          </p:cNvSpPr>
          <p:nvPr>
            <p:ph idx="1"/>
          </p:nvPr>
        </p:nvSpPr>
        <p:spPr/>
        <p:txBody>
          <a:bodyPr/>
          <a:lstStyle/>
          <a:p>
            <a:pPr>
              <a:lnSpc>
                <a:spcPct val="115000"/>
              </a:lnSpc>
              <a:spcAft>
                <a:spcPts val="0"/>
              </a:spcAft>
            </a:pPr>
            <a:r>
              <a:rPr lang="ru-RU" sz="4000" dirty="0" smtClean="0">
                <a:solidFill>
                  <a:srgbClr val="000000"/>
                </a:solidFill>
                <a:latin typeface="Tahoma"/>
                <a:ea typeface="Times New Roman"/>
                <a:cs typeface="Times New Roman"/>
              </a:rPr>
              <a:t>в </a:t>
            </a:r>
            <a:r>
              <a:rPr lang="ru-RU" sz="4000" dirty="0">
                <a:solidFill>
                  <a:srgbClr val="000000"/>
                </a:solidFill>
                <a:latin typeface="Tahoma"/>
                <a:ea typeface="Times New Roman"/>
                <a:cs typeface="Times New Roman"/>
              </a:rPr>
              <a:t>пять часов — </a:t>
            </a:r>
            <a:r>
              <a:rPr lang="en-US" sz="4000" b="1" i="1" spc="-100" dirty="0">
                <a:solidFill>
                  <a:srgbClr val="000000"/>
                </a:solidFill>
                <a:latin typeface="Tahoma"/>
                <a:ea typeface="Times New Roman"/>
                <a:cs typeface="Times New Roman"/>
              </a:rPr>
              <a:t>at</a:t>
            </a:r>
            <a:r>
              <a:rPr lang="en-US" sz="4000" dirty="0">
                <a:solidFill>
                  <a:srgbClr val="000000"/>
                </a:solidFill>
                <a:latin typeface="Tahoma"/>
                <a:ea typeface="Times New Roman"/>
                <a:cs typeface="Times New Roman"/>
              </a:rPr>
              <a:t> </a:t>
            </a:r>
            <a:r>
              <a:rPr lang="en-US" sz="4000" i="1" dirty="0">
                <a:solidFill>
                  <a:srgbClr val="000000"/>
                </a:solidFill>
                <a:latin typeface="Tahoma"/>
                <a:ea typeface="Times New Roman"/>
                <a:cs typeface="Times New Roman"/>
              </a:rPr>
              <a:t>five o</a:t>
            </a:r>
            <a:r>
              <a:rPr lang="ru-RU" sz="4000" i="1" dirty="0">
                <a:solidFill>
                  <a:srgbClr val="000000"/>
                </a:solidFill>
                <a:latin typeface="Tahoma"/>
                <a:ea typeface="Times New Roman"/>
                <a:cs typeface="Times New Roman"/>
              </a:rPr>
              <a:t>’</a:t>
            </a:r>
            <a:r>
              <a:rPr lang="en-US" sz="4000" i="1" dirty="0">
                <a:solidFill>
                  <a:srgbClr val="000000"/>
                </a:solidFill>
                <a:latin typeface="Tahoma"/>
                <a:ea typeface="Times New Roman"/>
                <a:cs typeface="Times New Roman"/>
              </a:rPr>
              <a:t>clock </a:t>
            </a:r>
            <a:endParaRPr lang="ru-RU" sz="4000" i="1" dirty="0" smtClean="0">
              <a:solidFill>
                <a:srgbClr val="000000"/>
              </a:solidFill>
              <a:latin typeface="Tahoma"/>
              <a:ea typeface="Times New Roman"/>
              <a:cs typeface="Times New Roman"/>
            </a:endParaRPr>
          </a:p>
          <a:p>
            <a:pPr>
              <a:lnSpc>
                <a:spcPct val="115000"/>
              </a:lnSpc>
              <a:spcAft>
                <a:spcPts val="0"/>
              </a:spcAft>
            </a:pPr>
            <a:r>
              <a:rPr lang="ru-RU" sz="4000" dirty="0" smtClean="0">
                <a:solidFill>
                  <a:srgbClr val="000000"/>
                </a:solidFill>
                <a:latin typeface="Tahoma"/>
                <a:ea typeface="Times New Roman"/>
                <a:cs typeface="Times New Roman"/>
              </a:rPr>
              <a:t>в </a:t>
            </a:r>
            <a:r>
              <a:rPr lang="ru-RU" sz="4000" dirty="0">
                <a:solidFill>
                  <a:srgbClr val="000000"/>
                </a:solidFill>
                <a:latin typeface="Tahoma"/>
                <a:ea typeface="Times New Roman"/>
                <a:cs typeface="Times New Roman"/>
              </a:rPr>
              <a:t>полдень — </a:t>
            </a:r>
            <a:r>
              <a:rPr lang="en-US" sz="4000" b="1" i="1" spc="-100" dirty="0">
                <a:solidFill>
                  <a:srgbClr val="000000"/>
                </a:solidFill>
                <a:latin typeface="Tahoma"/>
                <a:ea typeface="Times New Roman"/>
                <a:cs typeface="Times New Roman"/>
              </a:rPr>
              <a:t>at</a:t>
            </a:r>
            <a:r>
              <a:rPr lang="en-US" sz="4000" dirty="0">
                <a:solidFill>
                  <a:srgbClr val="000000"/>
                </a:solidFill>
                <a:latin typeface="Tahoma"/>
                <a:ea typeface="Times New Roman"/>
                <a:cs typeface="Times New Roman"/>
              </a:rPr>
              <a:t> </a:t>
            </a:r>
            <a:r>
              <a:rPr lang="en-US" sz="4000" i="1" dirty="0">
                <a:solidFill>
                  <a:srgbClr val="000000"/>
                </a:solidFill>
                <a:latin typeface="Tahoma"/>
                <a:ea typeface="Times New Roman"/>
                <a:cs typeface="Times New Roman"/>
              </a:rPr>
              <a:t>noon </a:t>
            </a:r>
            <a:endParaRPr lang="ru-RU" sz="4000" i="1" dirty="0" smtClean="0">
              <a:solidFill>
                <a:srgbClr val="000000"/>
              </a:solidFill>
              <a:latin typeface="Tahoma"/>
              <a:ea typeface="Times New Roman"/>
              <a:cs typeface="Times New Roman"/>
            </a:endParaRPr>
          </a:p>
          <a:p>
            <a:pPr>
              <a:lnSpc>
                <a:spcPct val="115000"/>
              </a:lnSpc>
              <a:spcAft>
                <a:spcPts val="0"/>
              </a:spcAft>
            </a:pPr>
            <a:r>
              <a:rPr lang="ru-RU" sz="4000" dirty="0" smtClean="0">
                <a:solidFill>
                  <a:srgbClr val="000000"/>
                </a:solidFill>
                <a:latin typeface="Tahoma"/>
                <a:ea typeface="Times New Roman"/>
                <a:cs typeface="Times New Roman"/>
              </a:rPr>
              <a:t>в </a:t>
            </a:r>
            <a:r>
              <a:rPr lang="ru-RU" sz="4000" dirty="0">
                <a:solidFill>
                  <a:srgbClr val="000000"/>
                </a:solidFill>
                <a:latin typeface="Tahoma"/>
                <a:ea typeface="Times New Roman"/>
                <a:cs typeface="Times New Roman"/>
              </a:rPr>
              <a:t>полночь — </a:t>
            </a:r>
            <a:r>
              <a:rPr lang="en-US" sz="4000" b="1" i="1" spc="-100" dirty="0">
                <a:solidFill>
                  <a:srgbClr val="000000"/>
                </a:solidFill>
                <a:latin typeface="Tahoma"/>
                <a:ea typeface="Times New Roman"/>
                <a:cs typeface="Times New Roman"/>
              </a:rPr>
              <a:t>at</a:t>
            </a:r>
            <a:r>
              <a:rPr lang="en-US" sz="4000" dirty="0">
                <a:solidFill>
                  <a:srgbClr val="000000"/>
                </a:solidFill>
                <a:latin typeface="Tahoma"/>
                <a:ea typeface="Times New Roman"/>
                <a:cs typeface="Times New Roman"/>
              </a:rPr>
              <a:t> </a:t>
            </a:r>
            <a:r>
              <a:rPr lang="en-US" sz="4000" i="1" dirty="0">
                <a:solidFill>
                  <a:srgbClr val="000000"/>
                </a:solidFill>
                <a:latin typeface="Tahoma"/>
                <a:ea typeface="Times New Roman"/>
                <a:cs typeface="Times New Roman"/>
              </a:rPr>
              <a:t>midnight</a:t>
            </a:r>
            <a:r>
              <a:rPr lang="en-US" sz="4000" dirty="0">
                <a:solidFill>
                  <a:srgbClr val="000000"/>
                </a:solidFill>
                <a:latin typeface="Tahoma"/>
                <a:ea typeface="Times New Roman"/>
                <a:cs typeface="Times New Roman"/>
              </a:rPr>
              <a:t> </a:t>
            </a:r>
            <a:endParaRPr lang="ru-RU" sz="4000" dirty="0" smtClean="0">
              <a:solidFill>
                <a:srgbClr val="000000"/>
              </a:solidFill>
              <a:latin typeface="Tahoma"/>
              <a:ea typeface="Times New Roman"/>
              <a:cs typeface="Times New Roman"/>
            </a:endParaRPr>
          </a:p>
          <a:p>
            <a:pPr>
              <a:lnSpc>
                <a:spcPct val="115000"/>
              </a:lnSpc>
              <a:spcAft>
                <a:spcPts val="0"/>
              </a:spcAft>
            </a:pPr>
            <a:r>
              <a:rPr lang="ru-RU" sz="4000" dirty="0" smtClean="0">
                <a:solidFill>
                  <a:srgbClr val="000000"/>
                </a:solidFill>
                <a:latin typeface="Tahoma"/>
                <a:ea typeface="Times New Roman"/>
                <a:cs typeface="Times New Roman"/>
              </a:rPr>
              <a:t>на </a:t>
            </a:r>
            <a:r>
              <a:rPr lang="ru-RU" sz="4000" dirty="0">
                <a:solidFill>
                  <a:srgbClr val="000000"/>
                </a:solidFill>
                <a:latin typeface="Tahoma"/>
                <a:ea typeface="Times New Roman"/>
                <a:cs typeface="Times New Roman"/>
              </a:rPr>
              <a:t>восходе солнца — </a:t>
            </a:r>
            <a:r>
              <a:rPr lang="en-US" sz="4000" b="1" i="1" spc="-100" dirty="0">
                <a:solidFill>
                  <a:srgbClr val="000000"/>
                </a:solidFill>
                <a:latin typeface="Tahoma"/>
                <a:ea typeface="Times New Roman"/>
                <a:cs typeface="Times New Roman"/>
              </a:rPr>
              <a:t>at</a:t>
            </a:r>
            <a:r>
              <a:rPr lang="en-US" sz="4000" dirty="0">
                <a:solidFill>
                  <a:srgbClr val="000000"/>
                </a:solidFill>
                <a:latin typeface="Tahoma"/>
                <a:ea typeface="Times New Roman"/>
                <a:cs typeface="Times New Roman"/>
              </a:rPr>
              <a:t> </a:t>
            </a:r>
            <a:r>
              <a:rPr lang="en-US" sz="4000" i="1" dirty="0">
                <a:solidFill>
                  <a:srgbClr val="000000"/>
                </a:solidFill>
                <a:latin typeface="Tahoma"/>
                <a:ea typeface="Times New Roman"/>
                <a:cs typeface="Times New Roman"/>
              </a:rPr>
              <a:t>sunrise</a:t>
            </a:r>
            <a:r>
              <a:rPr lang="en-US" sz="4000" dirty="0">
                <a:solidFill>
                  <a:srgbClr val="000000"/>
                </a:solidFill>
                <a:latin typeface="Tahoma"/>
                <a:ea typeface="Times New Roman"/>
                <a:cs typeface="Times New Roman"/>
              </a:rPr>
              <a:t> </a:t>
            </a:r>
            <a:endParaRPr lang="ru-RU" sz="4000" dirty="0" smtClean="0">
              <a:solidFill>
                <a:srgbClr val="000000"/>
              </a:solidFill>
              <a:latin typeface="Tahoma"/>
              <a:ea typeface="Times New Roman"/>
              <a:cs typeface="Times New Roman"/>
            </a:endParaRPr>
          </a:p>
          <a:p>
            <a:pPr>
              <a:lnSpc>
                <a:spcPct val="115000"/>
              </a:lnSpc>
              <a:spcAft>
                <a:spcPts val="0"/>
              </a:spcAft>
            </a:pPr>
            <a:r>
              <a:rPr lang="ru-RU" sz="4000" dirty="0" smtClean="0">
                <a:solidFill>
                  <a:srgbClr val="000000"/>
                </a:solidFill>
                <a:latin typeface="Tahoma"/>
                <a:ea typeface="Times New Roman"/>
                <a:cs typeface="Times New Roman"/>
              </a:rPr>
              <a:t>на </a:t>
            </a:r>
            <a:r>
              <a:rPr lang="ru-RU" sz="4000" dirty="0">
                <a:solidFill>
                  <a:srgbClr val="000000"/>
                </a:solidFill>
                <a:latin typeface="Tahoma"/>
                <a:ea typeface="Times New Roman"/>
                <a:cs typeface="Times New Roman"/>
              </a:rPr>
              <a:t>закате — </a:t>
            </a:r>
            <a:r>
              <a:rPr lang="en-US" sz="4000" b="1" i="1" spc="-100" dirty="0">
                <a:solidFill>
                  <a:srgbClr val="000000"/>
                </a:solidFill>
                <a:latin typeface="Tahoma"/>
                <a:ea typeface="Times New Roman"/>
                <a:cs typeface="Times New Roman"/>
              </a:rPr>
              <a:t>at</a:t>
            </a:r>
            <a:r>
              <a:rPr lang="en-US" sz="4000" dirty="0">
                <a:solidFill>
                  <a:srgbClr val="000000"/>
                </a:solidFill>
                <a:latin typeface="Tahoma"/>
                <a:ea typeface="Times New Roman"/>
                <a:cs typeface="Times New Roman"/>
              </a:rPr>
              <a:t> </a:t>
            </a:r>
            <a:r>
              <a:rPr lang="en-US" sz="4000" i="1" dirty="0">
                <a:solidFill>
                  <a:srgbClr val="000000"/>
                </a:solidFill>
                <a:latin typeface="Tahoma"/>
                <a:ea typeface="Times New Roman"/>
                <a:cs typeface="Times New Roman"/>
              </a:rPr>
              <a:t>sunset</a:t>
            </a:r>
            <a:endParaRPr lang="ru-RU" sz="4000" i="1" dirty="0">
              <a:ea typeface="Calibri"/>
              <a:cs typeface="Times New Roman"/>
            </a:endParaRPr>
          </a:p>
          <a:p>
            <a:endParaRPr lang="ru-RU" dirty="0"/>
          </a:p>
        </p:txBody>
      </p:sp>
    </p:spTree>
    <p:extLst>
      <p:ext uri="{BB962C8B-B14F-4D97-AF65-F5344CB8AC3E}">
        <p14:creationId xmlns:p14="http://schemas.microsoft.com/office/powerpoint/2010/main" val="137480282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6000" b="1" dirty="0">
                <a:solidFill>
                  <a:srgbClr val="006600"/>
                </a:solidFill>
              </a:rPr>
              <a:t>Предлог времени: </a:t>
            </a:r>
            <a:r>
              <a:rPr lang="en-US" sz="6000" b="1" dirty="0" smtClean="0">
                <a:solidFill>
                  <a:srgbClr val="006600"/>
                </a:solidFill>
              </a:rPr>
              <a:t>ON</a:t>
            </a:r>
            <a:endParaRPr lang="ru-RU" dirty="0"/>
          </a:p>
        </p:txBody>
      </p:sp>
      <p:sp>
        <p:nvSpPr>
          <p:cNvPr id="3" name="Объект 2"/>
          <p:cNvSpPr>
            <a:spLocks noGrp="1"/>
          </p:cNvSpPr>
          <p:nvPr>
            <p:ph idx="1"/>
          </p:nvPr>
        </p:nvSpPr>
        <p:spPr/>
        <p:txBody>
          <a:bodyPr/>
          <a:lstStyle/>
          <a:p>
            <a:pPr>
              <a:lnSpc>
                <a:spcPct val="115000"/>
              </a:lnSpc>
              <a:spcAft>
                <a:spcPts val="0"/>
              </a:spcAft>
            </a:pPr>
            <a:r>
              <a:rPr lang="ru-RU" sz="4400" b="1" dirty="0">
                <a:solidFill>
                  <a:srgbClr val="000000"/>
                </a:solidFill>
                <a:latin typeface="Times New Roman" panose="02020603050405020304" pitchFamily="18" charset="0"/>
                <a:ea typeface="Times New Roman"/>
                <a:cs typeface="Times New Roman" panose="02020603050405020304" pitchFamily="18" charset="0"/>
              </a:rPr>
              <a:t>в воскресенье</a:t>
            </a:r>
            <a:r>
              <a:rPr lang="en-US" sz="4400" b="1" dirty="0">
                <a:solidFill>
                  <a:srgbClr val="000000"/>
                </a:solidFill>
                <a:latin typeface="Times New Roman" panose="02020603050405020304" pitchFamily="18" charset="0"/>
                <a:ea typeface="Times New Roman"/>
                <a:cs typeface="Times New Roman" panose="02020603050405020304" pitchFamily="18" charset="0"/>
              </a:rPr>
              <a:t> </a:t>
            </a:r>
            <a:r>
              <a:rPr lang="en-US" sz="4400" dirty="0">
                <a:solidFill>
                  <a:srgbClr val="000000"/>
                </a:solidFill>
                <a:latin typeface="Times New Roman" panose="02020603050405020304" pitchFamily="18" charset="0"/>
                <a:ea typeface="Times New Roman"/>
                <a:cs typeface="Times New Roman" panose="02020603050405020304" pitchFamily="18" charset="0"/>
              </a:rPr>
              <a:t>— </a:t>
            </a:r>
            <a:r>
              <a:rPr lang="en-US" sz="4400" b="1" i="1" spc="-100" dirty="0">
                <a:solidFill>
                  <a:srgbClr val="000000"/>
                </a:solidFill>
                <a:latin typeface="Times New Roman" panose="02020603050405020304" pitchFamily="18" charset="0"/>
                <a:ea typeface="Times New Roman"/>
                <a:cs typeface="Times New Roman" panose="02020603050405020304" pitchFamily="18" charset="0"/>
              </a:rPr>
              <a:t>on</a:t>
            </a:r>
            <a:r>
              <a:rPr lang="en-US" sz="4400" dirty="0">
                <a:solidFill>
                  <a:srgbClr val="000000"/>
                </a:solidFill>
                <a:latin typeface="Times New Roman" panose="02020603050405020304" pitchFamily="18" charset="0"/>
                <a:ea typeface="Times New Roman"/>
                <a:cs typeface="Times New Roman" panose="02020603050405020304" pitchFamily="18" charset="0"/>
              </a:rPr>
              <a:t> </a:t>
            </a:r>
            <a:r>
              <a:rPr lang="en-US" sz="4400" i="1" dirty="0" smtClean="0">
                <a:solidFill>
                  <a:srgbClr val="000000"/>
                </a:solidFill>
                <a:latin typeface="Times New Roman" panose="02020603050405020304" pitchFamily="18" charset="0"/>
                <a:ea typeface="Times New Roman"/>
                <a:cs typeface="Times New Roman" panose="02020603050405020304" pitchFamily="18" charset="0"/>
              </a:rPr>
              <a:t>Sunday</a:t>
            </a:r>
          </a:p>
          <a:p>
            <a:pPr>
              <a:lnSpc>
                <a:spcPct val="115000"/>
              </a:lnSpc>
              <a:spcAft>
                <a:spcPts val="0"/>
              </a:spcAft>
            </a:pPr>
            <a:r>
              <a:rPr lang="en-US" sz="4400" dirty="0" smtClean="0">
                <a:solidFill>
                  <a:srgbClr val="000000"/>
                </a:solidFill>
                <a:latin typeface="Times New Roman" panose="02020603050405020304" pitchFamily="18" charset="0"/>
                <a:ea typeface="Times New Roman"/>
                <a:cs typeface="Times New Roman" panose="02020603050405020304" pitchFamily="18" charset="0"/>
              </a:rPr>
              <a:t> </a:t>
            </a:r>
            <a:r>
              <a:rPr lang="ru-RU" sz="4400" b="1" dirty="0">
                <a:solidFill>
                  <a:srgbClr val="000000"/>
                </a:solidFill>
                <a:latin typeface="Times New Roman" panose="02020603050405020304" pitchFamily="18" charset="0"/>
                <a:ea typeface="Times New Roman"/>
                <a:cs typeface="Times New Roman" panose="02020603050405020304" pitchFamily="18" charset="0"/>
              </a:rPr>
              <a:t>пятого марта</a:t>
            </a:r>
            <a:r>
              <a:rPr lang="en-US" sz="4400" b="1" dirty="0">
                <a:solidFill>
                  <a:srgbClr val="000000"/>
                </a:solidFill>
                <a:latin typeface="Times New Roman" panose="02020603050405020304" pitchFamily="18" charset="0"/>
                <a:ea typeface="Times New Roman"/>
                <a:cs typeface="Times New Roman" panose="02020603050405020304" pitchFamily="18" charset="0"/>
              </a:rPr>
              <a:t> </a:t>
            </a:r>
            <a:r>
              <a:rPr lang="en-US" sz="4400" dirty="0">
                <a:solidFill>
                  <a:srgbClr val="000000"/>
                </a:solidFill>
                <a:latin typeface="Times New Roman" panose="02020603050405020304" pitchFamily="18" charset="0"/>
                <a:ea typeface="Times New Roman"/>
                <a:cs typeface="Times New Roman" panose="02020603050405020304" pitchFamily="18" charset="0"/>
              </a:rPr>
              <a:t>— </a:t>
            </a:r>
            <a:r>
              <a:rPr lang="en-US" sz="4400" b="1" i="1" spc="-100" dirty="0">
                <a:solidFill>
                  <a:srgbClr val="000000"/>
                </a:solidFill>
                <a:latin typeface="Times New Roman" panose="02020603050405020304" pitchFamily="18" charset="0"/>
                <a:ea typeface="Times New Roman"/>
                <a:cs typeface="Times New Roman" panose="02020603050405020304" pitchFamily="18" charset="0"/>
              </a:rPr>
              <a:t>on</a:t>
            </a:r>
            <a:r>
              <a:rPr lang="en-US" sz="4400" dirty="0">
                <a:solidFill>
                  <a:srgbClr val="000000"/>
                </a:solidFill>
                <a:latin typeface="Times New Roman" panose="02020603050405020304" pitchFamily="18" charset="0"/>
                <a:ea typeface="Times New Roman"/>
                <a:cs typeface="Times New Roman" panose="02020603050405020304" pitchFamily="18" charset="0"/>
              </a:rPr>
              <a:t> </a:t>
            </a:r>
            <a:r>
              <a:rPr lang="en-US" sz="4400" i="1" dirty="0">
                <a:solidFill>
                  <a:srgbClr val="000000"/>
                </a:solidFill>
                <a:latin typeface="Times New Roman" panose="02020603050405020304" pitchFamily="18" charset="0"/>
                <a:ea typeface="Times New Roman"/>
                <a:cs typeface="Times New Roman" panose="02020603050405020304" pitchFamily="18" charset="0"/>
              </a:rPr>
              <a:t>the 5th of March</a:t>
            </a:r>
            <a:endParaRPr lang="ru-RU" sz="4400" i="1" dirty="0">
              <a:latin typeface="Times New Roman" panose="02020603050405020304" pitchFamily="18" charset="0"/>
              <a:ea typeface="Calibri"/>
              <a:cs typeface="Times New Roman" panose="02020603050405020304" pitchFamily="18" charset="0"/>
            </a:endParaRPr>
          </a:p>
          <a:p>
            <a:endParaRPr lang="ru-RU" dirty="0"/>
          </a:p>
        </p:txBody>
      </p:sp>
    </p:spTree>
    <p:extLst>
      <p:ext uri="{BB962C8B-B14F-4D97-AF65-F5344CB8AC3E}">
        <p14:creationId xmlns:p14="http://schemas.microsoft.com/office/powerpoint/2010/main" val="176984228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1390679231"/>
              </p:ext>
            </p:extLst>
          </p:nvPr>
        </p:nvGraphicFramePr>
        <p:xfrm>
          <a:off x="179512" y="0"/>
          <a:ext cx="8856984" cy="6712330"/>
        </p:xfrm>
        <a:graphic>
          <a:graphicData uri="http://schemas.openxmlformats.org/drawingml/2006/table">
            <a:tbl>
              <a:tblPr/>
              <a:tblGrid>
                <a:gridCol w="2091971"/>
                <a:gridCol w="6765013"/>
              </a:tblGrid>
              <a:tr h="764704">
                <a:tc>
                  <a:txBody>
                    <a:bodyPr/>
                    <a:lstStyle/>
                    <a:p>
                      <a:pPr>
                        <a:lnSpc>
                          <a:spcPct val="115000"/>
                        </a:lnSpc>
                        <a:spcAft>
                          <a:spcPts val="0"/>
                        </a:spcAft>
                      </a:pPr>
                      <a:r>
                        <a:rPr lang="en-US" sz="4000" b="1" dirty="0">
                          <a:solidFill>
                            <a:srgbClr val="006600"/>
                          </a:solidFill>
                          <a:effectLst/>
                          <a:latin typeface="Times New Roman"/>
                          <a:ea typeface="Times New Roman"/>
                          <a:cs typeface="Times New Roman"/>
                        </a:rPr>
                        <a:t> </a:t>
                      </a:r>
                      <a:endParaRPr lang="ru-RU" sz="4000" b="1" dirty="0">
                        <a:solidFill>
                          <a:srgbClr val="00660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ts val="1150"/>
                        </a:lnSpc>
                        <a:spcAft>
                          <a:spcPts val="0"/>
                        </a:spcAft>
                      </a:pPr>
                      <a:r>
                        <a:rPr lang="ru-RU" sz="4000" b="1" dirty="0">
                          <a:solidFill>
                            <a:srgbClr val="006600"/>
                          </a:solidFill>
                          <a:effectLst/>
                          <a:latin typeface="Tahoma"/>
                          <a:ea typeface="Times New Roman"/>
                          <a:cs typeface="Times New Roman"/>
                        </a:rPr>
                        <a:t>Предлог времени: </a:t>
                      </a:r>
                      <a:r>
                        <a:rPr lang="en-US" sz="4000" b="1" dirty="0">
                          <a:solidFill>
                            <a:srgbClr val="006600"/>
                          </a:solidFill>
                          <a:effectLst/>
                          <a:latin typeface="Tahoma"/>
                          <a:ea typeface="Times New Roman"/>
                          <a:cs typeface="Times New Roman"/>
                        </a:rPr>
                        <a:t>IN</a:t>
                      </a:r>
                      <a:endParaRPr lang="ru-RU" sz="4000" b="1" dirty="0">
                        <a:solidFill>
                          <a:srgbClr val="006600"/>
                        </a:solidFill>
                        <a:effectLst/>
                        <a:latin typeface="Calibri"/>
                        <a:ea typeface="Calibri"/>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031322">
                <a:tc>
                  <a:txBody>
                    <a:bodyPr/>
                    <a:lstStyle/>
                    <a:p>
                      <a:pPr algn="ctr">
                        <a:lnSpc>
                          <a:spcPct val="115000"/>
                        </a:lnSpc>
                        <a:spcAft>
                          <a:spcPts val="0"/>
                        </a:spcAft>
                      </a:pPr>
                      <a:r>
                        <a:rPr lang="en-US" sz="3600" b="1" dirty="0">
                          <a:solidFill>
                            <a:srgbClr val="C00000"/>
                          </a:solidFill>
                          <a:effectLst/>
                          <a:latin typeface="Times New Roman"/>
                          <a:ea typeface="Times New Roman"/>
                          <a:cs typeface="Times New Roman"/>
                        </a:rPr>
                        <a:t> </a:t>
                      </a:r>
                      <a:endParaRPr lang="ru-RU" sz="3600" b="1" dirty="0">
                        <a:solidFill>
                          <a:srgbClr val="C0000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15000"/>
                        </a:lnSpc>
                        <a:spcAft>
                          <a:spcPts val="0"/>
                        </a:spcAft>
                      </a:pPr>
                      <a:r>
                        <a:rPr lang="ru-RU" sz="2800" dirty="0">
                          <a:solidFill>
                            <a:srgbClr val="C00000"/>
                          </a:solidFill>
                          <a:effectLst/>
                          <a:latin typeface="Tahoma"/>
                          <a:ea typeface="Times New Roman"/>
                          <a:cs typeface="Times New Roman"/>
                        </a:rPr>
                        <a:t>в 1997 году — </a:t>
                      </a:r>
                      <a:r>
                        <a:rPr lang="en-US" sz="2800" b="1" i="1" spc="-100" dirty="0">
                          <a:solidFill>
                            <a:srgbClr val="C00000"/>
                          </a:solidFill>
                          <a:effectLst/>
                          <a:latin typeface="Tahoma"/>
                          <a:ea typeface="Times New Roman"/>
                          <a:cs typeface="Times New Roman"/>
                        </a:rPr>
                        <a:t>in</a:t>
                      </a:r>
                      <a:r>
                        <a:rPr lang="en-US" sz="2800" dirty="0">
                          <a:solidFill>
                            <a:srgbClr val="C00000"/>
                          </a:solidFill>
                          <a:effectLst/>
                          <a:latin typeface="Tahoma"/>
                          <a:ea typeface="Times New Roman"/>
                          <a:cs typeface="Times New Roman"/>
                        </a:rPr>
                        <a:t> </a:t>
                      </a:r>
                      <a:r>
                        <a:rPr lang="ru-RU" sz="2800" dirty="0">
                          <a:solidFill>
                            <a:srgbClr val="C00000"/>
                          </a:solidFill>
                          <a:effectLst/>
                          <a:latin typeface="Tahoma"/>
                          <a:ea typeface="Times New Roman"/>
                          <a:cs typeface="Times New Roman"/>
                        </a:rPr>
                        <a:t>1997 </a:t>
                      </a:r>
                      <a:endParaRPr lang="en-US" sz="2800" dirty="0" smtClean="0">
                        <a:solidFill>
                          <a:srgbClr val="C00000"/>
                        </a:solidFill>
                        <a:effectLst/>
                        <a:latin typeface="Tahoma"/>
                        <a:ea typeface="Times New Roman"/>
                        <a:cs typeface="Times New Roman"/>
                      </a:endParaRPr>
                    </a:p>
                    <a:p>
                      <a:pPr algn="ctr">
                        <a:lnSpc>
                          <a:spcPct val="115000"/>
                        </a:lnSpc>
                        <a:spcAft>
                          <a:spcPts val="0"/>
                        </a:spcAft>
                      </a:pPr>
                      <a:r>
                        <a:rPr lang="ru-RU" sz="2800" dirty="0" smtClean="0">
                          <a:solidFill>
                            <a:srgbClr val="C00000"/>
                          </a:solidFill>
                          <a:effectLst/>
                          <a:latin typeface="Tahoma"/>
                          <a:ea typeface="Times New Roman"/>
                          <a:cs typeface="Times New Roman"/>
                        </a:rPr>
                        <a:t>в </a:t>
                      </a:r>
                      <a:r>
                        <a:rPr lang="ru-RU" sz="2800" dirty="0">
                          <a:solidFill>
                            <a:srgbClr val="C00000"/>
                          </a:solidFill>
                          <a:effectLst/>
                          <a:latin typeface="Tahoma"/>
                          <a:ea typeface="Times New Roman"/>
                          <a:cs typeface="Times New Roman"/>
                        </a:rPr>
                        <a:t>марте — </a:t>
                      </a:r>
                      <a:r>
                        <a:rPr lang="en-US" sz="2800" b="1" i="1" spc="-100" dirty="0">
                          <a:solidFill>
                            <a:srgbClr val="C00000"/>
                          </a:solidFill>
                          <a:effectLst/>
                          <a:latin typeface="Tahoma"/>
                          <a:ea typeface="Times New Roman"/>
                          <a:cs typeface="Times New Roman"/>
                        </a:rPr>
                        <a:t>in</a:t>
                      </a:r>
                      <a:r>
                        <a:rPr lang="en-US" sz="2800" dirty="0">
                          <a:solidFill>
                            <a:srgbClr val="C00000"/>
                          </a:solidFill>
                          <a:effectLst/>
                          <a:latin typeface="Tahoma"/>
                          <a:ea typeface="Times New Roman"/>
                          <a:cs typeface="Times New Roman"/>
                        </a:rPr>
                        <a:t> March</a:t>
                      </a:r>
                      <a:endParaRPr lang="ru-RU" sz="2800" dirty="0">
                        <a:solidFill>
                          <a:srgbClr val="C00000"/>
                        </a:solidFill>
                        <a:effectLst/>
                        <a:latin typeface="Calibri"/>
                        <a:ea typeface="Calibri"/>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480637">
                <a:tc>
                  <a:txBody>
                    <a:bodyPr/>
                    <a:lstStyle/>
                    <a:p>
                      <a:pPr>
                        <a:lnSpc>
                          <a:spcPts val="1150"/>
                        </a:lnSpc>
                        <a:spcAft>
                          <a:spcPts val="0"/>
                        </a:spcAft>
                      </a:pPr>
                      <a:r>
                        <a:rPr lang="ru-RU" sz="3600" b="1" dirty="0">
                          <a:solidFill>
                            <a:srgbClr val="C00000"/>
                          </a:solidFill>
                          <a:effectLst/>
                          <a:latin typeface="Tahoma"/>
                          <a:ea typeface="Times New Roman"/>
                          <a:cs typeface="Times New Roman"/>
                        </a:rPr>
                        <a:t>Но:</a:t>
                      </a:r>
                      <a:endParaRPr lang="ru-RU" sz="3600" b="1" dirty="0">
                        <a:solidFill>
                          <a:srgbClr val="C0000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nSpc>
                          <a:spcPct val="115000"/>
                        </a:lnSpc>
                        <a:spcAft>
                          <a:spcPts val="0"/>
                        </a:spcAft>
                      </a:pPr>
                      <a:r>
                        <a:rPr lang="ru-RU" sz="2400" dirty="0">
                          <a:solidFill>
                            <a:srgbClr val="000000"/>
                          </a:solidFill>
                          <a:effectLst/>
                          <a:latin typeface="Tahoma"/>
                          <a:ea typeface="Times New Roman"/>
                          <a:cs typeface="Times New Roman"/>
                        </a:rPr>
                        <a:t>в этом году — </a:t>
                      </a:r>
                      <a:r>
                        <a:rPr lang="en-US" sz="2400" dirty="0" smtClean="0">
                          <a:solidFill>
                            <a:srgbClr val="000000"/>
                          </a:solidFill>
                          <a:effectLst/>
                          <a:latin typeface="Tahoma"/>
                          <a:ea typeface="Times New Roman"/>
                          <a:cs typeface="Times New Roman"/>
                        </a:rPr>
                        <a:t>this </a:t>
                      </a:r>
                      <a:r>
                        <a:rPr lang="en-US" sz="2400" dirty="0">
                          <a:solidFill>
                            <a:srgbClr val="000000"/>
                          </a:solidFill>
                          <a:effectLst/>
                          <a:latin typeface="Tahoma"/>
                          <a:ea typeface="Times New Roman"/>
                          <a:cs typeface="Times New Roman"/>
                        </a:rPr>
                        <a:t>year </a:t>
                      </a:r>
                      <a:endParaRPr lang="en-US" sz="2400" dirty="0" smtClean="0">
                        <a:solidFill>
                          <a:srgbClr val="000000"/>
                        </a:solidFill>
                        <a:effectLst/>
                        <a:latin typeface="Tahoma"/>
                        <a:ea typeface="Times New Roman"/>
                        <a:cs typeface="Times New Roman"/>
                      </a:endParaRPr>
                    </a:p>
                    <a:p>
                      <a:pPr>
                        <a:lnSpc>
                          <a:spcPct val="115000"/>
                        </a:lnSpc>
                        <a:spcAft>
                          <a:spcPts val="0"/>
                        </a:spcAft>
                      </a:pPr>
                      <a:r>
                        <a:rPr lang="ru-RU" sz="2400" dirty="0" smtClean="0">
                          <a:solidFill>
                            <a:srgbClr val="000000"/>
                          </a:solidFill>
                          <a:effectLst/>
                          <a:latin typeface="Tahoma"/>
                          <a:ea typeface="Times New Roman"/>
                          <a:cs typeface="Times New Roman"/>
                        </a:rPr>
                        <a:t>в </a:t>
                      </a:r>
                      <a:r>
                        <a:rPr lang="ru-RU" sz="2400" dirty="0">
                          <a:solidFill>
                            <a:srgbClr val="000000"/>
                          </a:solidFill>
                          <a:effectLst/>
                          <a:latin typeface="Tahoma"/>
                          <a:ea typeface="Times New Roman"/>
                          <a:cs typeface="Times New Roman"/>
                        </a:rPr>
                        <a:t>прошлом году — </a:t>
                      </a:r>
                      <a:r>
                        <a:rPr lang="ru-RU" sz="2400" dirty="0" smtClean="0">
                          <a:solidFill>
                            <a:srgbClr val="000000"/>
                          </a:solidFill>
                          <a:effectLst/>
                          <a:latin typeface="Tahoma"/>
                          <a:ea typeface="Times New Roman"/>
                          <a:cs typeface="Times New Roman"/>
                        </a:rPr>
                        <a:t> </a:t>
                      </a:r>
                      <a:r>
                        <a:rPr lang="en-US" sz="2400" dirty="0">
                          <a:solidFill>
                            <a:srgbClr val="000000"/>
                          </a:solidFill>
                          <a:effectLst/>
                          <a:latin typeface="Tahoma"/>
                          <a:ea typeface="Times New Roman"/>
                          <a:cs typeface="Times New Roman"/>
                        </a:rPr>
                        <a:t>last year </a:t>
                      </a:r>
                      <a:endParaRPr lang="en-US" sz="2400" dirty="0" smtClean="0">
                        <a:solidFill>
                          <a:srgbClr val="000000"/>
                        </a:solidFill>
                        <a:effectLst/>
                        <a:latin typeface="Tahoma"/>
                        <a:ea typeface="Times New Roman"/>
                        <a:cs typeface="Times New Roman"/>
                      </a:endParaRPr>
                    </a:p>
                    <a:p>
                      <a:pPr>
                        <a:lnSpc>
                          <a:spcPct val="115000"/>
                        </a:lnSpc>
                        <a:spcAft>
                          <a:spcPts val="0"/>
                        </a:spcAft>
                      </a:pPr>
                      <a:r>
                        <a:rPr lang="ru-RU" sz="2400" dirty="0" smtClean="0">
                          <a:solidFill>
                            <a:srgbClr val="000000"/>
                          </a:solidFill>
                          <a:effectLst/>
                          <a:latin typeface="Tahoma"/>
                          <a:ea typeface="Times New Roman"/>
                          <a:cs typeface="Times New Roman"/>
                        </a:rPr>
                        <a:t>в </a:t>
                      </a:r>
                      <a:r>
                        <a:rPr lang="ru-RU" sz="2400" dirty="0">
                          <a:solidFill>
                            <a:srgbClr val="000000"/>
                          </a:solidFill>
                          <a:effectLst/>
                          <a:latin typeface="Tahoma"/>
                          <a:ea typeface="Times New Roman"/>
                          <a:cs typeface="Times New Roman"/>
                        </a:rPr>
                        <a:t>будущем году — </a:t>
                      </a:r>
                      <a:r>
                        <a:rPr lang="ru-RU" sz="2400" dirty="0" smtClean="0">
                          <a:solidFill>
                            <a:srgbClr val="000000"/>
                          </a:solidFill>
                          <a:effectLst/>
                          <a:latin typeface="Tahoma"/>
                          <a:ea typeface="Times New Roman"/>
                          <a:cs typeface="Times New Roman"/>
                        </a:rPr>
                        <a:t> </a:t>
                      </a:r>
                      <a:r>
                        <a:rPr lang="en-US" sz="2400" dirty="0">
                          <a:solidFill>
                            <a:srgbClr val="000000"/>
                          </a:solidFill>
                          <a:effectLst/>
                          <a:latin typeface="Tahoma"/>
                          <a:ea typeface="Times New Roman"/>
                          <a:cs typeface="Times New Roman"/>
                        </a:rPr>
                        <a:t>next year</a:t>
                      </a:r>
                      <a:endParaRPr lang="ru-RU" sz="2400" dirty="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72755">
                <a:tc>
                  <a:txBody>
                    <a:bodyPr/>
                    <a:lstStyle/>
                    <a:p>
                      <a:pPr>
                        <a:lnSpc>
                          <a:spcPts val="1150"/>
                        </a:lnSpc>
                        <a:spcAft>
                          <a:spcPts val="0"/>
                        </a:spcAft>
                      </a:pPr>
                      <a:r>
                        <a:rPr lang="ru-RU" sz="3600" b="1" dirty="0" smtClean="0">
                          <a:solidFill>
                            <a:srgbClr val="C00000"/>
                          </a:solidFill>
                          <a:effectLst/>
                          <a:latin typeface="Tahoma"/>
                          <a:ea typeface="Times New Roman"/>
                          <a:cs typeface="Times New Roman"/>
                        </a:rPr>
                        <a:t>А</a:t>
                      </a:r>
                      <a:endParaRPr lang="en-US" sz="3600" b="1" dirty="0" smtClean="0">
                        <a:solidFill>
                          <a:srgbClr val="C00000"/>
                        </a:solidFill>
                        <a:effectLst/>
                        <a:latin typeface="Tahoma"/>
                        <a:ea typeface="Times New Roman"/>
                        <a:cs typeface="Times New Roman"/>
                      </a:endParaRPr>
                    </a:p>
                    <a:p>
                      <a:pPr>
                        <a:lnSpc>
                          <a:spcPts val="1150"/>
                        </a:lnSpc>
                        <a:spcAft>
                          <a:spcPts val="0"/>
                        </a:spcAft>
                      </a:pPr>
                      <a:endParaRPr lang="en-US" sz="3600" b="1" dirty="0" smtClean="0">
                        <a:solidFill>
                          <a:srgbClr val="C00000"/>
                        </a:solidFill>
                        <a:effectLst/>
                        <a:latin typeface="Tahoma"/>
                        <a:ea typeface="Times New Roman"/>
                        <a:cs typeface="Times New Roman"/>
                      </a:endParaRPr>
                    </a:p>
                    <a:p>
                      <a:pPr>
                        <a:lnSpc>
                          <a:spcPts val="1150"/>
                        </a:lnSpc>
                        <a:spcAft>
                          <a:spcPts val="0"/>
                        </a:spcAft>
                      </a:pPr>
                      <a:r>
                        <a:rPr lang="ru-RU" sz="3600" b="1" dirty="0" smtClean="0">
                          <a:solidFill>
                            <a:srgbClr val="C00000"/>
                          </a:solidFill>
                          <a:effectLst/>
                          <a:latin typeface="Tahoma"/>
                          <a:ea typeface="Times New Roman"/>
                          <a:cs typeface="Times New Roman"/>
                        </a:rPr>
                        <a:t> </a:t>
                      </a:r>
                      <a:r>
                        <a:rPr lang="ru-RU" sz="3600" b="1" dirty="0">
                          <a:solidFill>
                            <a:srgbClr val="C00000"/>
                          </a:solidFill>
                          <a:effectLst/>
                          <a:latin typeface="Tahoma"/>
                          <a:ea typeface="Times New Roman"/>
                          <a:cs typeface="Times New Roman"/>
                        </a:rPr>
                        <a:t>также:</a:t>
                      </a:r>
                      <a:endParaRPr lang="ru-RU" sz="3600" b="1" dirty="0">
                        <a:solidFill>
                          <a:srgbClr val="C0000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nSpc>
                          <a:spcPct val="115000"/>
                        </a:lnSpc>
                        <a:spcAft>
                          <a:spcPts val="0"/>
                        </a:spcAft>
                      </a:pPr>
                      <a:r>
                        <a:rPr lang="ru-RU" sz="2800" dirty="0">
                          <a:solidFill>
                            <a:srgbClr val="000000"/>
                          </a:solidFill>
                          <a:effectLst/>
                          <a:latin typeface="Tahoma"/>
                          <a:ea typeface="Times New Roman"/>
                          <a:cs typeface="Times New Roman"/>
                        </a:rPr>
                        <a:t>в этом месяце — </a:t>
                      </a:r>
                      <a:r>
                        <a:rPr lang="ru-RU" sz="2800" dirty="0" smtClean="0">
                          <a:solidFill>
                            <a:srgbClr val="000000"/>
                          </a:solidFill>
                          <a:effectLst/>
                          <a:latin typeface="Tahoma"/>
                          <a:ea typeface="Times New Roman"/>
                          <a:cs typeface="Times New Roman"/>
                        </a:rPr>
                        <a:t> </a:t>
                      </a:r>
                      <a:r>
                        <a:rPr lang="en-US" sz="2800" dirty="0">
                          <a:solidFill>
                            <a:srgbClr val="000000"/>
                          </a:solidFill>
                          <a:effectLst/>
                          <a:latin typeface="Tahoma"/>
                          <a:ea typeface="Times New Roman"/>
                          <a:cs typeface="Times New Roman"/>
                        </a:rPr>
                        <a:t>this month </a:t>
                      </a:r>
                      <a:endParaRPr lang="en-US" sz="2800" dirty="0" smtClean="0">
                        <a:solidFill>
                          <a:srgbClr val="000000"/>
                        </a:solidFill>
                        <a:effectLst/>
                        <a:latin typeface="Tahoma"/>
                        <a:ea typeface="Times New Roman"/>
                        <a:cs typeface="Times New Roman"/>
                      </a:endParaRPr>
                    </a:p>
                    <a:p>
                      <a:pPr>
                        <a:lnSpc>
                          <a:spcPct val="115000"/>
                        </a:lnSpc>
                        <a:spcAft>
                          <a:spcPts val="0"/>
                        </a:spcAft>
                      </a:pPr>
                      <a:r>
                        <a:rPr lang="ru-RU" sz="2800" dirty="0" smtClean="0">
                          <a:solidFill>
                            <a:srgbClr val="000000"/>
                          </a:solidFill>
                          <a:effectLst/>
                          <a:latin typeface="Tahoma"/>
                          <a:ea typeface="Times New Roman"/>
                          <a:cs typeface="Times New Roman"/>
                        </a:rPr>
                        <a:t>в </a:t>
                      </a:r>
                      <a:r>
                        <a:rPr lang="ru-RU" sz="2800" dirty="0">
                          <a:solidFill>
                            <a:srgbClr val="000000"/>
                          </a:solidFill>
                          <a:effectLst/>
                          <a:latin typeface="Tahoma"/>
                          <a:ea typeface="Times New Roman"/>
                          <a:cs typeface="Times New Roman"/>
                        </a:rPr>
                        <a:t>прошлом месяце — </a:t>
                      </a:r>
                      <a:r>
                        <a:rPr lang="en-US" sz="2800" dirty="0" smtClean="0">
                          <a:solidFill>
                            <a:srgbClr val="000000"/>
                          </a:solidFill>
                          <a:effectLst/>
                          <a:latin typeface="Tahoma"/>
                          <a:ea typeface="Times New Roman"/>
                          <a:cs typeface="Times New Roman"/>
                        </a:rPr>
                        <a:t>last </a:t>
                      </a:r>
                      <a:r>
                        <a:rPr lang="en-US" sz="2800" dirty="0">
                          <a:solidFill>
                            <a:srgbClr val="000000"/>
                          </a:solidFill>
                          <a:effectLst/>
                          <a:latin typeface="Tahoma"/>
                          <a:ea typeface="Times New Roman"/>
                          <a:cs typeface="Times New Roman"/>
                        </a:rPr>
                        <a:t>month </a:t>
                      </a:r>
                      <a:endParaRPr lang="en-US" sz="2800" dirty="0" smtClean="0">
                        <a:solidFill>
                          <a:srgbClr val="000000"/>
                        </a:solidFill>
                        <a:effectLst/>
                        <a:latin typeface="Tahoma"/>
                        <a:ea typeface="Times New Roman"/>
                        <a:cs typeface="Times New Roman"/>
                      </a:endParaRPr>
                    </a:p>
                    <a:p>
                      <a:pPr>
                        <a:lnSpc>
                          <a:spcPct val="115000"/>
                        </a:lnSpc>
                        <a:spcAft>
                          <a:spcPts val="0"/>
                        </a:spcAft>
                      </a:pPr>
                      <a:r>
                        <a:rPr lang="ru-RU" sz="2800" dirty="0" smtClean="0">
                          <a:solidFill>
                            <a:srgbClr val="000000"/>
                          </a:solidFill>
                          <a:effectLst/>
                          <a:latin typeface="Tahoma"/>
                          <a:ea typeface="Times New Roman"/>
                          <a:cs typeface="Times New Roman"/>
                        </a:rPr>
                        <a:t>в </a:t>
                      </a:r>
                      <a:r>
                        <a:rPr lang="ru-RU" sz="2800" dirty="0">
                          <a:solidFill>
                            <a:srgbClr val="000000"/>
                          </a:solidFill>
                          <a:effectLst/>
                          <a:latin typeface="Tahoma"/>
                          <a:ea typeface="Times New Roman"/>
                          <a:cs typeface="Times New Roman"/>
                        </a:rPr>
                        <a:t>будущем месяце — </a:t>
                      </a:r>
                      <a:r>
                        <a:rPr lang="en-US" sz="2800" dirty="0" smtClean="0">
                          <a:solidFill>
                            <a:srgbClr val="000000"/>
                          </a:solidFill>
                          <a:effectLst/>
                          <a:latin typeface="Tahoma"/>
                          <a:ea typeface="Times New Roman"/>
                          <a:cs typeface="Times New Roman"/>
                        </a:rPr>
                        <a:t>next </a:t>
                      </a:r>
                      <a:r>
                        <a:rPr lang="en-US" sz="2800" dirty="0">
                          <a:solidFill>
                            <a:srgbClr val="000000"/>
                          </a:solidFill>
                          <a:effectLst/>
                          <a:latin typeface="Tahoma"/>
                          <a:ea typeface="Times New Roman"/>
                          <a:cs typeface="Times New Roman"/>
                        </a:rPr>
                        <a:t>month</a:t>
                      </a:r>
                      <a:endParaRPr lang="ru-RU" sz="2800" dirty="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66185">
                <a:tc>
                  <a:txBody>
                    <a:bodyPr/>
                    <a:lstStyle/>
                    <a:p>
                      <a:pPr>
                        <a:lnSpc>
                          <a:spcPts val="1150"/>
                        </a:lnSpc>
                        <a:spcAft>
                          <a:spcPts val="0"/>
                        </a:spcAft>
                      </a:pPr>
                      <a:r>
                        <a:rPr lang="ru-RU" sz="3600" b="1" dirty="0" smtClean="0">
                          <a:solidFill>
                            <a:srgbClr val="C00000"/>
                          </a:solidFill>
                          <a:effectLst/>
                          <a:latin typeface="Tahoma"/>
                          <a:ea typeface="Times New Roman"/>
                          <a:cs typeface="Times New Roman"/>
                        </a:rPr>
                        <a:t>А</a:t>
                      </a:r>
                      <a:endParaRPr lang="en-US" sz="3600" b="1" dirty="0" smtClean="0">
                        <a:solidFill>
                          <a:srgbClr val="C00000"/>
                        </a:solidFill>
                        <a:effectLst/>
                        <a:latin typeface="Tahoma"/>
                        <a:ea typeface="Times New Roman"/>
                        <a:cs typeface="Times New Roman"/>
                      </a:endParaRPr>
                    </a:p>
                    <a:p>
                      <a:pPr>
                        <a:lnSpc>
                          <a:spcPts val="1150"/>
                        </a:lnSpc>
                        <a:spcAft>
                          <a:spcPts val="0"/>
                        </a:spcAft>
                      </a:pPr>
                      <a:endParaRPr lang="en-US" sz="3600" b="1" dirty="0" smtClean="0">
                        <a:solidFill>
                          <a:srgbClr val="C00000"/>
                        </a:solidFill>
                        <a:effectLst/>
                        <a:latin typeface="Tahoma"/>
                        <a:ea typeface="Times New Roman"/>
                        <a:cs typeface="Times New Roman"/>
                      </a:endParaRPr>
                    </a:p>
                    <a:p>
                      <a:pPr>
                        <a:lnSpc>
                          <a:spcPts val="1150"/>
                        </a:lnSpc>
                        <a:spcAft>
                          <a:spcPts val="0"/>
                        </a:spcAft>
                      </a:pPr>
                      <a:r>
                        <a:rPr lang="ru-RU" sz="3600" b="1" dirty="0" smtClean="0">
                          <a:solidFill>
                            <a:srgbClr val="C00000"/>
                          </a:solidFill>
                          <a:effectLst/>
                          <a:latin typeface="Tahoma"/>
                          <a:ea typeface="Times New Roman"/>
                          <a:cs typeface="Times New Roman"/>
                        </a:rPr>
                        <a:t> </a:t>
                      </a:r>
                      <a:r>
                        <a:rPr lang="ru-RU" sz="3600" b="1" dirty="0">
                          <a:solidFill>
                            <a:srgbClr val="C00000"/>
                          </a:solidFill>
                          <a:effectLst/>
                          <a:latin typeface="Tahoma"/>
                          <a:ea typeface="Times New Roman"/>
                          <a:cs typeface="Times New Roman"/>
                        </a:rPr>
                        <a:t>также:</a:t>
                      </a:r>
                      <a:endParaRPr lang="ru-RU" sz="3600" b="1" dirty="0">
                        <a:solidFill>
                          <a:srgbClr val="C0000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endParaRPr lang="en-US" sz="2800" dirty="0" smtClean="0">
                        <a:solidFill>
                          <a:srgbClr val="000000"/>
                        </a:solidFill>
                        <a:effectLst/>
                        <a:latin typeface="Tahoma"/>
                        <a:ea typeface="Times New Roman"/>
                        <a:cs typeface="Times New Roman"/>
                      </a:endParaRPr>
                    </a:p>
                    <a:p>
                      <a:pPr>
                        <a:lnSpc>
                          <a:spcPct val="115000"/>
                        </a:lnSpc>
                        <a:spcAft>
                          <a:spcPts val="0"/>
                        </a:spcAft>
                      </a:pPr>
                      <a:r>
                        <a:rPr lang="ru-RU" sz="2800" dirty="0" smtClean="0">
                          <a:solidFill>
                            <a:srgbClr val="000000"/>
                          </a:solidFill>
                          <a:effectLst/>
                          <a:latin typeface="Tahoma"/>
                          <a:ea typeface="Times New Roman"/>
                          <a:cs typeface="Times New Roman"/>
                        </a:rPr>
                        <a:t>на </a:t>
                      </a:r>
                      <a:r>
                        <a:rPr lang="ru-RU" sz="2800" dirty="0">
                          <a:solidFill>
                            <a:srgbClr val="000000"/>
                          </a:solidFill>
                          <a:effectLst/>
                          <a:latin typeface="Tahoma"/>
                          <a:ea typeface="Times New Roman"/>
                          <a:cs typeface="Times New Roman"/>
                        </a:rPr>
                        <a:t>этой неделе </a:t>
                      </a:r>
                      <a:r>
                        <a:rPr lang="ru-RU" sz="2800" dirty="0" smtClean="0">
                          <a:solidFill>
                            <a:srgbClr val="000000"/>
                          </a:solidFill>
                          <a:effectLst/>
                          <a:latin typeface="Tahoma"/>
                          <a:ea typeface="Times New Roman"/>
                          <a:cs typeface="Times New Roman"/>
                        </a:rPr>
                        <a:t>— </a:t>
                      </a:r>
                      <a:r>
                        <a:rPr lang="en-US" sz="2800" dirty="0">
                          <a:solidFill>
                            <a:srgbClr val="000000"/>
                          </a:solidFill>
                          <a:effectLst/>
                          <a:latin typeface="Tahoma"/>
                          <a:ea typeface="Times New Roman"/>
                          <a:cs typeface="Times New Roman"/>
                        </a:rPr>
                        <a:t>this week </a:t>
                      </a:r>
                      <a:r>
                        <a:rPr lang="ru-RU" sz="2800" dirty="0">
                          <a:solidFill>
                            <a:srgbClr val="000000"/>
                          </a:solidFill>
                          <a:effectLst/>
                          <a:latin typeface="Tahoma"/>
                          <a:ea typeface="Times New Roman"/>
                          <a:cs typeface="Times New Roman"/>
                        </a:rPr>
                        <a:t>на прошлой неделе — </a:t>
                      </a:r>
                      <a:r>
                        <a:rPr lang="ru-RU" sz="2800" dirty="0" smtClean="0">
                          <a:solidFill>
                            <a:srgbClr val="000000"/>
                          </a:solidFill>
                          <a:effectLst/>
                          <a:latin typeface="Tahoma"/>
                          <a:ea typeface="Times New Roman"/>
                          <a:cs typeface="Times New Roman"/>
                        </a:rPr>
                        <a:t> </a:t>
                      </a:r>
                      <a:r>
                        <a:rPr lang="en-US" sz="2800" dirty="0">
                          <a:solidFill>
                            <a:srgbClr val="000000"/>
                          </a:solidFill>
                          <a:effectLst/>
                          <a:latin typeface="Tahoma"/>
                          <a:ea typeface="Times New Roman"/>
                          <a:cs typeface="Times New Roman"/>
                        </a:rPr>
                        <a:t>last week </a:t>
                      </a:r>
                      <a:r>
                        <a:rPr lang="ru-RU" sz="2800" dirty="0">
                          <a:solidFill>
                            <a:srgbClr val="000000"/>
                          </a:solidFill>
                          <a:effectLst/>
                          <a:latin typeface="Tahoma"/>
                          <a:ea typeface="Times New Roman"/>
                          <a:cs typeface="Times New Roman"/>
                        </a:rPr>
                        <a:t>на будущей неделе — </a:t>
                      </a:r>
                      <a:r>
                        <a:rPr lang="ru-RU" sz="2800" dirty="0" smtClean="0">
                          <a:solidFill>
                            <a:srgbClr val="000000"/>
                          </a:solidFill>
                          <a:effectLst/>
                          <a:latin typeface="Tahoma"/>
                          <a:ea typeface="Times New Roman"/>
                          <a:cs typeface="Times New Roman"/>
                        </a:rPr>
                        <a:t> </a:t>
                      </a:r>
                      <a:r>
                        <a:rPr lang="en-US" sz="2800" dirty="0">
                          <a:solidFill>
                            <a:srgbClr val="000000"/>
                          </a:solidFill>
                          <a:effectLst/>
                          <a:latin typeface="Tahoma"/>
                          <a:ea typeface="Times New Roman"/>
                          <a:cs typeface="Times New Roman"/>
                        </a:rPr>
                        <a:t>next week</a:t>
                      </a:r>
                      <a:endParaRPr lang="ru-RU" sz="2800" dirty="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38608923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548680"/>
            <a:ext cx="8640960" cy="1786210"/>
          </a:xfrm>
        </p:spPr>
        <p:txBody>
          <a:bodyPr>
            <a:noAutofit/>
          </a:bodyPr>
          <a:lstStyle/>
          <a:p>
            <a:pPr>
              <a:lnSpc>
                <a:spcPct val="115000"/>
              </a:lnSpc>
              <a:spcAft>
                <a:spcPts val="0"/>
              </a:spcAft>
            </a:pPr>
            <a:r>
              <a:rPr lang="ru-RU" sz="4000" b="1" i="1" dirty="0" smtClean="0">
                <a:solidFill>
                  <a:srgbClr val="008000"/>
                </a:solidFill>
                <a:effectLst/>
                <a:latin typeface="Times New Roman" panose="02020603050405020304" pitchFamily="18" charset="0"/>
                <a:ea typeface="Times New Roman"/>
                <a:cs typeface="Times New Roman" panose="02020603050405020304" pitchFamily="18" charset="0"/>
              </a:rPr>
              <a:t>Переведите на английский язык следующие слово­сочетания, употребляя предлоги </a:t>
            </a:r>
            <a:r>
              <a:rPr lang="en-US" sz="4000" b="1" i="1" dirty="0" smtClean="0">
                <a:solidFill>
                  <a:srgbClr val="008000"/>
                </a:solidFill>
                <a:effectLst/>
                <a:latin typeface="Times New Roman" panose="02020603050405020304" pitchFamily="18" charset="0"/>
                <a:ea typeface="Times New Roman"/>
                <a:cs typeface="Times New Roman" panose="02020603050405020304" pitchFamily="18" charset="0"/>
              </a:rPr>
              <a:t>in </a:t>
            </a:r>
            <a:r>
              <a:rPr lang="ru-RU" sz="4000" b="1" i="1" dirty="0" smtClean="0">
                <a:solidFill>
                  <a:srgbClr val="008000"/>
                </a:solidFill>
                <a:effectLst/>
                <a:latin typeface="Times New Roman" panose="02020603050405020304" pitchFamily="18" charset="0"/>
                <a:ea typeface="Times New Roman"/>
                <a:cs typeface="Times New Roman" panose="02020603050405020304" pitchFamily="18" charset="0"/>
              </a:rPr>
              <a:t>или </a:t>
            </a:r>
            <a:r>
              <a:rPr lang="en-US" sz="4000" b="1" i="1" dirty="0" smtClean="0">
                <a:solidFill>
                  <a:srgbClr val="008000"/>
                </a:solidFill>
                <a:effectLst/>
                <a:latin typeface="Times New Roman" panose="02020603050405020304" pitchFamily="18" charset="0"/>
                <a:ea typeface="Times New Roman"/>
                <a:cs typeface="Times New Roman" panose="02020603050405020304" pitchFamily="18" charset="0"/>
              </a:rPr>
              <a:t>at</a:t>
            </a:r>
            <a:r>
              <a:rPr lang="ru-RU" sz="4000" b="1" i="1" dirty="0" smtClean="0">
                <a:solidFill>
                  <a:srgbClr val="008000"/>
                </a:solidFill>
                <a:effectLst/>
                <a:latin typeface="Times New Roman" panose="02020603050405020304" pitchFamily="18" charset="0"/>
                <a:ea typeface="Times New Roman"/>
                <a:cs typeface="Times New Roman" panose="02020603050405020304" pitchFamily="18" charset="0"/>
              </a:rPr>
              <a:t>.</a:t>
            </a:r>
            <a:r>
              <a:rPr lang="ru-RU" sz="3600" b="1" dirty="0">
                <a:solidFill>
                  <a:srgbClr val="008000"/>
                </a:solidFill>
                <a:latin typeface="Times New Roman" panose="02020603050405020304" pitchFamily="18" charset="0"/>
                <a:ea typeface="Calibri"/>
                <a:cs typeface="Times New Roman" panose="02020603050405020304" pitchFamily="18" charset="0"/>
              </a:rPr>
              <a:t/>
            </a:r>
            <a:br>
              <a:rPr lang="ru-RU" sz="3600" b="1" dirty="0">
                <a:solidFill>
                  <a:srgbClr val="008000"/>
                </a:solidFill>
                <a:latin typeface="Times New Roman" panose="02020603050405020304" pitchFamily="18" charset="0"/>
                <a:ea typeface="Calibri"/>
                <a:cs typeface="Times New Roman" panose="02020603050405020304" pitchFamily="18" charset="0"/>
              </a:rPr>
            </a:br>
            <a:endParaRPr lang="ru-RU" sz="3600" b="1" dirty="0">
              <a:solidFill>
                <a:srgbClr val="008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67544" y="2276872"/>
            <a:ext cx="8229600" cy="4032448"/>
          </a:xfrm>
        </p:spPr>
        <p:txBody>
          <a:bodyPr>
            <a:normAutofit/>
          </a:bodyPr>
          <a:lstStyle/>
          <a:p>
            <a:pPr marL="0" indent="0">
              <a:lnSpc>
                <a:spcPct val="115000"/>
              </a:lnSpc>
              <a:spcAft>
                <a:spcPts val="0"/>
              </a:spcAft>
              <a:buNone/>
            </a:pPr>
            <a:r>
              <a:rPr lang="ru-RU" sz="3600" dirty="0" smtClean="0">
                <a:solidFill>
                  <a:srgbClr val="000000"/>
                </a:solidFill>
                <a:effectLst/>
                <a:latin typeface="Times New Roman" panose="02020603050405020304" pitchFamily="18" charset="0"/>
                <a:ea typeface="Times New Roman"/>
                <a:cs typeface="Times New Roman" panose="02020603050405020304" pitchFamily="18" charset="0"/>
              </a:rPr>
              <a:t>В кухне, в порту, в плавательном бассейне, в пар­ке, в лесу, в театре, в саду, в библиотеке, в реке, в магазине, в стакане, в комнате, в кино, в сне­гу, в школе, в классе, в доме, в чашке, в музее, в океане.</a:t>
            </a:r>
            <a:endParaRPr lang="ru-RU" sz="3600" dirty="0">
              <a:latin typeface="Times New Roman" panose="02020603050405020304" pitchFamily="18" charset="0"/>
              <a:ea typeface="Calibri"/>
              <a:cs typeface="Times New Roman" panose="02020603050405020304" pitchFamily="18" charset="0"/>
            </a:endParaRPr>
          </a:p>
          <a:p>
            <a:endParaRPr lang="ru-RU" dirty="0"/>
          </a:p>
        </p:txBody>
      </p:sp>
    </p:spTree>
    <p:extLst>
      <p:ext uri="{BB962C8B-B14F-4D97-AF65-F5344CB8AC3E}">
        <p14:creationId xmlns:p14="http://schemas.microsoft.com/office/powerpoint/2010/main" val="35005997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692696"/>
            <a:ext cx="8867328" cy="1143000"/>
          </a:xfrm>
        </p:spPr>
        <p:txBody>
          <a:bodyPr>
            <a:normAutofit fontScale="90000"/>
          </a:bodyPr>
          <a:lstStyle/>
          <a:p>
            <a:pPr>
              <a:lnSpc>
                <a:spcPct val="115000"/>
              </a:lnSpc>
              <a:spcAft>
                <a:spcPts val="0"/>
              </a:spcAft>
            </a:pPr>
            <a:r>
              <a:rPr lang="ru-RU" b="1" i="1" dirty="0">
                <a:solidFill>
                  <a:srgbClr val="000000"/>
                </a:solidFill>
                <a:latin typeface="Century Schoolbook"/>
                <a:ea typeface="Times New Roman"/>
                <a:cs typeface="Century Schoolbook"/>
              </a:rPr>
              <a:t>Вставьте предлоги </a:t>
            </a:r>
            <a:r>
              <a:rPr lang="en-US" b="1" i="1" dirty="0">
                <a:solidFill>
                  <a:srgbClr val="000000"/>
                </a:solidFill>
                <a:latin typeface="Century Schoolbook"/>
                <a:ea typeface="Times New Roman"/>
                <a:cs typeface="Century Schoolbook"/>
              </a:rPr>
              <a:t>in </a:t>
            </a:r>
            <a:r>
              <a:rPr lang="ru-RU" b="1" i="1" dirty="0">
                <a:solidFill>
                  <a:srgbClr val="000000"/>
                </a:solidFill>
                <a:latin typeface="Century Schoolbook"/>
                <a:ea typeface="Times New Roman"/>
                <a:cs typeface="Century Schoolbook"/>
              </a:rPr>
              <a:t>или </a:t>
            </a:r>
            <a:r>
              <a:rPr lang="en-US" b="1" i="1" dirty="0">
                <a:solidFill>
                  <a:srgbClr val="000000"/>
                </a:solidFill>
                <a:latin typeface="Century Schoolbook"/>
                <a:ea typeface="Times New Roman"/>
                <a:cs typeface="Century Schoolbook"/>
              </a:rPr>
              <a:t>to</a:t>
            </a:r>
            <a:r>
              <a:rPr lang="ru-RU" b="1" i="1" dirty="0">
                <a:solidFill>
                  <a:srgbClr val="000000"/>
                </a:solidFill>
                <a:latin typeface="Century Schoolbook"/>
                <a:ea typeface="Times New Roman"/>
                <a:cs typeface="Century Schoolbook"/>
              </a:rPr>
              <a:t>.</a:t>
            </a:r>
            <a:r>
              <a:rPr lang="ru-RU" sz="4000" b="1" dirty="0">
                <a:ea typeface="Calibri"/>
                <a:cs typeface="Times New Roman"/>
              </a:rPr>
              <a:t/>
            </a:r>
            <a:br>
              <a:rPr lang="ru-RU" sz="4000" b="1" dirty="0">
                <a:ea typeface="Calibri"/>
                <a:cs typeface="Times New Roman"/>
              </a:rPr>
            </a:br>
            <a:endParaRPr lang="ru-RU" b="1" dirty="0"/>
          </a:p>
        </p:txBody>
      </p:sp>
      <p:sp>
        <p:nvSpPr>
          <p:cNvPr id="3" name="Объект 2"/>
          <p:cNvSpPr>
            <a:spLocks noGrp="1"/>
          </p:cNvSpPr>
          <p:nvPr>
            <p:ph idx="1"/>
          </p:nvPr>
        </p:nvSpPr>
        <p:spPr>
          <a:xfrm>
            <a:off x="457200" y="1412776"/>
            <a:ext cx="8229600" cy="5112568"/>
          </a:xfrm>
        </p:spPr>
        <p:txBody>
          <a:bodyPr>
            <a:normAutofit fontScale="92500" lnSpcReduction="20000"/>
          </a:bodyPr>
          <a:lstStyle/>
          <a:p>
            <a:pPr marL="0" indent="0">
              <a:lnSpc>
                <a:spcPct val="115000"/>
              </a:lnSpc>
              <a:spcAft>
                <a:spcPts val="0"/>
              </a:spcAft>
              <a:buNone/>
            </a:pPr>
            <a:r>
              <a:rPr lang="ru-RU" dirty="0" smtClean="0">
                <a:solidFill>
                  <a:srgbClr val="000000"/>
                </a:solidFill>
                <a:latin typeface="Century Schoolbook"/>
                <a:ea typeface="Times New Roman"/>
                <a:cs typeface="Century Schoolbook"/>
              </a:rPr>
              <a:t>1. </a:t>
            </a:r>
            <a:r>
              <a:rPr lang="en-US" dirty="0" smtClean="0">
                <a:solidFill>
                  <a:srgbClr val="000000"/>
                </a:solidFill>
                <a:latin typeface="Century Schoolbook"/>
                <a:ea typeface="Times New Roman"/>
                <a:cs typeface="Century Schoolbook"/>
              </a:rPr>
              <a:t>In </a:t>
            </a:r>
            <a:r>
              <a:rPr lang="en-US" dirty="0">
                <a:solidFill>
                  <a:srgbClr val="000000"/>
                </a:solidFill>
                <a:latin typeface="Century Schoolbook"/>
                <a:ea typeface="Times New Roman"/>
                <a:cs typeface="Century Schoolbook"/>
              </a:rPr>
              <a:t>winter I usually go ... bed at ten o’clock because I go... </a:t>
            </a:r>
            <a:r>
              <a:rPr lang="en-US" dirty="0" smtClean="0">
                <a:solidFill>
                  <a:srgbClr val="000000"/>
                </a:solidFill>
                <a:latin typeface="Century Schoolbook"/>
                <a:ea typeface="Times New Roman"/>
                <a:cs typeface="Century Schoolbook"/>
              </a:rPr>
              <a:t>School</a:t>
            </a:r>
            <a:r>
              <a:rPr lang="ru-RU" dirty="0" smtClean="0">
                <a:solidFill>
                  <a:srgbClr val="000000"/>
                </a:solidFill>
                <a:latin typeface="Century Schoolbook"/>
                <a:ea typeface="Times New Roman"/>
                <a:cs typeface="Century Schoolbook"/>
              </a:rPr>
              <a:t> </a:t>
            </a:r>
            <a:r>
              <a:rPr lang="en-US" dirty="0" smtClean="0">
                <a:solidFill>
                  <a:srgbClr val="000000"/>
                </a:solidFill>
                <a:latin typeface="Century Schoolbook"/>
                <a:ea typeface="Times New Roman"/>
                <a:cs typeface="Century Schoolbook"/>
              </a:rPr>
              <a:t>and </a:t>
            </a:r>
            <a:r>
              <a:rPr lang="en-US" dirty="0">
                <a:solidFill>
                  <a:srgbClr val="000000"/>
                </a:solidFill>
                <a:latin typeface="Century Schoolbook"/>
                <a:ea typeface="Times New Roman"/>
                <a:cs typeface="Century Schoolbook"/>
              </a:rPr>
              <a:t>have to get up early. But in summer, when I don’t go ... school and live ... the country, I like to go ... bed late. </a:t>
            </a:r>
            <a:endParaRPr lang="ru-RU" dirty="0" smtClean="0">
              <a:solidFill>
                <a:srgbClr val="000000"/>
              </a:solidFill>
              <a:latin typeface="Century Schoolbook"/>
              <a:ea typeface="Times New Roman"/>
              <a:cs typeface="Century Schoolbook"/>
            </a:endParaRPr>
          </a:p>
          <a:p>
            <a:pPr marL="0" indent="0">
              <a:lnSpc>
                <a:spcPct val="115000"/>
              </a:lnSpc>
              <a:spcAft>
                <a:spcPts val="0"/>
              </a:spcAft>
              <a:buNone/>
            </a:pPr>
            <a:r>
              <a:rPr lang="en-US" dirty="0" smtClean="0">
                <a:solidFill>
                  <a:srgbClr val="000000"/>
                </a:solidFill>
                <a:latin typeface="Century Schoolbook"/>
                <a:ea typeface="Times New Roman"/>
                <a:cs typeface="Century Schoolbook"/>
              </a:rPr>
              <a:t>2</a:t>
            </a:r>
            <a:r>
              <a:rPr lang="en-US" dirty="0">
                <a:solidFill>
                  <a:srgbClr val="000000"/>
                </a:solidFill>
                <a:latin typeface="Century Schoolbook"/>
                <a:ea typeface="Times New Roman"/>
                <a:cs typeface="Century Schoolbook"/>
              </a:rPr>
              <a:t>. Do you like to read ... bed? </a:t>
            </a:r>
            <a:endParaRPr lang="ru-RU" dirty="0" smtClean="0">
              <a:solidFill>
                <a:srgbClr val="000000"/>
              </a:solidFill>
              <a:latin typeface="Century Schoolbook"/>
              <a:ea typeface="Times New Roman"/>
              <a:cs typeface="Century Schoolbook"/>
            </a:endParaRPr>
          </a:p>
          <a:p>
            <a:pPr marL="0" indent="0">
              <a:lnSpc>
                <a:spcPct val="115000"/>
              </a:lnSpc>
              <a:spcAft>
                <a:spcPts val="0"/>
              </a:spcAft>
              <a:buNone/>
            </a:pPr>
            <a:r>
              <a:rPr lang="en-US" dirty="0" smtClean="0">
                <a:solidFill>
                  <a:srgbClr val="000000"/>
                </a:solidFill>
                <a:latin typeface="Century Schoolbook"/>
                <a:ea typeface="Times New Roman"/>
                <a:cs typeface="Century Schoolbook"/>
              </a:rPr>
              <a:t>3</a:t>
            </a:r>
            <a:r>
              <a:rPr lang="en-US" dirty="0">
                <a:solidFill>
                  <a:srgbClr val="000000"/>
                </a:solidFill>
                <a:latin typeface="Century Schoolbook"/>
                <a:ea typeface="Times New Roman"/>
                <a:cs typeface="Century Schoolbook"/>
              </a:rPr>
              <a:t>. We did not want to stay ... town on such a hot day, so we went ... the country. </a:t>
            </a:r>
            <a:endParaRPr lang="ru-RU" dirty="0" smtClean="0">
              <a:solidFill>
                <a:srgbClr val="000000"/>
              </a:solidFill>
              <a:latin typeface="Century Schoolbook"/>
              <a:ea typeface="Times New Roman"/>
              <a:cs typeface="Century Schoolbook"/>
            </a:endParaRPr>
          </a:p>
          <a:p>
            <a:pPr marL="0" indent="0">
              <a:lnSpc>
                <a:spcPct val="115000"/>
              </a:lnSpc>
              <a:spcAft>
                <a:spcPts val="0"/>
              </a:spcAft>
              <a:buNone/>
            </a:pPr>
            <a:r>
              <a:rPr lang="en-US" dirty="0" smtClean="0">
                <a:solidFill>
                  <a:srgbClr val="000000"/>
                </a:solidFill>
                <a:latin typeface="Century Schoolbook"/>
                <a:ea typeface="Times New Roman"/>
                <a:cs typeface="Century Schoolbook"/>
              </a:rPr>
              <a:t>4</a:t>
            </a:r>
            <a:r>
              <a:rPr lang="en-US" dirty="0">
                <a:solidFill>
                  <a:srgbClr val="000000"/>
                </a:solidFill>
                <a:latin typeface="Century Schoolbook"/>
                <a:ea typeface="Times New Roman"/>
                <a:cs typeface="Century Schoolbook"/>
              </a:rPr>
              <a:t>. It is very late. Go ... bed at once. </a:t>
            </a:r>
            <a:endParaRPr lang="ru-RU" dirty="0" smtClean="0">
              <a:solidFill>
                <a:srgbClr val="000000"/>
              </a:solidFill>
              <a:latin typeface="Century Schoolbook"/>
              <a:ea typeface="Times New Roman"/>
              <a:cs typeface="Century Schoolbook"/>
            </a:endParaRPr>
          </a:p>
          <a:p>
            <a:pPr marL="0" indent="0">
              <a:lnSpc>
                <a:spcPct val="115000"/>
              </a:lnSpc>
              <a:spcAft>
                <a:spcPts val="0"/>
              </a:spcAft>
              <a:buNone/>
            </a:pPr>
            <a:r>
              <a:rPr lang="en-US" dirty="0" smtClean="0">
                <a:solidFill>
                  <a:srgbClr val="000000"/>
                </a:solidFill>
                <a:latin typeface="Century Schoolbook"/>
                <a:ea typeface="Times New Roman"/>
                <a:cs typeface="Century Schoolbook"/>
              </a:rPr>
              <a:t>5</a:t>
            </a:r>
            <a:r>
              <a:rPr lang="en-US" dirty="0">
                <a:solidFill>
                  <a:srgbClr val="000000"/>
                </a:solidFill>
                <a:latin typeface="Century Schoolbook"/>
                <a:ea typeface="Times New Roman"/>
                <a:cs typeface="Century Schoolbook"/>
              </a:rPr>
              <a:t>. Where is your little sister? — She is ... bed. Mother always puts her ... bed at eight o’clock. </a:t>
            </a:r>
            <a:endParaRPr lang="ru-RU" dirty="0" smtClean="0">
              <a:solidFill>
                <a:srgbClr val="000000"/>
              </a:solidFill>
              <a:latin typeface="Century Schoolbook"/>
              <a:ea typeface="Times New Roman"/>
              <a:cs typeface="Century Schoolbook"/>
            </a:endParaRPr>
          </a:p>
          <a:p>
            <a:endParaRPr lang="ru-RU" dirty="0"/>
          </a:p>
        </p:txBody>
      </p:sp>
    </p:spTree>
    <p:extLst>
      <p:ext uri="{BB962C8B-B14F-4D97-AF65-F5344CB8AC3E}">
        <p14:creationId xmlns:p14="http://schemas.microsoft.com/office/powerpoint/2010/main" val="260990672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en-US" sz="2800" dirty="0">
                <a:solidFill>
                  <a:srgbClr val="000000"/>
                </a:solidFill>
                <a:latin typeface="Century Schoolbook"/>
                <a:ea typeface="Times New Roman"/>
                <a:cs typeface="Century Schoolbook"/>
              </a:rPr>
              <a:t>6. In summer my mother does not go ... work and I don’t go ... school. We live ... the country. My father goes  ...</a:t>
            </a:r>
            <a:r>
              <a:rPr lang="en-US" sz="2800" dirty="0">
                <a:latin typeface="Times New Roman"/>
                <a:ea typeface="Times New Roman"/>
                <a:cs typeface="Times New Roman"/>
              </a:rPr>
              <a:t> </a:t>
            </a:r>
            <a:r>
              <a:rPr lang="en-US" sz="2800" dirty="0">
                <a:solidFill>
                  <a:srgbClr val="000000"/>
                </a:solidFill>
                <a:latin typeface="Century Schoolbook"/>
                <a:ea typeface="Times New Roman"/>
                <a:cs typeface="Century Schoolbook"/>
              </a:rPr>
              <a:t>work every day, so he stays ... town. But sometimes he comes ... the country after work and goes back ... town early in the morning, when I am still ... bed.</a:t>
            </a:r>
            <a:endParaRPr lang="ru-RU" sz="2800" dirty="0">
              <a:ea typeface="Calibri"/>
              <a:cs typeface="Times New Roman"/>
            </a:endParaRPr>
          </a:p>
          <a:p>
            <a:endParaRPr lang="ru-RU" sz="2800" dirty="0"/>
          </a:p>
        </p:txBody>
      </p:sp>
    </p:spTree>
    <p:extLst>
      <p:ext uri="{BB962C8B-B14F-4D97-AF65-F5344CB8AC3E}">
        <p14:creationId xmlns:p14="http://schemas.microsoft.com/office/powerpoint/2010/main" val="165609152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6856" y="332656"/>
            <a:ext cx="8697144" cy="1143000"/>
          </a:xfrm>
        </p:spPr>
        <p:txBody>
          <a:bodyPr>
            <a:noAutofit/>
          </a:bodyPr>
          <a:lstStyle/>
          <a:p>
            <a:pPr>
              <a:lnSpc>
                <a:spcPct val="115000"/>
              </a:lnSpc>
              <a:spcAft>
                <a:spcPts val="0"/>
              </a:spcAft>
            </a:pPr>
            <a:r>
              <a:rPr lang="ru-RU" sz="3600" b="1" i="1" dirty="0">
                <a:solidFill>
                  <a:srgbClr val="006600"/>
                </a:solidFill>
                <a:latin typeface="Century Schoolbook"/>
                <a:ea typeface="Times New Roman"/>
                <a:cs typeface="Century Schoolbook"/>
              </a:rPr>
              <a:t>Переведите на английский язык.</a:t>
            </a:r>
            <a:r>
              <a:rPr lang="ru-RU" sz="3600" dirty="0">
                <a:solidFill>
                  <a:srgbClr val="006600"/>
                </a:solidFill>
                <a:ea typeface="Calibri"/>
                <a:cs typeface="Times New Roman"/>
              </a:rPr>
              <a:t/>
            </a:r>
            <a:br>
              <a:rPr lang="ru-RU" sz="3600" dirty="0">
                <a:solidFill>
                  <a:srgbClr val="006600"/>
                </a:solidFill>
                <a:ea typeface="Calibri"/>
                <a:cs typeface="Times New Roman"/>
              </a:rPr>
            </a:br>
            <a:endParaRPr lang="ru-RU" sz="3600" dirty="0">
              <a:solidFill>
                <a:srgbClr val="006600"/>
              </a:solidFill>
            </a:endParaRPr>
          </a:p>
        </p:txBody>
      </p:sp>
      <p:sp>
        <p:nvSpPr>
          <p:cNvPr id="3" name="Объект 2"/>
          <p:cNvSpPr>
            <a:spLocks noGrp="1"/>
          </p:cNvSpPr>
          <p:nvPr>
            <p:ph idx="1"/>
          </p:nvPr>
        </p:nvSpPr>
        <p:spPr>
          <a:xfrm>
            <a:off x="323528" y="1052736"/>
            <a:ext cx="8640960" cy="5184576"/>
          </a:xfrm>
        </p:spPr>
        <p:txBody>
          <a:bodyPr>
            <a:noAutofit/>
          </a:bodyPr>
          <a:lstStyle/>
          <a:p>
            <a:pPr marL="0" indent="0">
              <a:lnSpc>
                <a:spcPct val="115000"/>
              </a:lnSpc>
              <a:spcAft>
                <a:spcPts val="0"/>
              </a:spcAft>
              <a:buNone/>
            </a:pPr>
            <a:r>
              <a:rPr lang="en-US" sz="2800" dirty="0" smtClean="0">
                <a:solidFill>
                  <a:srgbClr val="000000"/>
                </a:solidFill>
                <a:latin typeface="Times New Roman" panose="02020603050405020304" pitchFamily="18" charset="0"/>
                <a:ea typeface="Times New Roman"/>
                <a:cs typeface="Times New Roman" panose="02020603050405020304" pitchFamily="18" charset="0"/>
              </a:rPr>
              <a:t>1.</a:t>
            </a:r>
            <a:r>
              <a:rPr lang="ru-RU" sz="2800" dirty="0" smtClean="0">
                <a:solidFill>
                  <a:srgbClr val="000000"/>
                </a:solidFill>
                <a:latin typeface="Times New Roman" panose="02020603050405020304" pitchFamily="18" charset="0"/>
                <a:ea typeface="Times New Roman"/>
                <a:cs typeface="Times New Roman" panose="02020603050405020304" pitchFamily="18" charset="0"/>
              </a:rPr>
              <a:t>Четвертого </a:t>
            </a:r>
            <a:r>
              <a:rPr lang="ru-RU" sz="2800" dirty="0">
                <a:solidFill>
                  <a:srgbClr val="000000"/>
                </a:solidFill>
                <a:latin typeface="Times New Roman" panose="02020603050405020304" pitchFamily="18" charset="0"/>
                <a:ea typeface="Times New Roman"/>
                <a:cs typeface="Times New Roman" panose="02020603050405020304" pitchFamily="18" charset="0"/>
              </a:rPr>
              <a:t>июня мы поедем за город. </a:t>
            </a:r>
            <a:endParaRPr lang="en-US" sz="2800" dirty="0" smtClean="0">
              <a:solidFill>
                <a:srgbClr val="000000"/>
              </a:solidFill>
              <a:latin typeface="Times New Roman" panose="02020603050405020304" pitchFamily="18" charset="0"/>
              <a:ea typeface="Times New Roman"/>
              <a:cs typeface="Times New Roman" panose="02020603050405020304" pitchFamily="18" charset="0"/>
            </a:endParaRPr>
          </a:p>
          <a:p>
            <a:pPr marL="0" indent="0">
              <a:lnSpc>
                <a:spcPct val="115000"/>
              </a:lnSpc>
              <a:spcAft>
                <a:spcPts val="0"/>
              </a:spcAft>
              <a:buNone/>
            </a:pPr>
            <a:r>
              <a:rPr lang="ru-RU" sz="2800" dirty="0" smtClean="0">
                <a:solidFill>
                  <a:srgbClr val="000000"/>
                </a:solidFill>
                <a:latin typeface="Times New Roman" panose="02020603050405020304" pitchFamily="18" charset="0"/>
                <a:ea typeface="Times New Roman"/>
                <a:cs typeface="Times New Roman" panose="02020603050405020304" pitchFamily="18" charset="0"/>
              </a:rPr>
              <a:t>2</a:t>
            </a:r>
            <a:r>
              <a:rPr lang="ru-RU" sz="2800" dirty="0">
                <a:solidFill>
                  <a:srgbClr val="000000"/>
                </a:solidFill>
                <a:latin typeface="Times New Roman" panose="02020603050405020304" pitchFamily="18" charset="0"/>
                <a:ea typeface="Times New Roman"/>
                <a:cs typeface="Times New Roman" panose="02020603050405020304" pitchFamily="18" charset="0"/>
              </a:rPr>
              <a:t>. Я люб­лю ходить в парк осенью. </a:t>
            </a:r>
            <a:endParaRPr lang="en-US" sz="2800" dirty="0" smtClean="0">
              <a:solidFill>
                <a:srgbClr val="000000"/>
              </a:solidFill>
              <a:latin typeface="Times New Roman" panose="02020603050405020304" pitchFamily="18" charset="0"/>
              <a:ea typeface="Times New Roman"/>
              <a:cs typeface="Times New Roman" panose="02020603050405020304" pitchFamily="18" charset="0"/>
            </a:endParaRPr>
          </a:p>
          <a:p>
            <a:pPr marL="0" indent="0">
              <a:lnSpc>
                <a:spcPct val="115000"/>
              </a:lnSpc>
              <a:spcAft>
                <a:spcPts val="0"/>
              </a:spcAft>
              <a:buNone/>
            </a:pPr>
            <a:r>
              <a:rPr lang="ru-RU" sz="2800" dirty="0" smtClean="0">
                <a:solidFill>
                  <a:srgbClr val="000000"/>
                </a:solidFill>
                <a:latin typeface="Times New Roman" panose="02020603050405020304" pitchFamily="18" charset="0"/>
                <a:ea typeface="Times New Roman"/>
                <a:cs typeface="Times New Roman" panose="02020603050405020304" pitchFamily="18" charset="0"/>
              </a:rPr>
              <a:t>3</a:t>
            </a:r>
            <a:r>
              <a:rPr lang="ru-RU" sz="2800" dirty="0">
                <a:solidFill>
                  <a:srgbClr val="000000"/>
                </a:solidFill>
                <a:latin typeface="Times New Roman" panose="02020603050405020304" pitchFamily="18" charset="0"/>
                <a:ea typeface="Times New Roman"/>
                <a:cs typeface="Times New Roman" panose="02020603050405020304" pitchFamily="18" charset="0"/>
              </a:rPr>
              <a:t>. На этой неделе мы будем встречать наших друзей в аэропорту. Само­лет прибывает в семь часов вечера. Я думаю, </a:t>
            </a:r>
            <a:r>
              <a:rPr lang="ru-RU" sz="2800" dirty="0" smtClean="0">
                <a:solidFill>
                  <a:srgbClr val="000000"/>
                </a:solidFill>
                <a:latin typeface="Times New Roman" panose="02020603050405020304" pitchFamily="18" charset="0"/>
                <a:ea typeface="Times New Roman"/>
                <a:cs typeface="Times New Roman" panose="02020603050405020304" pitchFamily="18" charset="0"/>
              </a:rPr>
              <a:t>что</a:t>
            </a:r>
            <a:r>
              <a:rPr lang="en-US" sz="2800" dirty="0" smtClean="0">
                <a:latin typeface="Times New Roman" panose="02020603050405020304" pitchFamily="18" charset="0"/>
                <a:ea typeface="Times New Roman"/>
                <a:cs typeface="Times New Roman" panose="02020603050405020304" pitchFamily="18" charset="0"/>
              </a:rPr>
              <a:t> </a:t>
            </a:r>
            <a:r>
              <a:rPr lang="ru-RU" sz="2800" dirty="0" smtClean="0">
                <a:solidFill>
                  <a:srgbClr val="000000"/>
                </a:solidFill>
                <a:latin typeface="Times New Roman" panose="02020603050405020304" pitchFamily="18" charset="0"/>
                <a:ea typeface="Times New Roman"/>
                <a:cs typeface="Times New Roman" panose="02020603050405020304" pitchFamily="18" charset="0"/>
              </a:rPr>
              <a:t>мы </a:t>
            </a:r>
            <a:r>
              <a:rPr lang="ru-RU" sz="2800" dirty="0">
                <a:solidFill>
                  <a:srgbClr val="000000"/>
                </a:solidFill>
                <a:latin typeface="Times New Roman" panose="02020603050405020304" pitchFamily="18" charset="0"/>
                <a:ea typeface="Times New Roman"/>
                <a:cs typeface="Times New Roman" panose="02020603050405020304" pitchFamily="18" charset="0"/>
              </a:rPr>
              <a:t>ляжем спать только в полночь. </a:t>
            </a:r>
            <a:endParaRPr lang="en-US" sz="2800" dirty="0" smtClean="0">
              <a:solidFill>
                <a:srgbClr val="000000"/>
              </a:solidFill>
              <a:latin typeface="Times New Roman" panose="02020603050405020304" pitchFamily="18" charset="0"/>
              <a:ea typeface="Times New Roman"/>
              <a:cs typeface="Times New Roman" panose="02020603050405020304" pitchFamily="18" charset="0"/>
            </a:endParaRPr>
          </a:p>
          <a:p>
            <a:pPr marL="0" indent="0">
              <a:lnSpc>
                <a:spcPct val="115000"/>
              </a:lnSpc>
              <a:spcAft>
                <a:spcPts val="0"/>
              </a:spcAft>
              <a:buNone/>
            </a:pPr>
            <a:r>
              <a:rPr lang="ru-RU" sz="2800" dirty="0" smtClean="0">
                <a:solidFill>
                  <a:srgbClr val="000000"/>
                </a:solidFill>
                <a:latin typeface="Times New Roman" panose="02020603050405020304" pitchFamily="18" charset="0"/>
                <a:ea typeface="Times New Roman"/>
                <a:cs typeface="Times New Roman" panose="02020603050405020304" pitchFamily="18" charset="0"/>
              </a:rPr>
              <a:t>4</a:t>
            </a:r>
            <a:r>
              <a:rPr lang="ru-RU" sz="2800" dirty="0">
                <a:solidFill>
                  <a:srgbClr val="000000"/>
                </a:solidFill>
                <a:latin typeface="Times New Roman" panose="02020603050405020304" pitchFamily="18" charset="0"/>
                <a:ea typeface="Times New Roman"/>
                <a:cs typeface="Times New Roman" panose="02020603050405020304" pitchFamily="18" charset="0"/>
              </a:rPr>
              <a:t>. Прошлой</a:t>
            </a:r>
            <a:r>
              <a:rPr lang="ru-RU" sz="2800" dirty="0">
                <a:latin typeface="Times New Roman" panose="02020603050405020304" pitchFamily="18" charset="0"/>
                <a:ea typeface="Times New Roman"/>
                <a:cs typeface="Times New Roman" panose="02020603050405020304" pitchFamily="18" charset="0"/>
              </a:rPr>
              <a:t> </a:t>
            </a:r>
            <a:r>
              <a:rPr lang="ru-RU" sz="2800" dirty="0">
                <a:solidFill>
                  <a:srgbClr val="000000"/>
                </a:solidFill>
                <a:latin typeface="Times New Roman" panose="02020603050405020304" pitchFamily="18" charset="0"/>
                <a:ea typeface="Times New Roman"/>
                <a:cs typeface="Times New Roman" panose="02020603050405020304" pitchFamily="18" charset="0"/>
              </a:rPr>
              <a:t>зимой он часто ходил на каток по воскресеньям</a:t>
            </a:r>
            <a:r>
              <a:rPr lang="ru-RU" sz="2800" dirty="0" smtClean="0">
                <a:solidFill>
                  <a:srgbClr val="000000"/>
                </a:solidFill>
                <a:latin typeface="Times New Roman" panose="02020603050405020304" pitchFamily="18" charset="0"/>
                <a:ea typeface="Times New Roman"/>
                <a:cs typeface="Times New Roman" panose="02020603050405020304" pitchFamily="18" charset="0"/>
              </a:rPr>
              <a:t>.</a:t>
            </a:r>
            <a:endParaRPr lang="en-US" sz="2800" dirty="0" smtClean="0">
              <a:solidFill>
                <a:srgbClr val="000000"/>
              </a:solidFill>
              <a:latin typeface="Times New Roman" panose="02020603050405020304" pitchFamily="18" charset="0"/>
              <a:ea typeface="Times New Roman"/>
              <a:cs typeface="Times New Roman" panose="02020603050405020304" pitchFamily="18" charset="0"/>
            </a:endParaRPr>
          </a:p>
          <a:p>
            <a:pPr marL="0" indent="0">
              <a:lnSpc>
                <a:spcPct val="115000"/>
              </a:lnSpc>
              <a:spcAft>
                <a:spcPts val="0"/>
              </a:spcAft>
              <a:buNone/>
            </a:pPr>
            <a:r>
              <a:rPr lang="ru-RU" sz="2800" dirty="0" smtClean="0">
                <a:solidFill>
                  <a:srgbClr val="000000"/>
                </a:solidFill>
                <a:latin typeface="Times New Roman" panose="02020603050405020304" pitchFamily="18" charset="0"/>
                <a:ea typeface="Times New Roman"/>
                <a:cs typeface="Times New Roman" panose="02020603050405020304" pitchFamily="18" charset="0"/>
              </a:rPr>
              <a:t>5</a:t>
            </a:r>
            <a:r>
              <a:rPr lang="ru-RU" sz="2800" dirty="0">
                <a:solidFill>
                  <a:srgbClr val="000000"/>
                </a:solidFill>
                <a:latin typeface="Times New Roman" panose="02020603050405020304" pitchFamily="18" charset="0"/>
                <a:ea typeface="Times New Roman"/>
                <a:cs typeface="Times New Roman" panose="02020603050405020304" pitchFamily="18" charset="0"/>
              </a:rPr>
              <a:t>. На прошлой неделе мы ходили в Русский музей</a:t>
            </a:r>
            <a:r>
              <a:rPr lang="ru-RU" sz="2800" dirty="0" smtClean="0">
                <a:solidFill>
                  <a:srgbClr val="000000"/>
                </a:solidFill>
                <a:latin typeface="Times New Roman" panose="02020603050405020304" pitchFamily="18" charset="0"/>
                <a:ea typeface="Times New Roman"/>
                <a:cs typeface="Times New Roman" panose="02020603050405020304" pitchFamily="18" charset="0"/>
              </a:rPr>
              <a:t>.</a:t>
            </a:r>
            <a:endParaRPr lang="en-US" sz="2800" dirty="0" smtClean="0">
              <a:solidFill>
                <a:srgbClr val="000000"/>
              </a:solidFill>
              <a:latin typeface="Times New Roman" panose="02020603050405020304" pitchFamily="18" charset="0"/>
              <a:ea typeface="Times New Roman"/>
              <a:cs typeface="Times New Roman" panose="02020603050405020304" pitchFamily="18" charset="0"/>
            </a:endParaRPr>
          </a:p>
          <a:p>
            <a:pPr marL="0" indent="0">
              <a:lnSpc>
                <a:spcPct val="115000"/>
              </a:lnSpc>
              <a:spcAft>
                <a:spcPts val="0"/>
              </a:spcAft>
              <a:buNone/>
            </a:pPr>
            <a:r>
              <a:rPr lang="ru-RU" sz="2800" dirty="0" smtClean="0">
                <a:solidFill>
                  <a:srgbClr val="000000"/>
                </a:solidFill>
                <a:latin typeface="Times New Roman" panose="02020603050405020304" pitchFamily="18" charset="0"/>
                <a:ea typeface="Times New Roman"/>
                <a:cs typeface="Times New Roman" panose="02020603050405020304" pitchFamily="18" charset="0"/>
              </a:rPr>
              <a:t>6</a:t>
            </a:r>
            <a:r>
              <a:rPr lang="ru-RU" sz="2800" dirty="0">
                <a:solidFill>
                  <a:srgbClr val="000000"/>
                </a:solidFill>
                <a:latin typeface="Times New Roman" panose="02020603050405020304" pitchFamily="18" charset="0"/>
                <a:ea typeface="Times New Roman"/>
                <a:cs typeface="Times New Roman" panose="02020603050405020304" pitchFamily="18" charset="0"/>
              </a:rPr>
              <a:t>. Летом солнце встает рано утром, а садится позд­но вечером. </a:t>
            </a:r>
            <a:endParaRPr lang="en-US" sz="2800" dirty="0" smtClean="0">
              <a:solidFill>
                <a:srgbClr val="000000"/>
              </a:solidFill>
              <a:latin typeface="Times New Roman" panose="02020603050405020304" pitchFamily="18" charset="0"/>
              <a:ea typeface="Times New Roman"/>
              <a:cs typeface="Times New Roman" panose="02020603050405020304" pitchFamily="18" charset="0"/>
            </a:endParaRPr>
          </a:p>
        </p:txBody>
      </p:sp>
    </p:spTree>
    <p:extLst>
      <p:ext uri="{BB962C8B-B14F-4D97-AF65-F5344CB8AC3E}">
        <p14:creationId xmlns:p14="http://schemas.microsoft.com/office/powerpoint/2010/main" val="137661982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539552" y="692696"/>
            <a:ext cx="8229600" cy="5328592"/>
          </a:xfrm>
        </p:spPr>
        <p:txBody>
          <a:bodyPr>
            <a:normAutofit lnSpcReduction="10000"/>
          </a:bodyPr>
          <a:lstStyle/>
          <a:p>
            <a:pPr marL="0" lvl="0" indent="0">
              <a:lnSpc>
                <a:spcPct val="115000"/>
              </a:lnSpc>
              <a:buNone/>
            </a:pPr>
            <a:r>
              <a:rPr lang="ru-RU" sz="2800" dirty="0" smtClean="0">
                <a:solidFill>
                  <a:srgbClr val="000000"/>
                </a:solidFill>
                <a:latin typeface="Century Schoolbook"/>
                <a:ea typeface="Times New Roman"/>
                <a:cs typeface="Century Schoolbook"/>
              </a:rPr>
              <a:t>7. Прошлым летом мы ездили на юг. Когда мы были на юге, мы ходили к морю каждый день. Мы вставали на рассвете и купались в море. В полдень мы обедали и отдыхали. Вечером мы</a:t>
            </a:r>
            <a:r>
              <a:rPr lang="en-US" sz="2800" dirty="0" smtClean="0">
                <a:solidFill>
                  <a:srgbClr val="000000"/>
                </a:solidFill>
                <a:latin typeface="Century Schoolbook"/>
                <a:ea typeface="Times New Roman"/>
                <a:cs typeface="Century Schoolbook"/>
              </a:rPr>
              <a:t> </a:t>
            </a:r>
            <a:r>
              <a:rPr lang="ru-RU" sz="2800" dirty="0" smtClean="0">
                <a:solidFill>
                  <a:srgbClr val="000000"/>
                </a:solidFill>
                <a:latin typeface="Century Schoolbook"/>
                <a:ea typeface="Times New Roman"/>
                <a:cs typeface="Century Schoolbook"/>
              </a:rPr>
              <a:t>ходили в парк. На закате мы часто ходили к морю и возвращались домой в половине одиннадцатого или в одиннадцать. </a:t>
            </a:r>
            <a:endParaRPr lang="en-US" sz="2800" dirty="0" smtClean="0">
              <a:solidFill>
                <a:srgbClr val="000000"/>
              </a:solidFill>
              <a:latin typeface="Century Schoolbook"/>
              <a:ea typeface="Times New Roman"/>
              <a:cs typeface="Century Schoolbook"/>
            </a:endParaRPr>
          </a:p>
          <a:p>
            <a:pPr marL="0" lvl="0" indent="0">
              <a:lnSpc>
                <a:spcPct val="115000"/>
              </a:lnSpc>
              <a:buNone/>
            </a:pPr>
            <a:r>
              <a:rPr lang="ru-RU" sz="2800" dirty="0" smtClean="0">
                <a:solidFill>
                  <a:srgbClr val="000000"/>
                </a:solidFill>
                <a:latin typeface="Century Schoolbook"/>
                <a:ea typeface="Times New Roman"/>
                <a:cs typeface="Century Schoolbook"/>
              </a:rPr>
              <a:t>8. В будущем году мы поедем на Дальний Восток. </a:t>
            </a:r>
            <a:endParaRPr lang="en-US" sz="2800" dirty="0" smtClean="0">
              <a:solidFill>
                <a:srgbClr val="000000"/>
              </a:solidFill>
              <a:latin typeface="Century Schoolbook"/>
              <a:ea typeface="Times New Roman"/>
              <a:cs typeface="Century Schoolbook"/>
            </a:endParaRPr>
          </a:p>
          <a:p>
            <a:pPr marL="0" lvl="0" indent="0">
              <a:lnSpc>
                <a:spcPct val="115000"/>
              </a:lnSpc>
              <a:buNone/>
            </a:pPr>
            <a:r>
              <a:rPr lang="ru-RU" sz="2800" dirty="0" smtClean="0">
                <a:solidFill>
                  <a:srgbClr val="000000"/>
                </a:solidFill>
                <a:latin typeface="Century Schoolbook"/>
                <a:ea typeface="Times New Roman"/>
                <a:cs typeface="Century Schoolbook"/>
              </a:rPr>
              <a:t>9. На будущей неделе я пойду в театр. </a:t>
            </a:r>
            <a:endParaRPr lang="en-US" sz="2800" dirty="0" smtClean="0">
              <a:solidFill>
                <a:srgbClr val="000000"/>
              </a:solidFill>
              <a:latin typeface="Century Schoolbook"/>
              <a:ea typeface="Times New Roman"/>
              <a:cs typeface="Century Schoolbook"/>
            </a:endParaRPr>
          </a:p>
          <a:p>
            <a:pPr marL="0" lvl="0" indent="0">
              <a:lnSpc>
                <a:spcPct val="115000"/>
              </a:lnSpc>
              <a:buNone/>
            </a:pPr>
            <a:r>
              <a:rPr lang="ru-RU" sz="2800" dirty="0" smtClean="0">
                <a:solidFill>
                  <a:srgbClr val="000000"/>
                </a:solidFill>
                <a:latin typeface="Century Schoolbook"/>
                <a:ea typeface="Times New Roman"/>
                <a:cs typeface="Century Schoolbook"/>
              </a:rPr>
              <a:t>10. Диккенс родился в 1812 году.</a:t>
            </a:r>
            <a:endParaRPr lang="ru-RU" sz="2800" dirty="0" smtClean="0">
              <a:solidFill>
                <a:prstClr val="black"/>
              </a:solidFill>
              <a:ea typeface="Calibri"/>
              <a:cs typeface="Times New Roman"/>
            </a:endParaRPr>
          </a:p>
          <a:p>
            <a:pPr lvl="0"/>
            <a:endParaRPr lang="ru-RU" sz="1500" dirty="0">
              <a:solidFill>
                <a:prstClr val="black"/>
              </a:solidFill>
            </a:endParaRPr>
          </a:p>
          <a:p>
            <a:endParaRPr lang="ru-RU" dirty="0"/>
          </a:p>
        </p:txBody>
      </p:sp>
    </p:spTree>
    <p:extLst>
      <p:ext uri="{BB962C8B-B14F-4D97-AF65-F5344CB8AC3E}">
        <p14:creationId xmlns:p14="http://schemas.microsoft.com/office/powerpoint/2010/main" val="210652233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323528" y="260648"/>
            <a:ext cx="8507288" cy="5400600"/>
          </a:xfrm>
        </p:spPr>
        <p:txBody>
          <a:bodyPr>
            <a:noAutofit/>
          </a:bodyPr>
          <a:lstStyle/>
          <a:p>
            <a:pPr marL="0" indent="0">
              <a:lnSpc>
                <a:spcPct val="115000"/>
              </a:lnSpc>
              <a:spcAft>
                <a:spcPts val="1000"/>
              </a:spcAft>
              <a:buNone/>
            </a:pPr>
            <a:r>
              <a:rPr lang="ru-RU" sz="2800" dirty="0">
                <a:solidFill>
                  <a:srgbClr val="000000"/>
                </a:solidFill>
                <a:latin typeface="Times New Roman" panose="02020603050405020304" pitchFamily="18" charset="0"/>
                <a:ea typeface="Times New Roman"/>
                <a:cs typeface="Times New Roman" panose="02020603050405020304" pitchFamily="18" charset="0"/>
              </a:rPr>
              <a:t>В прошлом месяце моя тетя не ходила на рабо­ту. Она вставала в десять часов и ложилась спать в полночь. Она часто ходила в театр и в кино. Но в этом месяце она встает на восходе солнца, по­тому что она опять ходит на работу. Она работает в нашем университете. Учебный год в универси­тете начинается в сентябре, а кончается в мае. В январе и в июне студенты сдают экзамены. Тетя ходит в университет во вторник, в среду, в четверг и в субботу. В понедельник она всегда работает в библиотеке. В пятницу она обычно ездит за город. Она встает в семь часов и едет на вокзал. За горо­дом она проводит целый день и возвращается в го­род на закате.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051570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836712"/>
            <a:ext cx="8229600" cy="5289451"/>
          </a:xfrm>
        </p:spPr>
        <p:txBody>
          <a:bodyPr/>
          <a:lstStyle/>
          <a:p>
            <a:pPr lvl="0">
              <a:lnSpc>
                <a:spcPct val="115000"/>
              </a:lnSpc>
              <a:spcAft>
                <a:spcPts val="1000"/>
              </a:spcAft>
              <a:buFont typeface="+mj-lt"/>
              <a:buAutoNum type="arabicPeriod"/>
              <a:tabLst>
                <a:tab pos="457200" algn="l"/>
              </a:tabLst>
            </a:pPr>
            <a:r>
              <a:rPr lang="ru-RU" dirty="0" smtClean="0">
                <a:effectLst/>
                <a:latin typeface="Times New Roman"/>
                <a:ea typeface="Times New Roman"/>
                <a:cs typeface="Times New Roman"/>
              </a:rPr>
              <a:t>По составу все английские предлоги делятся </a:t>
            </a:r>
            <a:r>
              <a:rPr lang="ru-RU" b="1" u="sng" dirty="0" smtClean="0">
                <a:effectLst/>
                <a:latin typeface="Times New Roman"/>
                <a:ea typeface="Times New Roman"/>
                <a:cs typeface="Times New Roman"/>
              </a:rPr>
              <a:t>на простые</a:t>
            </a:r>
            <a:r>
              <a:rPr lang="en-US" b="1" u="sng" dirty="0" smtClean="0">
                <a:effectLst/>
                <a:latin typeface="Times New Roman"/>
                <a:ea typeface="Times New Roman"/>
                <a:cs typeface="Times New Roman"/>
              </a:rPr>
              <a:t> </a:t>
            </a:r>
            <a:r>
              <a:rPr lang="en-US" b="1" i="1" dirty="0" smtClean="0">
                <a:effectLst/>
                <a:latin typeface="Times New Roman"/>
                <a:ea typeface="Times New Roman"/>
                <a:cs typeface="Times New Roman"/>
              </a:rPr>
              <a:t>(in, at, on, for), </a:t>
            </a:r>
            <a:r>
              <a:rPr lang="ru-RU" b="1" u="sng" dirty="0" smtClean="0">
                <a:effectLst/>
                <a:latin typeface="Times New Roman"/>
                <a:ea typeface="Times New Roman"/>
                <a:cs typeface="Times New Roman"/>
              </a:rPr>
              <a:t>составные</a:t>
            </a:r>
            <a:r>
              <a:rPr lang="en-US" dirty="0" smtClean="0">
                <a:effectLst/>
                <a:latin typeface="Times New Roman"/>
                <a:ea typeface="Times New Roman"/>
                <a:cs typeface="Times New Roman"/>
              </a:rPr>
              <a:t> </a:t>
            </a:r>
            <a:r>
              <a:rPr lang="en-US" b="1" i="1" dirty="0" smtClean="0">
                <a:effectLst/>
                <a:latin typeface="Times New Roman"/>
                <a:ea typeface="Times New Roman"/>
                <a:cs typeface="Times New Roman"/>
              </a:rPr>
              <a:t>(into, upon, </a:t>
            </a:r>
            <a:r>
              <a:rPr lang="en-US" b="1" i="1" dirty="0" err="1" smtClean="0">
                <a:effectLst/>
                <a:latin typeface="Times New Roman"/>
                <a:ea typeface="Times New Roman"/>
                <a:cs typeface="Times New Roman"/>
              </a:rPr>
              <a:t>throughot</a:t>
            </a:r>
            <a:r>
              <a:rPr lang="en-US" b="1" i="1" dirty="0" smtClean="0">
                <a:effectLst/>
                <a:latin typeface="Times New Roman"/>
                <a:ea typeface="Times New Roman"/>
                <a:cs typeface="Times New Roman"/>
              </a:rPr>
              <a:t>) </a:t>
            </a:r>
            <a:r>
              <a:rPr lang="ru-RU" dirty="0" smtClean="0">
                <a:effectLst/>
                <a:latin typeface="Times New Roman"/>
                <a:ea typeface="Times New Roman"/>
                <a:cs typeface="Times New Roman"/>
              </a:rPr>
              <a:t>и </a:t>
            </a:r>
            <a:r>
              <a:rPr lang="ru-RU" b="1" u="sng" dirty="0" smtClean="0">
                <a:effectLst/>
                <a:latin typeface="Times New Roman"/>
                <a:ea typeface="Times New Roman"/>
                <a:cs typeface="Times New Roman"/>
              </a:rPr>
              <a:t>групповые</a:t>
            </a:r>
            <a:r>
              <a:rPr lang="en-US" dirty="0" smtClean="0">
                <a:effectLst/>
                <a:latin typeface="Times New Roman"/>
                <a:ea typeface="Times New Roman"/>
                <a:cs typeface="Times New Roman"/>
              </a:rPr>
              <a:t> </a:t>
            </a:r>
            <a:r>
              <a:rPr lang="en-US" b="1" i="1" dirty="0" smtClean="0">
                <a:effectLst/>
                <a:latin typeface="Times New Roman"/>
                <a:ea typeface="Times New Roman"/>
                <a:cs typeface="Times New Roman"/>
              </a:rPr>
              <a:t>(in front of, according to, instead of).</a:t>
            </a:r>
            <a:endParaRPr lang="ru-RU" sz="2800" b="1" i="1" dirty="0">
              <a:ea typeface="Calibri"/>
              <a:cs typeface="Times New Roman"/>
            </a:endParaRPr>
          </a:p>
          <a:p>
            <a:pPr lvl="0">
              <a:lnSpc>
                <a:spcPct val="115000"/>
              </a:lnSpc>
              <a:spcAft>
                <a:spcPts val="1000"/>
              </a:spcAft>
              <a:buFont typeface="+mj-lt"/>
              <a:buAutoNum type="arabicPeriod"/>
              <a:tabLst>
                <a:tab pos="457200" algn="l"/>
              </a:tabLst>
            </a:pPr>
            <a:r>
              <a:rPr lang="ru-RU" dirty="0" smtClean="0">
                <a:effectLst/>
                <a:latin typeface="Times New Roman"/>
                <a:ea typeface="Times New Roman"/>
                <a:cs typeface="Times New Roman"/>
              </a:rPr>
              <a:t>По отношению к событиям их можно разделить на:</a:t>
            </a:r>
            <a:endParaRPr lang="ru-RU" sz="2800" dirty="0">
              <a:ea typeface="Calibri"/>
              <a:cs typeface="Times New Roman"/>
            </a:endParaRPr>
          </a:p>
          <a:p>
            <a:endParaRPr lang="ru-RU" dirty="0"/>
          </a:p>
        </p:txBody>
      </p:sp>
    </p:spTree>
    <p:extLst>
      <p:ext uri="{BB962C8B-B14F-4D97-AF65-F5344CB8AC3E}">
        <p14:creationId xmlns:p14="http://schemas.microsoft.com/office/powerpoint/2010/main" val="179588427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6600"/>
                </a:solidFill>
              </a:rPr>
              <a:t>Источники:</a:t>
            </a:r>
            <a:endParaRPr lang="ru-RU" b="1" dirty="0">
              <a:solidFill>
                <a:srgbClr val="006600"/>
              </a:solidFill>
            </a:endParaRPr>
          </a:p>
        </p:txBody>
      </p:sp>
      <p:sp>
        <p:nvSpPr>
          <p:cNvPr id="3" name="Объект 2"/>
          <p:cNvSpPr>
            <a:spLocks noGrp="1"/>
          </p:cNvSpPr>
          <p:nvPr>
            <p:ph idx="1"/>
          </p:nvPr>
        </p:nvSpPr>
        <p:spPr/>
        <p:txBody>
          <a:bodyPr/>
          <a:lstStyle/>
          <a:p>
            <a:r>
              <a:rPr lang="ru-RU" dirty="0" err="1">
                <a:solidFill>
                  <a:prstClr val="black"/>
                </a:solidFill>
              </a:rPr>
              <a:t>Голицынский</a:t>
            </a:r>
            <a:r>
              <a:rPr lang="ru-RU" dirty="0">
                <a:solidFill>
                  <a:prstClr val="black"/>
                </a:solidFill>
              </a:rPr>
              <a:t> Ю. Б., </a:t>
            </a:r>
            <a:r>
              <a:rPr lang="ru-RU" dirty="0" err="1">
                <a:solidFill>
                  <a:prstClr val="black"/>
                </a:solidFill>
              </a:rPr>
              <a:t>Голицынская</a:t>
            </a:r>
            <a:r>
              <a:rPr lang="ru-RU" dirty="0">
                <a:solidFill>
                  <a:prstClr val="black"/>
                </a:solidFill>
              </a:rPr>
              <a:t> Н. А</a:t>
            </a:r>
            <a:r>
              <a:rPr lang="ru-RU" dirty="0" smtClean="0">
                <a:solidFill>
                  <a:prstClr val="black"/>
                </a:solidFill>
              </a:rPr>
              <a:t>. </a:t>
            </a:r>
            <a:r>
              <a:rPr lang="ru-RU" dirty="0" smtClean="0"/>
              <a:t>«</a:t>
            </a:r>
            <a:r>
              <a:rPr lang="ru-RU" dirty="0"/>
              <a:t>Английский язык. Грамматика. </a:t>
            </a:r>
            <a:r>
              <a:rPr lang="ru-RU" dirty="0" smtClean="0"/>
              <a:t>7 </a:t>
            </a:r>
            <a:r>
              <a:rPr lang="ru-RU" dirty="0"/>
              <a:t>изд.» </a:t>
            </a:r>
            <a:r>
              <a:rPr lang="ru-RU" dirty="0" smtClean="0"/>
              <a:t>– изд. «КАРО». ,2011. - стр. 111-114</a:t>
            </a:r>
            <a:endParaRPr lang="ru-RU" dirty="0"/>
          </a:p>
        </p:txBody>
      </p:sp>
    </p:spTree>
    <p:extLst>
      <p:ext uri="{BB962C8B-B14F-4D97-AF65-F5344CB8AC3E}">
        <p14:creationId xmlns:p14="http://schemas.microsoft.com/office/powerpoint/2010/main" val="235895372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764704"/>
            <a:ext cx="8229600" cy="5361459"/>
          </a:xfrm>
        </p:spPr>
        <p:txBody>
          <a:bodyPr>
            <a:normAutofit/>
          </a:bodyPr>
          <a:lstStyle/>
          <a:p>
            <a:r>
              <a:rPr lang="ru-RU" b="1" u="sng" dirty="0" smtClean="0">
                <a:latin typeface="Times New Roman" panose="02020603050405020304" pitchFamily="18" charset="0"/>
                <a:cs typeface="Times New Roman" panose="02020603050405020304" pitchFamily="18" charset="0"/>
              </a:rPr>
              <a:t> Предлоги направления:</a:t>
            </a:r>
          </a:p>
          <a:p>
            <a:pPr marL="0" indent="0">
              <a:buNone/>
            </a:pPr>
            <a:r>
              <a:rPr lang="ru-RU" b="1" i="1" u="sng" dirty="0" smtClean="0">
                <a:latin typeface="Times New Roman" panose="02020603050405020304" pitchFamily="18" charset="0"/>
                <a:cs typeface="Times New Roman" panose="02020603050405020304" pitchFamily="18" charset="0"/>
              </a:rPr>
              <a:t> </a:t>
            </a:r>
            <a:r>
              <a:rPr lang="ru-RU" b="1" i="1" dirty="0" err="1" smtClean="0">
                <a:effectLst/>
                <a:latin typeface="Times New Roman"/>
                <a:ea typeface="Times New Roman"/>
              </a:rPr>
              <a:t>to</a:t>
            </a:r>
            <a:r>
              <a:rPr lang="ru-RU" b="1" i="1" dirty="0" smtClean="0">
                <a:effectLst/>
                <a:latin typeface="Times New Roman"/>
                <a:ea typeface="Times New Roman"/>
              </a:rPr>
              <a:t> — к, на, в; </a:t>
            </a:r>
            <a:r>
              <a:rPr lang="ru-RU" b="1" i="1" dirty="0" err="1" smtClean="0">
                <a:effectLst/>
                <a:latin typeface="Times New Roman"/>
                <a:ea typeface="Times New Roman"/>
              </a:rPr>
              <a:t>towards</a:t>
            </a:r>
            <a:r>
              <a:rPr lang="ru-RU" b="1" i="1" dirty="0" smtClean="0">
                <a:effectLst/>
                <a:latin typeface="Times New Roman"/>
                <a:ea typeface="Times New Roman"/>
              </a:rPr>
              <a:t> — в направлении, к;</a:t>
            </a:r>
          </a:p>
          <a:p>
            <a:pPr marL="0" indent="0">
              <a:buNone/>
            </a:pPr>
            <a:r>
              <a:rPr lang="ru-RU" b="1" i="1" dirty="0" err="1" smtClean="0">
                <a:effectLst/>
                <a:latin typeface="Times New Roman"/>
                <a:ea typeface="Times New Roman"/>
              </a:rPr>
              <a:t>from</a:t>
            </a:r>
            <a:r>
              <a:rPr lang="ru-RU" b="1" i="1" dirty="0" smtClean="0">
                <a:effectLst/>
                <a:latin typeface="Times New Roman"/>
                <a:ea typeface="Times New Roman"/>
              </a:rPr>
              <a:t> — от, из, с</a:t>
            </a:r>
            <a:endParaRPr lang="ru-RU" b="1" i="1" u="sng" dirty="0" smtClean="0">
              <a:latin typeface="Times New Roman" panose="02020603050405020304" pitchFamily="18" charset="0"/>
              <a:cs typeface="Times New Roman" panose="02020603050405020304" pitchFamily="18" charset="0"/>
            </a:endParaRPr>
          </a:p>
          <a:p>
            <a:r>
              <a:rPr lang="ru-RU" b="1" u="sng" dirty="0" smtClean="0">
                <a:latin typeface="Times New Roman" panose="02020603050405020304" pitchFamily="18" charset="0"/>
                <a:cs typeface="Times New Roman" panose="02020603050405020304" pitchFamily="18" charset="0"/>
              </a:rPr>
              <a:t>Предлоги времени:</a:t>
            </a:r>
          </a:p>
          <a:p>
            <a:pPr marL="0" indent="0">
              <a:buNone/>
            </a:pPr>
            <a:r>
              <a:rPr lang="ru-RU" b="1" i="1" dirty="0" err="1" smtClean="0">
                <a:effectLst/>
                <a:latin typeface="Times New Roman"/>
                <a:ea typeface="Times New Roman"/>
              </a:rPr>
              <a:t>on</a:t>
            </a:r>
            <a:r>
              <a:rPr lang="ru-RU" b="1" i="1" dirty="0" smtClean="0">
                <a:effectLst/>
                <a:latin typeface="Times New Roman"/>
                <a:ea typeface="Times New Roman"/>
              </a:rPr>
              <a:t> — в; </a:t>
            </a:r>
            <a:r>
              <a:rPr lang="ru-RU" b="1" i="1" dirty="0" err="1" smtClean="0">
                <a:effectLst/>
                <a:latin typeface="Times New Roman"/>
                <a:ea typeface="Times New Roman"/>
              </a:rPr>
              <a:t>in</a:t>
            </a:r>
            <a:r>
              <a:rPr lang="ru-RU" b="1" i="1" dirty="0" smtClean="0">
                <a:effectLst/>
                <a:latin typeface="Times New Roman"/>
                <a:ea typeface="Times New Roman"/>
              </a:rPr>
              <a:t> — в, через; </a:t>
            </a:r>
            <a:r>
              <a:rPr lang="ru-RU" b="1" i="1" dirty="0" err="1" smtClean="0">
                <a:effectLst/>
                <a:latin typeface="Times New Roman"/>
                <a:ea typeface="Times New Roman"/>
              </a:rPr>
              <a:t>by</a:t>
            </a:r>
            <a:r>
              <a:rPr lang="ru-RU" b="1" i="1" dirty="0" smtClean="0">
                <a:effectLst/>
                <a:latin typeface="Times New Roman"/>
                <a:ea typeface="Times New Roman"/>
              </a:rPr>
              <a:t> — к; </a:t>
            </a:r>
            <a:r>
              <a:rPr lang="ru-RU" b="1" i="1" dirty="0" err="1" smtClean="0">
                <a:effectLst/>
                <a:latin typeface="Times New Roman"/>
                <a:ea typeface="Times New Roman"/>
              </a:rPr>
              <a:t>since</a:t>
            </a:r>
            <a:r>
              <a:rPr lang="ru-RU" b="1" i="1" dirty="0" smtClean="0">
                <a:effectLst/>
                <a:latin typeface="Times New Roman"/>
                <a:ea typeface="Times New Roman"/>
              </a:rPr>
              <a:t> — с (тех пор); </a:t>
            </a:r>
            <a:r>
              <a:rPr lang="ru-RU" b="1" i="1" dirty="0" err="1" smtClean="0">
                <a:effectLst/>
                <a:latin typeface="Times New Roman"/>
                <a:ea typeface="Times New Roman"/>
              </a:rPr>
              <a:t>for</a:t>
            </a:r>
            <a:r>
              <a:rPr lang="ru-RU" b="1" i="1" dirty="0" smtClean="0">
                <a:effectLst/>
                <a:latin typeface="Times New Roman"/>
                <a:ea typeface="Times New Roman"/>
              </a:rPr>
              <a:t> — в течение</a:t>
            </a:r>
            <a:endParaRPr lang="ru-RU" b="1" i="1" u="sng" dirty="0" smtClean="0">
              <a:latin typeface="Times New Roman" panose="02020603050405020304" pitchFamily="18" charset="0"/>
              <a:cs typeface="Times New Roman" panose="02020603050405020304" pitchFamily="18" charset="0"/>
            </a:endParaRPr>
          </a:p>
          <a:p>
            <a:r>
              <a:rPr lang="ru-RU" b="1" u="sng" dirty="0" smtClean="0">
                <a:latin typeface="Times New Roman" panose="02020603050405020304" pitchFamily="18" charset="0"/>
                <a:cs typeface="Times New Roman" panose="02020603050405020304" pitchFamily="18" charset="0"/>
              </a:rPr>
              <a:t>Предлоги места:</a:t>
            </a:r>
          </a:p>
          <a:p>
            <a:pPr marL="0" indent="0">
              <a:buNone/>
            </a:pPr>
            <a:r>
              <a:rPr lang="ru-RU" b="1" i="1" dirty="0" err="1" smtClean="0">
                <a:effectLst/>
                <a:latin typeface="Times New Roman"/>
                <a:ea typeface="Times New Roman"/>
              </a:rPr>
              <a:t>on</a:t>
            </a:r>
            <a:r>
              <a:rPr lang="ru-RU" b="1" i="1" dirty="0" smtClean="0">
                <a:effectLst/>
                <a:latin typeface="Times New Roman"/>
                <a:ea typeface="Times New Roman"/>
              </a:rPr>
              <a:t> — на; </a:t>
            </a:r>
            <a:r>
              <a:rPr lang="ru-RU" b="1" i="1" dirty="0" err="1" smtClean="0">
                <a:effectLst/>
                <a:latin typeface="Times New Roman"/>
                <a:ea typeface="Times New Roman"/>
              </a:rPr>
              <a:t>in</a:t>
            </a:r>
            <a:r>
              <a:rPr lang="ru-RU" b="1" i="1" dirty="0" smtClean="0">
                <a:effectLst/>
                <a:latin typeface="Times New Roman"/>
                <a:ea typeface="Times New Roman"/>
              </a:rPr>
              <a:t> — в; </a:t>
            </a:r>
            <a:r>
              <a:rPr lang="ru-RU" b="1" i="1" dirty="0" err="1" smtClean="0">
                <a:effectLst/>
                <a:latin typeface="Times New Roman"/>
                <a:ea typeface="Times New Roman"/>
              </a:rPr>
              <a:t>at</a:t>
            </a:r>
            <a:r>
              <a:rPr lang="ru-RU" b="1" i="1" dirty="0" smtClean="0">
                <a:effectLst/>
                <a:latin typeface="Times New Roman"/>
                <a:ea typeface="Times New Roman"/>
              </a:rPr>
              <a:t> — у, в, на, возле; </a:t>
            </a:r>
            <a:r>
              <a:rPr lang="ru-RU" b="1" i="1" dirty="0" err="1" smtClean="0">
                <a:effectLst/>
                <a:latin typeface="Times New Roman"/>
                <a:ea typeface="Times New Roman"/>
              </a:rPr>
              <a:t>near</a:t>
            </a:r>
            <a:r>
              <a:rPr lang="ru-RU" b="1" i="1" dirty="0" smtClean="0">
                <a:effectLst/>
                <a:latin typeface="Times New Roman"/>
                <a:ea typeface="Times New Roman"/>
              </a:rPr>
              <a:t> — около; </a:t>
            </a:r>
            <a:r>
              <a:rPr lang="ru-RU" b="1" i="1" dirty="0" err="1" smtClean="0">
                <a:effectLst/>
                <a:latin typeface="Times New Roman"/>
                <a:ea typeface="Times New Roman"/>
              </a:rPr>
              <a:t>under</a:t>
            </a:r>
            <a:r>
              <a:rPr lang="ru-RU" b="1" i="1" dirty="0" smtClean="0">
                <a:effectLst/>
                <a:latin typeface="Times New Roman"/>
                <a:ea typeface="Times New Roman"/>
              </a:rPr>
              <a:t> — под; </a:t>
            </a:r>
            <a:r>
              <a:rPr lang="ru-RU" b="1" i="1" dirty="0" err="1" smtClean="0">
                <a:effectLst/>
                <a:latin typeface="Times New Roman"/>
                <a:ea typeface="Times New Roman"/>
              </a:rPr>
              <a:t>in</a:t>
            </a:r>
            <a:r>
              <a:rPr lang="ru-RU" b="1" i="1" dirty="0" smtClean="0">
                <a:effectLst/>
                <a:latin typeface="Times New Roman"/>
                <a:ea typeface="Times New Roman"/>
              </a:rPr>
              <a:t> </a:t>
            </a:r>
            <a:r>
              <a:rPr lang="ru-RU" b="1" i="1" dirty="0" err="1" smtClean="0">
                <a:effectLst/>
                <a:latin typeface="Times New Roman"/>
                <a:ea typeface="Times New Roman"/>
              </a:rPr>
              <a:t>front</a:t>
            </a:r>
            <a:r>
              <a:rPr lang="ru-RU" b="1" i="1" dirty="0" smtClean="0">
                <a:effectLst/>
                <a:latin typeface="Times New Roman"/>
                <a:ea typeface="Times New Roman"/>
              </a:rPr>
              <a:t> </a:t>
            </a:r>
            <a:r>
              <a:rPr lang="ru-RU" b="1" i="1" dirty="0" err="1" smtClean="0">
                <a:effectLst/>
                <a:latin typeface="Times New Roman"/>
                <a:ea typeface="Times New Roman"/>
              </a:rPr>
              <a:t>of</a:t>
            </a:r>
            <a:r>
              <a:rPr lang="ru-RU" b="1" i="1" dirty="0" smtClean="0">
                <a:effectLst/>
                <a:latin typeface="Times New Roman"/>
                <a:ea typeface="Times New Roman"/>
              </a:rPr>
              <a:t> — напротив</a:t>
            </a:r>
            <a:endParaRPr lang="ru-RU" b="1"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36464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2974285047"/>
              </p:ext>
            </p:extLst>
          </p:nvPr>
        </p:nvGraphicFramePr>
        <p:xfrm>
          <a:off x="395536" y="116633"/>
          <a:ext cx="8496944" cy="6352185"/>
        </p:xfrm>
        <a:graphic>
          <a:graphicData uri="http://schemas.openxmlformats.org/drawingml/2006/table">
            <a:tbl>
              <a:tblPr/>
              <a:tblGrid>
                <a:gridCol w="4255740"/>
                <a:gridCol w="4241204"/>
              </a:tblGrid>
              <a:tr h="872894">
                <a:tc gridSpan="2">
                  <a:txBody>
                    <a:bodyPr/>
                    <a:lstStyle/>
                    <a:p>
                      <a:pPr algn="ctr">
                        <a:lnSpc>
                          <a:spcPts val="1100"/>
                        </a:lnSpc>
                        <a:spcAft>
                          <a:spcPts val="0"/>
                        </a:spcAft>
                      </a:pPr>
                      <a:r>
                        <a:rPr lang="ru-RU" sz="4000" b="1" dirty="0">
                          <a:solidFill>
                            <a:srgbClr val="006600"/>
                          </a:solidFill>
                          <a:effectLst/>
                          <a:latin typeface="Tahoma"/>
                          <a:ea typeface="Times New Roman"/>
                          <a:cs typeface="Times New Roman"/>
                        </a:rPr>
                        <a:t>Предлоги места и направления</a:t>
                      </a:r>
                      <a:endParaRPr lang="ru-RU" sz="4000" dirty="0">
                        <a:solidFill>
                          <a:srgbClr val="006600"/>
                        </a:solidFill>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r>
              <a:tr h="914177">
                <a:tc gridSpan="2">
                  <a:txBody>
                    <a:bodyPr/>
                    <a:lstStyle/>
                    <a:p>
                      <a:pPr algn="ctr">
                        <a:lnSpc>
                          <a:spcPct val="115000"/>
                        </a:lnSpc>
                        <a:spcAft>
                          <a:spcPts val="0"/>
                        </a:spcAft>
                      </a:pPr>
                      <a:r>
                        <a:rPr lang="ru-RU" sz="2800" dirty="0">
                          <a:solidFill>
                            <a:srgbClr val="006600"/>
                          </a:solidFill>
                          <a:effectLst/>
                          <a:latin typeface="Tahoma"/>
                          <a:ea typeface="Times New Roman"/>
                          <a:cs typeface="Times New Roman"/>
                        </a:rPr>
                        <a:t>В целях выработки беглости речи полезно запомнить следующие словосочетания:</a:t>
                      </a:r>
                      <a:endParaRPr lang="ru-RU" sz="2800" dirty="0">
                        <a:solidFill>
                          <a:srgbClr val="006600"/>
                        </a:solidFill>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r>
              <a:tr h="562470">
                <a:tc>
                  <a:txBody>
                    <a:bodyPr/>
                    <a:lstStyle/>
                    <a:p>
                      <a:pPr algn="ctr">
                        <a:lnSpc>
                          <a:spcPts val="1100"/>
                        </a:lnSpc>
                        <a:spcAft>
                          <a:spcPts val="0"/>
                        </a:spcAft>
                      </a:pPr>
                      <a:r>
                        <a:rPr lang="ru-RU" sz="3600" b="1" i="1" dirty="0">
                          <a:solidFill>
                            <a:srgbClr val="008000"/>
                          </a:solidFill>
                          <a:effectLst/>
                          <a:latin typeface="Tahoma"/>
                          <a:ea typeface="Times New Roman"/>
                          <a:cs typeface="Times New Roman"/>
                        </a:rPr>
                        <a:t>ГДЕ?</a:t>
                      </a:r>
                      <a:endParaRPr lang="ru-RU" sz="3600" i="1" dirty="0">
                        <a:solidFill>
                          <a:srgbClr val="008000"/>
                        </a:solidFill>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100"/>
                        </a:lnSpc>
                        <a:spcAft>
                          <a:spcPts val="0"/>
                        </a:spcAft>
                      </a:pPr>
                      <a:r>
                        <a:rPr lang="ru-RU" sz="3600" b="1" i="1" dirty="0">
                          <a:solidFill>
                            <a:srgbClr val="008000"/>
                          </a:solidFill>
                          <a:effectLst/>
                          <a:latin typeface="Tahoma"/>
                          <a:ea typeface="Times New Roman"/>
                          <a:cs typeface="Times New Roman"/>
                        </a:rPr>
                        <a:t>КУДА?</a:t>
                      </a:r>
                      <a:endParaRPr lang="ru-RU" sz="3600" i="1" dirty="0">
                        <a:solidFill>
                          <a:srgbClr val="008000"/>
                        </a:solidFill>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70373">
                <a:tc>
                  <a:txBody>
                    <a:bodyPr/>
                    <a:lstStyle/>
                    <a:p>
                      <a:pPr algn="ctr">
                        <a:lnSpc>
                          <a:spcPts val="1150"/>
                        </a:lnSpc>
                        <a:spcAft>
                          <a:spcPts val="0"/>
                        </a:spcAft>
                      </a:pPr>
                      <a:r>
                        <a:rPr lang="ru-RU" sz="2800" i="1" dirty="0">
                          <a:solidFill>
                            <a:srgbClr val="008000"/>
                          </a:solidFill>
                          <a:effectLst/>
                          <a:latin typeface="Tahoma"/>
                          <a:ea typeface="Times New Roman"/>
                          <a:cs typeface="Times New Roman"/>
                        </a:rPr>
                        <a:t>НА столе </a:t>
                      </a:r>
                      <a:r>
                        <a:rPr lang="en-US" sz="2800" b="1" i="1" dirty="0">
                          <a:solidFill>
                            <a:srgbClr val="008000"/>
                          </a:solidFill>
                          <a:effectLst/>
                          <a:latin typeface="Tahoma"/>
                          <a:ea typeface="Times New Roman"/>
                          <a:cs typeface="Times New Roman"/>
                        </a:rPr>
                        <a:t>ON</a:t>
                      </a:r>
                      <a:endParaRPr lang="ru-RU" sz="2800" i="1" dirty="0">
                        <a:solidFill>
                          <a:srgbClr val="008000"/>
                        </a:solidFill>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150"/>
                        </a:lnSpc>
                        <a:spcAft>
                          <a:spcPts val="0"/>
                        </a:spcAft>
                      </a:pPr>
                      <a:r>
                        <a:rPr lang="ru-RU" sz="2800" i="1" dirty="0">
                          <a:solidFill>
                            <a:srgbClr val="008000"/>
                          </a:solidFill>
                          <a:effectLst/>
                          <a:latin typeface="Tahoma"/>
                          <a:ea typeface="Times New Roman"/>
                          <a:cs typeface="Times New Roman"/>
                        </a:rPr>
                        <a:t>НА стол </a:t>
                      </a:r>
                      <a:r>
                        <a:rPr lang="en-US" sz="2800" b="1" i="1" dirty="0">
                          <a:solidFill>
                            <a:srgbClr val="008000"/>
                          </a:solidFill>
                          <a:effectLst/>
                          <a:latin typeface="Tahoma"/>
                          <a:ea typeface="Times New Roman"/>
                          <a:cs typeface="Times New Roman"/>
                        </a:rPr>
                        <a:t>ON</a:t>
                      </a:r>
                      <a:endParaRPr lang="ru-RU" sz="2800" i="1" dirty="0">
                        <a:solidFill>
                          <a:srgbClr val="008000"/>
                        </a:solidFill>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44783">
                <a:tc>
                  <a:txBody>
                    <a:bodyPr/>
                    <a:lstStyle/>
                    <a:p>
                      <a:pPr>
                        <a:lnSpc>
                          <a:spcPct val="115000"/>
                        </a:lnSpc>
                        <a:spcAft>
                          <a:spcPts val="0"/>
                        </a:spcAft>
                      </a:pPr>
                      <a:r>
                        <a:rPr lang="en-US" sz="2400" dirty="0">
                          <a:solidFill>
                            <a:srgbClr val="000000"/>
                          </a:solidFill>
                          <a:effectLst/>
                          <a:latin typeface="Tahoma"/>
                          <a:ea typeface="Times New Roman"/>
                          <a:cs typeface="Times New Roman"/>
                        </a:rPr>
                        <a:t>On the table, on the floor, on the sofa, on the chair, on the windowsill, on the ground, on the grass, on the roof, on the bridge, on the platform, on the shelf, on the bench, on the snow, on the ice, on the wall, on the blackboard.</a:t>
                      </a:r>
                      <a:endParaRPr lang="ru-RU" sz="2400"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15000"/>
                        </a:lnSpc>
                        <a:spcAft>
                          <a:spcPts val="0"/>
                        </a:spcAft>
                      </a:pPr>
                      <a:r>
                        <a:rPr lang="en-US" sz="2400" dirty="0">
                          <a:solidFill>
                            <a:srgbClr val="000000"/>
                          </a:solidFill>
                          <a:effectLst/>
                          <a:latin typeface="Tahoma"/>
                          <a:ea typeface="Times New Roman"/>
                          <a:cs typeface="Times New Roman"/>
                        </a:rPr>
                        <a:t>On the table, on the floor, on the sofa, on the chair, on the windowsill, on the ground, on the grass, on the roof, on the bridge, on the platform, on the shelf, on the bench, on the snow, on the ice, on the wall, on the blackboard.</a:t>
                      </a:r>
                      <a:endParaRPr lang="ru-RU" sz="2400"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bl>
          </a:graphicData>
        </a:graphic>
      </p:graphicFrame>
    </p:spTree>
    <p:extLst>
      <p:ext uri="{BB962C8B-B14F-4D97-AF65-F5344CB8AC3E}">
        <p14:creationId xmlns:p14="http://schemas.microsoft.com/office/powerpoint/2010/main" val="235036973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2153623797"/>
              </p:ext>
            </p:extLst>
          </p:nvPr>
        </p:nvGraphicFramePr>
        <p:xfrm>
          <a:off x="179512" y="836712"/>
          <a:ext cx="8640960" cy="4608512"/>
        </p:xfrm>
        <a:graphic>
          <a:graphicData uri="http://schemas.openxmlformats.org/drawingml/2006/table">
            <a:tbl>
              <a:tblPr/>
              <a:tblGrid>
                <a:gridCol w="4399756"/>
                <a:gridCol w="4241204"/>
              </a:tblGrid>
              <a:tr h="777211">
                <a:tc>
                  <a:txBody>
                    <a:bodyPr/>
                    <a:lstStyle/>
                    <a:p>
                      <a:pPr algn="ctr">
                        <a:lnSpc>
                          <a:spcPts val="1150"/>
                        </a:lnSpc>
                        <a:spcAft>
                          <a:spcPts val="0"/>
                        </a:spcAft>
                      </a:pPr>
                      <a:r>
                        <a:rPr lang="ru-RU" sz="3600" dirty="0">
                          <a:solidFill>
                            <a:srgbClr val="008000"/>
                          </a:solidFill>
                          <a:effectLst/>
                          <a:latin typeface="Tahoma"/>
                          <a:ea typeface="Times New Roman"/>
                          <a:cs typeface="Times New Roman"/>
                        </a:rPr>
                        <a:t>В комнате </a:t>
                      </a:r>
                      <a:r>
                        <a:rPr lang="en-US" sz="3600" b="1" dirty="0">
                          <a:solidFill>
                            <a:srgbClr val="008000"/>
                          </a:solidFill>
                          <a:effectLst/>
                          <a:latin typeface="Tahoma"/>
                          <a:ea typeface="Times New Roman"/>
                          <a:cs typeface="Times New Roman"/>
                        </a:rPr>
                        <a:t>IN</a:t>
                      </a:r>
                      <a:endParaRPr lang="ru-RU" sz="3600" dirty="0">
                        <a:solidFill>
                          <a:srgbClr val="008000"/>
                        </a:solidFill>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150"/>
                        </a:lnSpc>
                        <a:spcAft>
                          <a:spcPts val="0"/>
                        </a:spcAft>
                      </a:pPr>
                      <a:r>
                        <a:rPr lang="ru-RU" sz="3600" dirty="0">
                          <a:solidFill>
                            <a:srgbClr val="008000"/>
                          </a:solidFill>
                          <a:effectLst/>
                          <a:latin typeface="Tahoma"/>
                          <a:ea typeface="Times New Roman"/>
                          <a:cs typeface="Times New Roman"/>
                        </a:rPr>
                        <a:t>В комнату </a:t>
                      </a:r>
                      <a:r>
                        <a:rPr lang="en-US" sz="3600" b="1" dirty="0">
                          <a:solidFill>
                            <a:srgbClr val="008000"/>
                          </a:solidFill>
                          <a:effectLst/>
                          <a:latin typeface="Tahoma"/>
                          <a:ea typeface="Times New Roman"/>
                          <a:cs typeface="Times New Roman"/>
                        </a:rPr>
                        <a:t>INTO</a:t>
                      </a:r>
                      <a:endParaRPr lang="ru-RU" sz="3600" dirty="0">
                        <a:solidFill>
                          <a:srgbClr val="008000"/>
                        </a:solidFill>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31301">
                <a:tc>
                  <a:txBody>
                    <a:bodyPr/>
                    <a:lstStyle/>
                    <a:p>
                      <a:pPr>
                        <a:lnSpc>
                          <a:spcPct val="115000"/>
                        </a:lnSpc>
                        <a:spcAft>
                          <a:spcPts val="0"/>
                        </a:spcAft>
                      </a:pPr>
                      <a:r>
                        <a:rPr lang="en-US" sz="2400" dirty="0">
                          <a:solidFill>
                            <a:srgbClr val="000000"/>
                          </a:solidFill>
                          <a:effectLst/>
                          <a:latin typeface="Tahoma"/>
                          <a:ea typeface="Times New Roman"/>
                          <a:cs typeface="Times New Roman"/>
                        </a:rPr>
                        <a:t>In the room, in the kitchen, in the house, in the car, in the box, in the pocket, in the cup, in the glass, in the bottle, in the water, in the river, in the lake, in the sea, in the wood, in the park, in the classroom.</a:t>
                      </a:r>
                      <a:endParaRPr lang="ru-RU" sz="2400"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2400" dirty="0">
                          <a:solidFill>
                            <a:srgbClr val="000000"/>
                          </a:solidFill>
                          <a:effectLst/>
                          <a:latin typeface="Tahoma"/>
                          <a:ea typeface="Times New Roman"/>
                          <a:cs typeface="Times New Roman"/>
                        </a:rPr>
                        <a:t>Into the room, into the kitchen, into the house, into the car, into the box, into the pocket, into the cup, into the glass, into the bottle, into the water, into the river, into the lake, into the sea, into the wood, into the park, into the classroom.</a:t>
                      </a:r>
                      <a:endParaRPr lang="ru-RU" sz="2400"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77252959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76672"/>
            <a:ext cx="8229600" cy="1143000"/>
          </a:xfrm>
        </p:spPr>
        <p:txBody>
          <a:bodyPr>
            <a:normAutofit fontScale="90000"/>
          </a:bodyPr>
          <a:lstStyle/>
          <a:p>
            <a:r>
              <a:rPr lang="ru-RU" sz="6000" b="1" i="1" dirty="0" smtClean="0">
                <a:solidFill>
                  <a:srgbClr val="006600"/>
                </a:solidFill>
                <a:effectLst/>
                <a:latin typeface="Century Schoolbook"/>
                <a:ea typeface="Times New Roman"/>
                <a:cs typeface="Century Schoolbook"/>
              </a:rPr>
              <a:t>Вставьте предлоги </a:t>
            </a:r>
            <a:r>
              <a:rPr lang="en-US" sz="6000" b="1" i="1" dirty="0" smtClean="0">
                <a:solidFill>
                  <a:srgbClr val="006600"/>
                </a:solidFill>
                <a:effectLst/>
                <a:latin typeface="Century Schoolbook"/>
                <a:ea typeface="Times New Roman"/>
                <a:cs typeface="Century Schoolbook"/>
              </a:rPr>
              <a:t>on</a:t>
            </a:r>
            <a:r>
              <a:rPr lang="ru-RU" sz="6000" b="1" i="1" dirty="0" smtClean="0">
                <a:solidFill>
                  <a:srgbClr val="006600"/>
                </a:solidFill>
                <a:effectLst/>
                <a:latin typeface="Century Schoolbook"/>
                <a:ea typeface="Times New Roman"/>
                <a:cs typeface="Century Schoolbook"/>
              </a:rPr>
              <a:t>, </a:t>
            </a:r>
            <a:r>
              <a:rPr lang="en-US" sz="6000" b="1" i="1" dirty="0" smtClean="0">
                <a:solidFill>
                  <a:srgbClr val="006600"/>
                </a:solidFill>
                <a:effectLst/>
                <a:latin typeface="Century Schoolbook"/>
                <a:ea typeface="Times New Roman"/>
                <a:cs typeface="Century Schoolbook"/>
              </a:rPr>
              <a:t>in </a:t>
            </a:r>
            <a:r>
              <a:rPr lang="ru-RU" sz="6000" b="1" i="1" dirty="0" smtClean="0">
                <a:solidFill>
                  <a:srgbClr val="006600"/>
                </a:solidFill>
                <a:effectLst/>
                <a:latin typeface="Century Schoolbook"/>
                <a:ea typeface="Times New Roman"/>
                <a:cs typeface="Century Schoolbook"/>
              </a:rPr>
              <a:t>или </a:t>
            </a:r>
            <a:r>
              <a:rPr lang="en-US" sz="6000" b="1" i="1" dirty="0" smtClean="0">
                <a:solidFill>
                  <a:srgbClr val="006600"/>
                </a:solidFill>
                <a:effectLst/>
                <a:latin typeface="Century Schoolbook"/>
                <a:ea typeface="Times New Roman"/>
                <a:cs typeface="Century Schoolbook"/>
              </a:rPr>
              <a:t>into</a:t>
            </a:r>
            <a:r>
              <a:rPr lang="ru-RU" sz="6000" b="1" i="1" dirty="0" smtClean="0">
                <a:solidFill>
                  <a:srgbClr val="006600"/>
                </a:solidFill>
                <a:effectLst/>
                <a:latin typeface="Century Schoolbook"/>
                <a:ea typeface="Times New Roman"/>
                <a:cs typeface="Century Schoolbook"/>
              </a:rPr>
              <a:t>.</a:t>
            </a:r>
            <a:r>
              <a:rPr lang="ru-RU" sz="4000" dirty="0" smtClean="0">
                <a:ea typeface="Calibri"/>
                <a:cs typeface="Times New Roman"/>
              </a:rPr>
              <a:t/>
            </a:r>
            <a:br>
              <a:rPr lang="ru-RU" sz="4000" dirty="0" smtClean="0">
                <a:ea typeface="Calibri"/>
                <a:cs typeface="Times New Roman"/>
              </a:rPr>
            </a:br>
            <a:endParaRPr lang="ru-RU" dirty="0"/>
          </a:p>
        </p:txBody>
      </p:sp>
      <p:sp>
        <p:nvSpPr>
          <p:cNvPr id="3" name="Объект 2"/>
          <p:cNvSpPr>
            <a:spLocks noGrp="1"/>
          </p:cNvSpPr>
          <p:nvPr>
            <p:ph idx="1"/>
          </p:nvPr>
        </p:nvSpPr>
        <p:spPr>
          <a:xfrm>
            <a:off x="251520" y="1600200"/>
            <a:ext cx="8640960" cy="4925144"/>
          </a:xfrm>
        </p:spPr>
        <p:txBody>
          <a:bodyPr>
            <a:normAutofit fontScale="85000" lnSpcReduction="10000"/>
          </a:bodyPr>
          <a:lstStyle/>
          <a:p>
            <a:r>
              <a:rPr lang="en-US" dirty="0" smtClean="0">
                <a:solidFill>
                  <a:srgbClr val="000000"/>
                </a:solidFill>
                <a:effectLst/>
                <a:latin typeface="Times New Roman" panose="02020603050405020304" pitchFamily="18" charset="0"/>
                <a:ea typeface="Times New Roman"/>
                <a:cs typeface="Times New Roman" panose="02020603050405020304" pitchFamily="18" charset="0"/>
              </a:rPr>
              <a:t>1. Where is the book? — It is ... the table.</a:t>
            </a:r>
            <a:endParaRPr lang="ru-RU" dirty="0" smtClean="0">
              <a:solidFill>
                <a:srgbClr val="000000"/>
              </a:solidFill>
              <a:effectLst/>
              <a:latin typeface="Times New Roman" panose="02020603050405020304" pitchFamily="18" charset="0"/>
              <a:ea typeface="Times New Roman"/>
              <a:cs typeface="Times New Roman" panose="02020603050405020304" pitchFamily="18" charset="0"/>
            </a:endParaRPr>
          </a:p>
          <a:p>
            <a:r>
              <a:rPr lang="en-US" dirty="0" smtClean="0">
                <a:solidFill>
                  <a:srgbClr val="000000"/>
                </a:solidFill>
                <a:effectLst/>
                <a:latin typeface="Times New Roman" panose="02020603050405020304" pitchFamily="18" charset="0"/>
                <a:ea typeface="Times New Roman"/>
                <a:cs typeface="Times New Roman" panose="02020603050405020304" pitchFamily="18" charset="0"/>
              </a:rPr>
              <a:t>2. Where is the tea? — It is ... the cup. </a:t>
            </a:r>
            <a:endParaRPr lang="ru-RU" dirty="0" smtClean="0">
              <a:solidFill>
                <a:srgbClr val="000000"/>
              </a:solidFill>
              <a:effectLst/>
              <a:latin typeface="Times New Roman" panose="02020603050405020304" pitchFamily="18" charset="0"/>
              <a:ea typeface="Times New Roman"/>
              <a:cs typeface="Times New Roman" panose="02020603050405020304" pitchFamily="18" charset="0"/>
            </a:endParaRPr>
          </a:p>
          <a:p>
            <a:r>
              <a:rPr lang="en-US" dirty="0" smtClean="0">
                <a:solidFill>
                  <a:srgbClr val="000000"/>
                </a:solidFill>
                <a:effectLst/>
                <a:latin typeface="Times New Roman" panose="02020603050405020304" pitchFamily="18" charset="0"/>
                <a:ea typeface="Times New Roman"/>
                <a:cs typeface="Times New Roman" panose="02020603050405020304" pitchFamily="18" charset="0"/>
              </a:rPr>
              <a:t>3. Put the plates ... the table. </a:t>
            </a:r>
            <a:endParaRPr lang="ru-RU" dirty="0" smtClean="0">
              <a:solidFill>
                <a:srgbClr val="000000"/>
              </a:solidFill>
              <a:effectLst/>
              <a:latin typeface="Times New Roman" panose="02020603050405020304" pitchFamily="18" charset="0"/>
              <a:ea typeface="Times New Roman"/>
              <a:cs typeface="Times New Roman" panose="02020603050405020304" pitchFamily="18" charset="0"/>
            </a:endParaRPr>
          </a:p>
          <a:p>
            <a:r>
              <a:rPr lang="en-US" dirty="0" smtClean="0">
                <a:solidFill>
                  <a:srgbClr val="000000"/>
                </a:solidFill>
                <a:effectLst/>
                <a:latin typeface="Times New Roman" panose="02020603050405020304" pitchFamily="18" charset="0"/>
                <a:ea typeface="Times New Roman"/>
                <a:cs typeface="Times New Roman" panose="02020603050405020304" pitchFamily="18" charset="0"/>
              </a:rPr>
              <a:t>4. Bathing ... the lake, they often jumped ... the water. </a:t>
            </a:r>
            <a:endParaRPr lang="ru-RU" dirty="0" smtClean="0">
              <a:solidFill>
                <a:srgbClr val="000000"/>
              </a:solidFill>
              <a:effectLst/>
              <a:latin typeface="Times New Roman" panose="02020603050405020304" pitchFamily="18" charset="0"/>
              <a:ea typeface="Times New Roman"/>
              <a:cs typeface="Times New Roman" panose="02020603050405020304" pitchFamily="18" charset="0"/>
            </a:endParaRPr>
          </a:p>
          <a:p>
            <a:r>
              <a:rPr lang="en-US" dirty="0" smtClean="0">
                <a:solidFill>
                  <a:srgbClr val="000000"/>
                </a:solidFill>
                <a:effectLst/>
                <a:latin typeface="Times New Roman" panose="02020603050405020304" pitchFamily="18" charset="0"/>
                <a:ea typeface="Times New Roman"/>
                <a:cs typeface="Times New Roman" panose="02020603050405020304" pitchFamily="18" charset="0"/>
              </a:rPr>
              <a:t>5. There is a beautiful picture.. the wall. </a:t>
            </a:r>
            <a:endParaRPr lang="ru-RU" dirty="0" smtClean="0">
              <a:solidFill>
                <a:srgbClr val="000000"/>
              </a:solidFill>
              <a:effectLst/>
              <a:latin typeface="Times New Roman" panose="02020603050405020304" pitchFamily="18" charset="0"/>
              <a:ea typeface="Times New Roman"/>
              <a:cs typeface="Times New Roman" panose="02020603050405020304" pitchFamily="18" charset="0"/>
            </a:endParaRPr>
          </a:p>
          <a:p>
            <a:r>
              <a:rPr lang="en-US" dirty="0" smtClean="0">
                <a:solidFill>
                  <a:srgbClr val="000000"/>
                </a:solidFill>
                <a:effectLst/>
                <a:latin typeface="Times New Roman" panose="02020603050405020304" pitchFamily="18" charset="0"/>
                <a:ea typeface="Times New Roman"/>
                <a:cs typeface="Times New Roman" panose="02020603050405020304" pitchFamily="18" charset="0"/>
              </a:rPr>
              <a:t>6. </a:t>
            </a:r>
            <a:r>
              <a:rPr lang="ru-RU" dirty="0" smtClean="0">
                <a:solidFill>
                  <a:srgbClr val="000000"/>
                </a:solidFill>
                <a:effectLst/>
                <a:latin typeface="Times New Roman" panose="02020603050405020304" pitchFamily="18" charset="0"/>
                <a:ea typeface="Times New Roman"/>
                <a:cs typeface="Times New Roman" panose="02020603050405020304" pitchFamily="18" charset="0"/>
              </a:rPr>
              <a:t>Не </a:t>
            </a:r>
            <a:r>
              <a:rPr lang="en-US" dirty="0" smtClean="0">
                <a:solidFill>
                  <a:srgbClr val="000000"/>
                </a:solidFill>
                <a:effectLst/>
                <a:latin typeface="Times New Roman" panose="02020603050405020304" pitchFamily="18" charset="0"/>
                <a:ea typeface="Times New Roman"/>
                <a:cs typeface="Times New Roman" panose="02020603050405020304" pitchFamily="18" charset="0"/>
              </a:rPr>
              <a:t>went... the room.</a:t>
            </a:r>
            <a:endParaRPr lang="ru-RU" dirty="0" smtClean="0">
              <a:solidFill>
                <a:srgbClr val="000000"/>
              </a:solidFill>
              <a:effectLst/>
              <a:latin typeface="Times New Roman" panose="02020603050405020304" pitchFamily="18" charset="0"/>
              <a:ea typeface="Times New Roman"/>
              <a:cs typeface="Times New Roman" panose="02020603050405020304" pitchFamily="18" charset="0"/>
            </a:endParaRPr>
          </a:p>
          <a:p>
            <a:r>
              <a:rPr lang="en-US" dirty="0" smtClean="0">
                <a:solidFill>
                  <a:srgbClr val="000000"/>
                </a:solidFill>
                <a:effectLst/>
                <a:latin typeface="Times New Roman" panose="02020603050405020304" pitchFamily="18" charset="0"/>
                <a:ea typeface="Times New Roman"/>
                <a:cs typeface="Times New Roman" panose="02020603050405020304" pitchFamily="18" charset="0"/>
              </a:rPr>
              <a:t> 7. I like to sit...  the sofa ... my room. </a:t>
            </a:r>
            <a:endParaRPr lang="ru-RU" dirty="0" smtClean="0">
              <a:solidFill>
                <a:srgbClr val="000000"/>
              </a:solidFill>
              <a:effectLst/>
              <a:latin typeface="Times New Roman" panose="02020603050405020304" pitchFamily="18" charset="0"/>
              <a:ea typeface="Times New Roman"/>
              <a:cs typeface="Times New Roman" panose="02020603050405020304" pitchFamily="18" charset="0"/>
            </a:endParaRPr>
          </a:p>
          <a:p>
            <a:r>
              <a:rPr lang="en-US" dirty="0" smtClean="0">
                <a:solidFill>
                  <a:srgbClr val="000000"/>
                </a:solidFill>
                <a:effectLst/>
                <a:latin typeface="Times New Roman" panose="02020603050405020304" pitchFamily="18" charset="0"/>
                <a:ea typeface="Times New Roman"/>
                <a:cs typeface="Times New Roman" panose="02020603050405020304" pitchFamily="18" charset="0"/>
              </a:rPr>
              <a:t>8. Mother is cooking dinner ... the kitchen. </a:t>
            </a:r>
            <a:endParaRPr lang="ru-RU" dirty="0" smtClean="0">
              <a:solidFill>
                <a:srgbClr val="000000"/>
              </a:solidFill>
              <a:effectLst/>
              <a:latin typeface="Times New Roman" panose="02020603050405020304" pitchFamily="18" charset="0"/>
              <a:ea typeface="Times New Roman"/>
              <a:cs typeface="Times New Roman" panose="02020603050405020304" pitchFamily="18" charset="0"/>
            </a:endParaRPr>
          </a:p>
          <a:p>
            <a:r>
              <a:rPr lang="en-US" dirty="0" smtClean="0">
                <a:solidFill>
                  <a:srgbClr val="000000"/>
                </a:solidFill>
                <a:effectLst/>
                <a:latin typeface="Times New Roman" panose="02020603050405020304" pitchFamily="18" charset="0"/>
                <a:ea typeface="Times New Roman"/>
                <a:cs typeface="Times New Roman" panose="02020603050405020304" pitchFamily="18" charset="0"/>
              </a:rPr>
              <a:t>9. She went ... the room and sat down ... the sofa. </a:t>
            </a:r>
            <a:endParaRPr lang="ru-RU" dirty="0" smtClean="0">
              <a:solidFill>
                <a:srgbClr val="000000"/>
              </a:solidFill>
              <a:effectLst/>
              <a:latin typeface="Times New Roman" panose="02020603050405020304" pitchFamily="18" charset="0"/>
              <a:ea typeface="Times New Roman"/>
              <a:cs typeface="Times New Roman" panose="02020603050405020304" pitchFamily="18" charset="0"/>
            </a:endParaRPr>
          </a:p>
          <a:p>
            <a:r>
              <a:rPr lang="en-US" dirty="0" smtClean="0">
                <a:solidFill>
                  <a:srgbClr val="000000"/>
                </a:solidFill>
                <a:effectLst/>
                <a:latin typeface="Times New Roman" panose="02020603050405020304" pitchFamily="18" charset="0"/>
                <a:ea typeface="Times New Roman"/>
                <a:cs typeface="Times New Roman" panose="02020603050405020304" pitchFamily="18" charset="0"/>
              </a:rPr>
              <a:t>10. There are many people ... the park today.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771155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476672"/>
            <a:ext cx="8640960" cy="6048672"/>
          </a:xfrm>
        </p:spPr>
        <p:txBody>
          <a:bodyPr>
            <a:noAutofit/>
          </a:bodyPr>
          <a:lstStyle/>
          <a:p>
            <a:r>
              <a:rPr lang="en-US" sz="2400" dirty="0" smtClean="0">
                <a:solidFill>
                  <a:srgbClr val="000000"/>
                </a:solidFill>
                <a:effectLst/>
                <a:latin typeface="Times New Roman" panose="02020603050405020304" pitchFamily="18" charset="0"/>
                <a:ea typeface="Times New Roman"/>
                <a:cs typeface="Times New Roman" panose="02020603050405020304" pitchFamily="18" charset="0"/>
              </a:rPr>
              <a:t>11. There is a girl standing ... the bridge. Why is she crying? — She has dropped her doll ...  the water. </a:t>
            </a:r>
            <a:endParaRPr lang="ru-RU" sz="2400" dirty="0" smtClean="0">
              <a:solidFill>
                <a:srgbClr val="000000"/>
              </a:solidFill>
              <a:effectLst/>
              <a:latin typeface="Times New Roman" panose="02020603050405020304" pitchFamily="18" charset="0"/>
              <a:ea typeface="Times New Roman"/>
              <a:cs typeface="Times New Roman" panose="02020603050405020304" pitchFamily="18" charset="0"/>
            </a:endParaRPr>
          </a:p>
          <a:p>
            <a:r>
              <a:rPr lang="en-US" sz="2400" dirty="0" smtClean="0">
                <a:solidFill>
                  <a:srgbClr val="000000"/>
                </a:solidFill>
                <a:effectLst/>
                <a:latin typeface="Times New Roman" panose="02020603050405020304" pitchFamily="18" charset="0"/>
                <a:ea typeface="Times New Roman"/>
                <a:cs typeface="Times New Roman" panose="02020603050405020304" pitchFamily="18" charset="0"/>
              </a:rPr>
              <a:t>12. There is no tea ... my cup. </a:t>
            </a:r>
            <a:endParaRPr lang="ru-RU" sz="2400" dirty="0" smtClean="0">
              <a:solidFill>
                <a:srgbClr val="000000"/>
              </a:solidFill>
              <a:effectLst/>
              <a:latin typeface="Times New Roman" panose="02020603050405020304" pitchFamily="18" charset="0"/>
              <a:ea typeface="Times New Roman"/>
              <a:cs typeface="Times New Roman" panose="02020603050405020304" pitchFamily="18" charset="0"/>
            </a:endParaRPr>
          </a:p>
          <a:p>
            <a:r>
              <a:rPr lang="en-US" sz="2400" dirty="0" smtClean="0">
                <a:solidFill>
                  <a:srgbClr val="000000"/>
                </a:solidFill>
                <a:effectLst/>
                <a:latin typeface="Times New Roman" panose="02020603050405020304" pitchFamily="18" charset="0"/>
                <a:ea typeface="Times New Roman"/>
                <a:cs typeface="Times New Roman" panose="02020603050405020304" pitchFamily="18" charset="0"/>
              </a:rPr>
              <a:t>13. Pour some tea ... my cup. </a:t>
            </a:r>
            <a:endParaRPr lang="ru-RU" sz="2400" dirty="0" smtClean="0">
              <a:solidFill>
                <a:srgbClr val="000000"/>
              </a:solidFill>
              <a:effectLst/>
              <a:latin typeface="Times New Roman" panose="02020603050405020304" pitchFamily="18" charset="0"/>
              <a:ea typeface="Times New Roman"/>
              <a:cs typeface="Times New Roman" panose="02020603050405020304" pitchFamily="18" charset="0"/>
            </a:endParaRPr>
          </a:p>
          <a:p>
            <a:r>
              <a:rPr lang="en-US" sz="2400" dirty="0" smtClean="0">
                <a:solidFill>
                  <a:srgbClr val="000000"/>
                </a:solidFill>
                <a:effectLst/>
                <a:latin typeface="Times New Roman" panose="02020603050405020304" pitchFamily="18" charset="0"/>
                <a:ea typeface="Times New Roman"/>
                <a:cs typeface="Times New Roman" panose="02020603050405020304" pitchFamily="18" charset="0"/>
              </a:rPr>
              <a:t>14. Put these flowers ... the windowsill. </a:t>
            </a:r>
            <a:endParaRPr lang="ru-RU" sz="2400" dirty="0" smtClean="0">
              <a:solidFill>
                <a:srgbClr val="000000"/>
              </a:solidFill>
              <a:effectLst/>
              <a:latin typeface="Times New Roman" panose="02020603050405020304" pitchFamily="18" charset="0"/>
              <a:ea typeface="Times New Roman"/>
              <a:cs typeface="Times New Roman" panose="02020603050405020304" pitchFamily="18" charset="0"/>
            </a:endParaRPr>
          </a:p>
          <a:p>
            <a:r>
              <a:rPr lang="en-US" sz="2400" dirty="0" smtClean="0">
                <a:solidFill>
                  <a:srgbClr val="000000"/>
                </a:solidFill>
                <a:effectLst/>
                <a:latin typeface="Times New Roman" panose="02020603050405020304" pitchFamily="18" charset="0"/>
                <a:ea typeface="Times New Roman"/>
                <a:cs typeface="Times New Roman" panose="02020603050405020304" pitchFamily="18" charset="0"/>
              </a:rPr>
              <a:t>15. I saw many people ... the platform waiting for the train. </a:t>
            </a:r>
            <a:endParaRPr lang="ru-RU" sz="2400" dirty="0" smtClean="0">
              <a:solidFill>
                <a:srgbClr val="000000"/>
              </a:solidFill>
              <a:effectLst/>
              <a:latin typeface="Times New Roman" panose="02020603050405020304" pitchFamily="18" charset="0"/>
              <a:ea typeface="Times New Roman"/>
              <a:cs typeface="Times New Roman" panose="02020603050405020304" pitchFamily="18" charset="0"/>
            </a:endParaRPr>
          </a:p>
          <a:p>
            <a:r>
              <a:rPr lang="en-US" sz="2400" dirty="0" smtClean="0">
                <a:solidFill>
                  <a:srgbClr val="000000"/>
                </a:solidFill>
                <a:effectLst/>
                <a:latin typeface="Times New Roman" panose="02020603050405020304" pitchFamily="18" charset="0"/>
                <a:ea typeface="Times New Roman"/>
                <a:cs typeface="Times New Roman" panose="02020603050405020304" pitchFamily="18" charset="0"/>
              </a:rPr>
              <a:t>16. We went ... the garden and sat down ... a bench.</a:t>
            </a:r>
            <a:endParaRPr lang="ru-RU" sz="2400" dirty="0" smtClean="0">
              <a:solidFill>
                <a:srgbClr val="000000"/>
              </a:solidFill>
              <a:effectLst/>
              <a:latin typeface="Times New Roman" panose="02020603050405020304" pitchFamily="18" charset="0"/>
              <a:ea typeface="Times New Roman"/>
              <a:cs typeface="Times New Roman" panose="02020603050405020304" pitchFamily="18" charset="0"/>
            </a:endParaRPr>
          </a:p>
          <a:p>
            <a:r>
              <a:rPr lang="en-US" sz="2400" dirty="0" smtClean="0">
                <a:solidFill>
                  <a:srgbClr val="000000"/>
                </a:solidFill>
                <a:effectLst/>
                <a:latin typeface="Times New Roman" panose="02020603050405020304" pitchFamily="18" charset="0"/>
                <a:ea typeface="Times New Roman"/>
                <a:cs typeface="Times New Roman" panose="02020603050405020304" pitchFamily="18" charset="0"/>
              </a:rPr>
              <a:t> 17. The teacher hung a picture  ... the blackboard. </a:t>
            </a:r>
            <a:endParaRPr lang="ru-RU" sz="2400" dirty="0" smtClean="0">
              <a:solidFill>
                <a:srgbClr val="000000"/>
              </a:solidFill>
              <a:effectLst/>
              <a:latin typeface="Times New Roman" panose="02020603050405020304" pitchFamily="18" charset="0"/>
              <a:ea typeface="Times New Roman"/>
              <a:cs typeface="Times New Roman" panose="02020603050405020304" pitchFamily="18" charset="0"/>
            </a:endParaRPr>
          </a:p>
          <a:p>
            <a:r>
              <a:rPr lang="en-US" sz="2400" dirty="0" smtClean="0">
                <a:solidFill>
                  <a:srgbClr val="000000"/>
                </a:solidFill>
                <a:effectLst/>
                <a:latin typeface="Times New Roman" panose="02020603050405020304" pitchFamily="18" charset="0"/>
                <a:ea typeface="Times New Roman"/>
                <a:cs typeface="Times New Roman" panose="02020603050405020304" pitchFamily="18" charset="0"/>
              </a:rPr>
              <a:t>18. I opened the door and went ... the classroom. The teacher was writing some words ... the blackboard. The pupils were writing  these words ... their exercise books.  There were some books and pens ... the teacher’s table. There were two maps ... the wall and some flowers ... the  windowsills.  I saw a pen ... the floor. I picked it up and put it ... the table.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308664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346776066"/>
              </p:ext>
            </p:extLst>
          </p:nvPr>
        </p:nvGraphicFramePr>
        <p:xfrm>
          <a:off x="467545" y="332656"/>
          <a:ext cx="8280920" cy="6048671"/>
        </p:xfrm>
        <a:graphic>
          <a:graphicData uri="http://schemas.openxmlformats.org/drawingml/2006/table">
            <a:tbl>
              <a:tblPr/>
              <a:tblGrid>
                <a:gridCol w="4241923"/>
                <a:gridCol w="4038997"/>
              </a:tblGrid>
              <a:tr h="632348">
                <a:tc gridSpan="2">
                  <a:txBody>
                    <a:bodyPr/>
                    <a:lstStyle/>
                    <a:p>
                      <a:pPr algn="ctr">
                        <a:lnSpc>
                          <a:spcPts val="1150"/>
                        </a:lnSpc>
                        <a:spcAft>
                          <a:spcPts val="0"/>
                        </a:spcAft>
                      </a:pPr>
                      <a:r>
                        <a:rPr lang="ru-RU" sz="3200" b="0" dirty="0">
                          <a:solidFill>
                            <a:srgbClr val="006600"/>
                          </a:solidFill>
                          <a:effectLst/>
                          <a:latin typeface="Tahoma"/>
                          <a:ea typeface="Times New Roman"/>
                          <a:cs typeface="Times New Roman"/>
                        </a:rPr>
                        <a:t>Запомните следующие словосочетания:</a:t>
                      </a:r>
                      <a:endParaRPr lang="ru-RU" sz="3200" b="0" dirty="0">
                        <a:solidFill>
                          <a:srgbClr val="006600"/>
                        </a:solidFill>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r>
              <a:tr h="612166">
                <a:tc>
                  <a:txBody>
                    <a:bodyPr/>
                    <a:lstStyle/>
                    <a:p>
                      <a:pPr algn="ctr">
                        <a:lnSpc>
                          <a:spcPts val="1150"/>
                        </a:lnSpc>
                        <a:spcAft>
                          <a:spcPts val="0"/>
                        </a:spcAft>
                      </a:pPr>
                      <a:r>
                        <a:rPr lang="ru-RU" sz="2800" b="1">
                          <a:solidFill>
                            <a:srgbClr val="008000"/>
                          </a:solidFill>
                          <a:effectLst/>
                          <a:latin typeface="Tahoma"/>
                          <a:ea typeface="Times New Roman"/>
                          <a:cs typeface="Times New Roman"/>
                        </a:rPr>
                        <a:t>ГДЕ?</a:t>
                      </a:r>
                      <a:endParaRPr lang="ru-RU" sz="2800" b="1">
                        <a:solidFill>
                          <a:srgbClr val="008000"/>
                        </a:solidFill>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150"/>
                        </a:lnSpc>
                        <a:spcAft>
                          <a:spcPts val="0"/>
                        </a:spcAft>
                      </a:pPr>
                      <a:r>
                        <a:rPr lang="ru-RU" sz="2800" b="1" dirty="0">
                          <a:solidFill>
                            <a:srgbClr val="008000"/>
                          </a:solidFill>
                          <a:effectLst/>
                          <a:latin typeface="Tahoma"/>
                          <a:ea typeface="Times New Roman"/>
                          <a:cs typeface="Times New Roman"/>
                        </a:rPr>
                        <a:t>КУДА?</a:t>
                      </a:r>
                      <a:endParaRPr lang="ru-RU" sz="2800" b="1" dirty="0">
                        <a:solidFill>
                          <a:srgbClr val="008000"/>
                        </a:solidFill>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804157">
                <a:tc>
                  <a:txBody>
                    <a:bodyPr/>
                    <a:lstStyle/>
                    <a:p>
                      <a:pPr>
                        <a:lnSpc>
                          <a:spcPct val="115000"/>
                        </a:lnSpc>
                        <a:spcAft>
                          <a:spcPts val="0"/>
                        </a:spcAft>
                      </a:pPr>
                      <a:r>
                        <a:rPr lang="en-US" sz="2400" dirty="0">
                          <a:solidFill>
                            <a:srgbClr val="000000"/>
                          </a:solidFill>
                          <a:effectLst/>
                          <a:latin typeface="Tahoma"/>
                          <a:ea typeface="Times New Roman"/>
                          <a:cs typeface="Times New Roman"/>
                        </a:rPr>
                        <a:t>At the theatre, at the cin­ema, at the museum, at the swimming pool, at the library, at the shop, at the port, at the railway station, at the concert, at the exhibition, at the sta­dium, at the stop, at the fac­tory, at work’, at school</a:t>
                      </a:r>
                      <a:r>
                        <a:rPr lang="en-US" sz="2400" baseline="30000" dirty="0">
                          <a:solidFill>
                            <a:srgbClr val="000000"/>
                          </a:solidFill>
                          <a:effectLst/>
                          <a:latin typeface="Tahoma"/>
                          <a:ea typeface="Times New Roman"/>
                          <a:cs typeface="Times New Roman"/>
                        </a:rPr>
                        <a:t>1</a:t>
                      </a:r>
                      <a:r>
                        <a:rPr lang="en-US" sz="2400" dirty="0">
                          <a:solidFill>
                            <a:srgbClr val="000000"/>
                          </a:solidFill>
                          <a:effectLst/>
                          <a:latin typeface="Tahoma"/>
                          <a:ea typeface="Times New Roman"/>
                          <a:cs typeface="Times New Roman"/>
                        </a:rPr>
                        <a:t>, at the lesson, at the lecture.</a:t>
                      </a:r>
                      <a:endParaRPr lang="ru-RU" sz="2400"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2400" dirty="0">
                          <a:solidFill>
                            <a:srgbClr val="000000"/>
                          </a:solidFill>
                          <a:effectLst/>
                          <a:latin typeface="Tahoma"/>
                          <a:ea typeface="Times New Roman"/>
                          <a:cs typeface="Times New Roman"/>
                        </a:rPr>
                        <a:t>To the theatre, to the cin­ema, to the museum, to the swimming pool, to the library, to the shop, to the port, to the railway station, to the concert, to the exhibition, to the sta­dium, </a:t>
                      </a:r>
                      <a:r>
                        <a:rPr lang="en-US" sz="2400" dirty="0" err="1">
                          <a:solidFill>
                            <a:srgbClr val="000000"/>
                          </a:solidFill>
                          <a:effectLst/>
                          <a:latin typeface="Tahoma"/>
                          <a:ea typeface="Times New Roman"/>
                          <a:cs typeface="Times New Roman"/>
                        </a:rPr>
                        <a:t>tolhe</a:t>
                      </a:r>
                      <a:r>
                        <a:rPr lang="en-US" sz="2400" dirty="0">
                          <a:solidFill>
                            <a:srgbClr val="000000"/>
                          </a:solidFill>
                          <a:effectLst/>
                          <a:latin typeface="Tahoma"/>
                          <a:ea typeface="Times New Roman"/>
                          <a:cs typeface="Times New Roman"/>
                        </a:rPr>
                        <a:t> stop, to the factory, to work’, to school’, to the lesson, to the lecture.</a:t>
                      </a:r>
                      <a:endParaRPr lang="ru-RU" sz="2400"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70917965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1751571314"/>
              </p:ext>
            </p:extLst>
          </p:nvPr>
        </p:nvGraphicFramePr>
        <p:xfrm>
          <a:off x="467544" y="404663"/>
          <a:ext cx="8352928" cy="6301024"/>
        </p:xfrm>
        <a:graphic>
          <a:graphicData uri="http://schemas.openxmlformats.org/drawingml/2006/table">
            <a:tbl>
              <a:tblPr/>
              <a:tblGrid>
                <a:gridCol w="4032448"/>
                <a:gridCol w="4320480"/>
              </a:tblGrid>
              <a:tr h="1584177">
                <a:tc gridSpan="2">
                  <a:txBody>
                    <a:bodyPr/>
                    <a:lstStyle/>
                    <a:p>
                      <a:pPr algn="ctr">
                        <a:lnSpc>
                          <a:spcPct val="115000"/>
                        </a:lnSpc>
                        <a:spcAft>
                          <a:spcPts val="0"/>
                        </a:spcAft>
                      </a:pPr>
                      <a:r>
                        <a:rPr lang="ru-RU" sz="2800" b="1" dirty="0">
                          <a:solidFill>
                            <a:srgbClr val="006600"/>
                          </a:solidFill>
                          <a:effectLst/>
                          <a:latin typeface="Tahoma"/>
                          <a:ea typeface="Times New Roman"/>
                          <a:cs typeface="Times New Roman"/>
                        </a:rPr>
                        <a:t>Обратите внимание на разницу в значении в зависи­мости от употребления предлогов </a:t>
                      </a:r>
                      <a:r>
                        <a:rPr lang="en-US" sz="2800" b="1" dirty="0">
                          <a:solidFill>
                            <a:srgbClr val="006600"/>
                          </a:solidFill>
                          <a:effectLst/>
                          <a:latin typeface="Tahoma"/>
                          <a:ea typeface="Times New Roman"/>
                          <a:cs typeface="Times New Roman"/>
                        </a:rPr>
                        <a:t>to </a:t>
                      </a:r>
                      <a:r>
                        <a:rPr lang="ru-RU" sz="2800" b="1" dirty="0">
                          <a:solidFill>
                            <a:srgbClr val="006600"/>
                          </a:solidFill>
                          <a:effectLst/>
                          <a:latin typeface="Tahoma"/>
                          <a:ea typeface="Times New Roman"/>
                          <a:cs typeface="Times New Roman"/>
                        </a:rPr>
                        <a:t>и </a:t>
                      </a:r>
                      <a:r>
                        <a:rPr lang="en-US" sz="2800" b="1" dirty="0">
                          <a:solidFill>
                            <a:srgbClr val="006600"/>
                          </a:solidFill>
                          <a:effectLst/>
                          <a:latin typeface="Tahoma"/>
                          <a:ea typeface="Times New Roman"/>
                          <a:cs typeface="Times New Roman"/>
                        </a:rPr>
                        <a:t>into </a:t>
                      </a:r>
                      <a:r>
                        <a:rPr lang="ru-RU" sz="2800" b="1" dirty="0">
                          <a:solidFill>
                            <a:srgbClr val="006600"/>
                          </a:solidFill>
                          <a:effectLst/>
                          <a:latin typeface="Tahoma"/>
                          <a:ea typeface="Times New Roman"/>
                          <a:cs typeface="Times New Roman"/>
                        </a:rPr>
                        <a:t>со словами </a:t>
                      </a:r>
                      <a:r>
                        <a:rPr lang="en-US" sz="2800" b="1" dirty="0">
                          <a:solidFill>
                            <a:srgbClr val="006600"/>
                          </a:solidFill>
                          <a:effectLst/>
                          <a:latin typeface="Tahoma"/>
                          <a:ea typeface="Times New Roman"/>
                          <a:cs typeface="Times New Roman"/>
                        </a:rPr>
                        <a:t>wood</a:t>
                      </a:r>
                      <a:r>
                        <a:rPr lang="ru-RU" sz="2800" b="1" dirty="0">
                          <a:solidFill>
                            <a:srgbClr val="006600"/>
                          </a:solidFill>
                          <a:effectLst/>
                          <a:latin typeface="Tahoma"/>
                          <a:ea typeface="Times New Roman"/>
                          <a:cs typeface="Times New Roman"/>
                        </a:rPr>
                        <a:t>, </a:t>
                      </a:r>
                      <a:r>
                        <a:rPr lang="en-US" sz="2800" b="1" dirty="0">
                          <a:solidFill>
                            <a:srgbClr val="006600"/>
                          </a:solidFill>
                          <a:effectLst/>
                          <a:latin typeface="Tahoma"/>
                          <a:ea typeface="Times New Roman"/>
                          <a:cs typeface="Times New Roman"/>
                        </a:rPr>
                        <a:t>park</a:t>
                      </a:r>
                      <a:r>
                        <a:rPr lang="ru-RU" sz="2800" b="1" dirty="0">
                          <a:solidFill>
                            <a:srgbClr val="006600"/>
                          </a:solidFill>
                          <a:effectLst/>
                          <a:latin typeface="Tahoma"/>
                          <a:ea typeface="Times New Roman"/>
                          <a:cs typeface="Times New Roman"/>
                        </a:rPr>
                        <a:t>, </a:t>
                      </a:r>
                      <a:r>
                        <a:rPr lang="en-US" sz="2800" b="1" dirty="0">
                          <a:solidFill>
                            <a:srgbClr val="006600"/>
                          </a:solidFill>
                          <a:effectLst/>
                          <a:latin typeface="Tahoma"/>
                          <a:ea typeface="Times New Roman"/>
                          <a:cs typeface="Times New Roman"/>
                        </a:rPr>
                        <a:t>garden</a:t>
                      </a:r>
                      <a:r>
                        <a:rPr lang="ru-RU" sz="2800" b="1" dirty="0">
                          <a:solidFill>
                            <a:srgbClr val="006600"/>
                          </a:solidFill>
                          <a:effectLst/>
                          <a:latin typeface="Tahoma"/>
                          <a:ea typeface="Times New Roman"/>
                          <a:cs typeface="Times New Roman"/>
                        </a:rPr>
                        <a:t>, </a:t>
                      </a:r>
                      <a:r>
                        <a:rPr lang="en-US" sz="2800" b="1" dirty="0">
                          <a:solidFill>
                            <a:srgbClr val="006600"/>
                          </a:solidFill>
                          <a:effectLst/>
                          <a:latin typeface="Tahoma"/>
                          <a:ea typeface="Times New Roman"/>
                          <a:cs typeface="Times New Roman"/>
                        </a:rPr>
                        <a:t>yard</a:t>
                      </a:r>
                      <a:r>
                        <a:rPr lang="ru-RU" sz="2800" b="1" dirty="0">
                          <a:solidFill>
                            <a:srgbClr val="006600"/>
                          </a:solidFill>
                          <a:effectLst/>
                          <a:latin typeface="Tahoma"/>
                          <a:ea typeface="Times New Roman"/>
                          <a:cs typeface="Times New Roman"/>
                        </a:rPr>
                        <a:t>, </a:t>
                      </a:r>
                      <a:r>
                        <a:rPr lang="en-US" sz="2800" b="1" dirty="0" err="1">
                          <a:solidFill>
                            <a:srgbClr val="006600"/>
                          </a:solidFill>
                          <a:effectLst/>
                          <a:latin typeface="Tahoma"/>
                          <a:ea typeface="Times New Roman"/>
                          <a:cs typeface="Times New Roman"/>
                        </a:rPr>
                        <a:t>etc</a:t>
                      </a:r>
                      <a:r>
                        <a:rPr lang="ru-RU" sz="2800" b="1" dirty="0">
                          <a:solidFill>
                            <a:srgbClr val="006600"/>
                          </a:solidFill>
                          <a:effectLst/>
                          <a:latin typeface="Tahoma"/>
                          <a:ea typeface="Times New Roman"/>
                          <a:cs typeface="Times New Roman"/>
                        </a:rPr>
                        <a:t>.:</a:t>
                      </a:r>
                      <a:endParaRPr lang="ru-RU" sz="2800" b="1" dirty="0">
                        <a:solidFill>
                          <a:srgbClr val="006600"/>
                        </a:solidFill>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r>
              <a:tr h="1440160">
                <a:tc>
                  <a:txBody>
                    <a:bodyPr/>
                    <a:lstStyle/>
                    <a:p>
                      <a:pPr algn="ctr">
                        <a:lnSpc>
                          <a:spcPts val="1150"/>
                        </a:lnSpc>
                        <a:spcAft>
                          <a:spcPts val="0"/>
                        </a:spcAft>
                      </a:pPr>
                      <a:r>
                        <a:rPr lang="ru-RU" sz="2800" b="1" i="0" spc="-100" dirty="0">
                          <a:solidFill>
                            <a:srgbClr val="000000"/>
                          </a:solidFill>
                          <a:effectLst/>
                          <a:latin typeface="Times New Roman" panose="02020603050405020304" pitchFamily="18" charset="0"/>
                          <a:ea typeface="Times New Roman"/>
                          <a:cs typeface="Times New Roman" panose="02020603050405020304" pitchFamily="18" charset="0"/>
                        </a:rPr>
                        <a:t>пошел, </a:t>
                      </a:r>
                      <a:r>
                        <a:rPr lang="ru-RU" sz="2800" b="1" i="0" spc="-50" dirty="0" smtClean="0">
                          <a:solidFill>
                            <a:srgbClr val="000000"/>
                          </a:solidFill>
                          <a:effectLst/>
                          <a:latin typeface="Times New Roman" panose="02020603050405020304" pitchFamily="18" charset="0"/>
                          <a:ea typeface="Times New Roman"/>
                          <a:cs typeface="Times New Roman" panose="02020603050405020304" pitchFamily="18" charset="0"/>
                        </a:rPr>
                        <a:t>ходил в лес, парк</a:t>
                      </a:r>
                      <a:r>
                        <a:rPr lang="ru-RU" sz="2800" i="0" dirty="0" smtClean="0">
                          <a:solidFill>
                            <a:srgbClr val="000000"/>
                          </a:solidFill>
                          <a:effectLst/>
                          <a:latin typeface="Times New Roman" panose="02020603050405020304" pitchFamily="18" charset="0"/>
                          <a:ea typeface="Times New Roman"/>
                          <a:cs typeface="Times New Roman" panose="02020603050405020304" pitchFamily="18" charset="0"/>
                        </a:rPr>
                        <a:t> </a:t>
                      </a:r>
                      <a:endParaRPr lang="ru-RU" sz="2800" i="0" dirty="0">
                        <a:effectLst/>
                        <a:latin typeface="Times New Roman" panose="02020603050405020304" pitchFamily="18" charset="0"/>
                        <a:ea typeface="Calibri"/>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ts val="1150"/>
                        </a:lnSpc>
                        <a:spcAft>
                          <a:spcPts val="0"/>
                        </a:spcAft>
                      </a:pPr>
                      <a:r>
                        <a:rPr lang="ru-RU" sz="2800" b="1" i="1" spc="-100" dirty="0">
                          <a:solidFill>
                            <a:srgbClr val="000000"/>
                          </a:solidFill>
                          <a:effectLst/>
                          <a:latin typeface="Times New Roman" panose="02020603050405020304" pitchFamily="18" charset="0"/>
                          <a:ea typeface="Times New Roman"/>
                          <a:cs typeface="Times New Roman" panose="02020603050405020304" pitchFamily="18" charset="0"/>
                        </a:rPr>
                        <a:t>(преодолел </a:t>
                      </a:r>
                      <a:r>
                        <a:rPr lang="ru-RU" sz="2800" b="1" i="1" spc="-100" dirty="0" smtClean="0">
                          <a:solidFill>
                            <a:srgbClr val="000000"/>
                          </a:solidFill>
                          <a:effectLst/>
                          <a:latin typeface="Times New Roman" panose="02020603050405020304" pitchFamily="18" charset="0"/>
                          <a:ea typeface="Times New Roman"/>
                          <a:cs typeface="Times New Roman" panose="02020603050405020304" pitchFamily="18" charset="0"/>
                        </a:rPr>
                        <a:t>какое-то </a:t>
                      </a:r>
                    </a:p>
                    <a:p>
                      <a:pPr algn="ctr">
                        <a:lnSpc>
                          <a:spcPts val="1150"/>
                        </a:lnSpc>
                        <a:spcAft>
                          <a:spcPts val="0"/>
                        </a:spcAft>
                      </a:pPr>
                      <a:endParaRPr lang="ru-RU" sz="2800" b="1" i="1" spc="-100" dirty="0" smtClean="0">
                        <a:solidFill>
                          <a:srgbClr val="000000"/>
                        </a:solidFill>
                        <a:effectLst/>
                        <a:latin typeface="Times New Roman" panose="02020603050405020304" pitchFamily="18" charset="0"/>
                        <a:ea typeface="Calibri"/>
                        <a:cs typeface="Times New Roman" panose="02020603050405020304" pitchFamily="18" charset="0"/>
                      </a:endParaRPr>
                    </a:p>
                    <a:p>
                      <a:pPr algn="ctr">
                        <a:lnSpc>
                          <a:spcPts val="1150"/>
                        </a:lnSpc>
                        <a:spcAft>
                          <a:spcPts val="0"/>
                        </a:spcAft>
                      </a:pPr>
                      <a:r>
                        <a:rPr lang="ru-RU" sz="2800" b="1" i="1" dirty="0" smtClean="0">
                          <a:effectLst/>
                          <a:latin typeface="Times New Roman" panose="02020603050405020304" pitchFamily="18" charset="0"/>
                          <a:ea typeface="Calibri"/>
                          <a:cs typeface="Times New Roman" panose="02020603050405020304" pitchFamily="18" charset="0"/>
                        </a:rPr>
                        <a:t>расстояние прежде,</a:t>
                      </a:r>
                    </a:p>
                    <a:p>
                      <a:pPr algn="ctr">
                        <a:lnSpc>
                          <a:spcPts val="1150"/>
                        </a:lnSpc>
                        <a:spcAft>
                          <a:spcPts val="0"/>
                        </a:spcAft>
                      </a:pPr>
                      <a:endParaRPr lang="ru-RU" sz="2800" b="1" i="1" dirty="0" smtClean="0">
                        <a:effectLst/>
                        <a:latin typeface="Times New Roman" panose="02020603050405020304" pitchFamily="18" charset="0"/>
                        <a:ea typeface="Calibri"/>
                        <a:cs typeface="Times New Roman" panose="02020603050405020304" pitchFamily="18" charset="0"/>
                      </a:endParaRPr>
                    </a:p>
                    <a:p>
                      <a:pPr algn="ctr">
                        <a:lnSpc>
                          <a:spcPts val="1150"/>
                        </a:lnSpc>
                        <a:spcAft>
                          <a:spcPts val="0"/>
                        </a:spcAft>
                      </a:pPr>
                      <a:r>
                        <a:rPr lang="ru-RU" sz="2800" b="1" i="1" dirty="0" smtClean="0">
                          <a:effectLst/>
                          <a:latin typeface="Times New Roman" panose="02020603050405020304" pitchFamily="18" charset="0"/>
                          <a:ea typeface="Calibri"/>
                          <a:cs typeface="Times New Roman" panose="02020603050405020304" pitchFamily="18" charset="0"/>
                        </a:rPr>
                        <a:t>чем дошел)</a:t>
                      </a:r>
                    </a:p>
                    <a:p>
                      <a:pPr algn="ctr">
                        <a:lnSpc>
                          <a:spcPts val="1150"/>
                        </a:lnSpc>
                        <a:spcAft>
                          <a:spcPts val="0"/>
                        </a:spcAft>
                      </a:pPr>
                      <a:endParaRPr lang="ru-RU" sz="2800" i="1" dirty="0" smtClean="0">
                        <a:effectLst/>
                        <a:latin typeface="Times New Roman" panose="02020603050405020304" pitchFamily="18" charset="0"/>
                        <a:ea typeface="Calibri"/>
                        <a:cs typeface="Times New Roman" panose="02020603050405020304" pitchFamily="18" charset="0"/>
                      </a:endParaRPr>
                    </a:p>
                    <a:p>
                      <a:pPr algn="ctr">
                        <a:lnSpc>
                          <a:spcPts val="1150"/>
                        </a:lnSpc>
                        <a:spcAft>
                          <a:spcPts val="0"/>
                        </a:spcAft>
                      </a:pPr>
                      <a:endParaRPr lang="ru-RU" sz="2800" i="1" dirty="0">
                        <a:effectLst/>
                        <a:latin typeface="Times New Roman" panose="02020603050405020304" pitchFamily="18" charset="0"/>
                        <a:ea typeface="Calibri"/>
                        <a:cs typeface="Times New Roman" panose="02020603050405020304" pitchFamily="18" charset="0"/>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538377">
                <a:tc>
                  <a:txBody>
                    <a:bodyPr/>
                    <a:lstStyle/>
                    <a:p>
                      <a:pPr>
                        <a:lnSpc>
                          <a:spcPts val="1150"/>
                        </a:lnSpc>
                        <a:spcAft>
                          <a:spcPts val="0"/>
                        </a:spcAft>
                      </a:pPr>
                      <a:endParaRPr lang="ru-RU" sz="1100"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nSpc>
                          <a:spcPts val="1150"/>
                        </a:lnSpc>
                        <a:spcAft>
                          <a:spcPts val="0"/>
                        </a:spcAft>
                      </a:pPr>
                      <a:endParaRPr lang="ru-RU" sz="1100" dirty="0">
                        <a:effectLst/>
                        <a:latin typeface="Calibri"/>
                        <a:ea typeface="Calibri"/>
                        <a:cs typeface="Times New Roman"/>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747269">
                <a:tc>
                  <a:txBody>
                    <a:bodyPr/>
                    <a:lstStyle/>
                    <a:p>
                      <a:pPr>
                        <a:lnSpc>
                          <a:spcPts val="1150"/>
                        </a:lnSpc>
                        <a:spcAft>
                          <a:spcPts val="0"/>
                        </a:spcAft>
                      </a:pPr>
                      <a:r>
                        <a:rPr lang="en-US" sz="2800" b="1" dirty="0">
                          <a:solidFill>
                            <a:srgbClr val="FF0000"/>
                          </a:solidFill>
                          <a:effectLst/>
                          <a:latin typeface="Tahoma"/>
                          <a:ea typeface="Times New Roman"/>
                          <a:cs typeface="Times New Roman"/>
                        </a:rPr>
                        <a:t>went </a:t>
                      </a:r>
                      <a:r>
                        <a:rPr lang="ru-RU" sz="2800" b="1" dirty="0">
                          <a:solidFill>
                            <a:srgbClr val="FF0000"/>
                          </a:solidFill>
                          <a:effectLst/>
                          <a:latin typeface="Tahoma"/>
                          <a:ea typeface="Times New Roman"/>
                          <a:cs typeface="Times New Roman"/>
                        </a:rPr>
                        <a:t>ТО</a:t>
                      </a:r>
                      <a:endParaRPr lang="ru-RU" sz="2800" b="1" dirty="0">
                        <a:solidFill>
                          <a:srgbClr val="FF000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nSpc>
                          <a:spcPts val="1150"/>
                        </a:lnSpc>
                        <a:spcAft>
                          <a:spcPts val="0"/>
                        </a:spcAft>
                      </a:pPr>
                      <a:endParaRPr lang="ru-RU" sz="1100" dirty="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02586">
                <a:tc>
                  <a:txBody>
                    <a:bodyPr/>
                    <a:lstStyle/>
                    <a:p>
                      <a:pPr>
                        <a:lnSpc>
                          <a:spcPts val="1150"/>
                        </a:lnSpc>
                        <a:spcAft>
                          <a:spcPts val="0"/>
                        </a:spcAft>
                      </a:pPr>
                      <a:r>
                        <a:rPr lang="ru-RU" sz="2800" b="1" i="1" spc="-100" dirty="0" smtClean="0">
                          <a:solidFill>
                            <a:srgbClr val="000000"/>
                          </a:solidFill>
                          <a:effectLst/>
                          <a:latin typeface="Times New Roman" panose="02020603050405020304" pitchFamily="18" charset="0"/>
                          <a:ea typeface="Times New Roman"/>
                          <a:cs typeface="Times New Roman" panose="02020603050405020304" pitchFamily="18" charset="0"/>
                        </a:rPr>
                        <a:t>Вошел</a:t>
                      </a:r>
                      <a:r>
                        <a:rPr lang="ru-RU" sz="2800" b="1" dirty="0" smtClean="0">
                          <a:solidFill>
                            <a:srgbClr val="000000"/>
                          </a:solidFill>
                          <a:effectLst/>
                          <a:latin typeface="Times New Roman" panose="02020603050405020304" pitchFamily="18" charset="0"/>
                          <a:ea typeface="Times New Roman"/>
                          <a:cs typeface="Times New Roman" panose="02020603050405020304" pitchFamily="18" charset="0"/>
                        </a:rPr>
                        <a:t> </a:t>
                      </a:r>
                      <a:r>
                        <a:rPr lang="ru-RU" sz="2800" b="1" dirty="0">
                          <a:solidFill>
                            <a:srgbClr val="000000"/>
                          </a:solidFill>
                          <a:effectLst/>
                          <a:latin typeface="Times New Roman" panose="02020603050405020304" pitchFamily="18" charset="0"/>
                          <a:ea typeface="Times New Roman"/>
                          <a:cs typeface="Times New Roman" panose="02020603050405020304" pitchFamily="18" charset="0"/>
                        </a:rPr>
                        <a:t>в парк, лес и т. д</a:t>
                      </a:r>
                      <a:r>
                        <a:rPr lang="ru-RU" sz="2800" b="1" dirty="0" smtClean="0">
                          <a:solidFill>
                            <a:srgbClr val="000000"/>
                          </a:solidFill>
                          <a:effectLst/>
                          <a:latin typeface="Times New Roman" panose="02020603050405020304" pitchFamily="18" charset="0"/>
                          <a:ea typeface="Times New Roman"/>
                          <a:cs typeface="Times New Roman" panose="02020603050405020304" pitchFamily="18" charset="0"/>
                        </a:rPr>
                        <a:t>.</a:t>
                      </a:r>
                    </a:p>
                    <a:p>
                      <a:pPr>
                        <a:lnSpc>
                          <a:spcPts val="1150"/>
                        </a:lnSpc>
                        <a:spcAft>
                          <a:spcPts val="0"/>
                        </a:spcAft>
                      </a:pPr>
                      <a:endParaRPr lang="ru-RU" sz="2800" b="1" dirty="0" smtClean="0">
                        <a:solidFill>
                          <a:srgbClr val="000000"/>
                        </a:solidFill>
                        <a:effectLst/>
                        <a:latin typeface="Times New Roman" panose="02020603050405020304" pitchFamily="18" charset="0"/>
                        <a:ea typeface="Times New Roman"/>
                        <a:cs typeface="Times New Roman" panose="02020603050405020304" pitchFamily="18" charset="0"/>
                      </a:endParaRPr>
                    </a:p>
                    <a:p>
                      <a:pPr>
                        <a:lnSpc>
                          <a:spcPts val="1150"/>
                        </a:lnSpc>
                        <a:spcAft>
                          <a:spcPts val="0"/>
                        </a:spcAft>
                      </a:pPr>
                      <a:endParaRPr lang="ru-RU" sz="2800" b="1" dirty="0" smtClean="0">
                        <a:solidFill>
                          <a:srgbClr val="000000"/>
                        </a:solidFill>
                        <a:effectLst/>
                        <a:latin typeface="Times New Roman" panose="02020603050405020304" pitchFamily="18" charset="0"/>
                        <a:ea typeface="Times New Roman"/>
                        <a:cs typeface="Times New Roman" panose="02020603050405020304" pitchFamily="18" charset="0"/>
                      </a:endParaRPr>
                    </a:p>
                    <a:p>
                      <a:pPr>
                        <a:lnSpc>
                          <a:spcPts val="1150"/>
                        </a:lnSpc>
                        <a:spcAft>
                          <a:spcPts val="0"/>
                        </a:spcAft>
                      </a:pPr>
                      <a:endParaRPr lang="ru-RU" sz="2800" b="1" dirty="0">
                        <a:effectLst/>
                        <a:latin typeface="Times New Roman" panose="02020603050405020304" pitchFamily="18" charset="0"/>
                        <a:ea typeface="Calibri"/>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lvl="0" indent="0" algn="l" defTabSz="914400" rtl="0" eaLnBrk="1" fontAlgn="auto" latinLnBrk="0" hangingPunct="1">
                        <a:lnSpc>
                          <a:spcPts val="1150"/>
                        </a:lnSpc>
                        <a:spcBef>
                          <a:spcPts val="0"/>
                        </a:spcBef>
                        <a:spcAft>
                          <a:spcPts val="0"/>
                        </a:spcAft>
                        <a:buClrTx/>
                        <a:buSzTx/>
                        <a:buFontTx/>
                        <a:buNone/>
                        <a:tabLst/>
                        <a:defRPr/>
                      </a:pPr>
                      <a:r>
                        <a:rPr lang="ru-RU" sz="2800" b="1" i="1" spc="-100" dirty="0">
                          <a:solidFill>
                            <a:srgbClr val="000000"/>
                          </a:solidFill>
                          <a:effectLst/>
                          <a:latin typeface="Times New Roman" panose="02020603050405020304" pitchFamily="18" charset="0"/>
                          <a:ea typeface="Times New Roman"/>
                          <a:cs typeface="Times New Roman" panose="02020603050405020304" pitchFamily="18" charset="0"/>
                        </a:rPr>
                        <a:t>(был рядом и </a:t>
                      </a:r>
                      <a:r>
                        <a:rPr lang="ru-RU" sz="2800" b="1" i="1" spc="-100" dirty="0" smtClean="0">
                          <a:solidFill>
                            <a:srgbClr val="000000"/>
                          </a:solidFill>
                          <a:effectLst/>
                          <a:latin typeface="Times New Roman" panose="02020603050405020304" pitchFamily="18" charset="0"/>
                          <a:ea typeface="Times New Roman"/>
                          <a:cs typeface="Times New Roman" panose="02020603050405020304" pitchFamily="18" charset="0"/>
                        </a:rPr>
                        <a:t>вошел </a:t>
                      </a:r>
                      <a:r>
                        <a:rPr kumimoji="0" lang="ru-RU" sz="2800" b="1" i="1" u="none" strike="noStrike" kern="1200" cap="none" spc="-100" normalizeH="0" baseline="0" noProof="0" dirty="0" smtClean="0">
                          <a:ln>
                            <a:noFill/>
                          </a:ln>
                          <a:solidFill>
                            <a:srgbClr val="000000"/>
                          </a:solidFill>
                          <a:effectLst/>
                          <a:uLnTx/>
                          <a:uFillTx/>
                          <a:latin typeface="Times New Roman" panose="02020603050405020304" pitchFamily="18" charset="0"/>
                          <a:ea typeface="Times New Roman"/>
                          <a:cs typeface="Times New Roman" panose="02020603050405020304" pitchFamily="18" charset="0"/>
                        </a:rPr>
                        <a:t>внутрь)</a:t>
                      </a:r>
                      <a:endParaRPr kumimoji="0" lang="ru-RU" sz="2800" b="1" i="0" u="none" strike="noStrike" kern="1200" cap="none" spc="0" normalizeH="0" baseline="0" noProof="0" dirty="0" smtClean="0">
                        <a:ln>
                          <a:noFill/>
                        </a:ln>
                        <a:solidFill>
                          <a:prstClr val="black"/>
                        </a:solidFill>
                        <a:effectLst/>
                        <a:uLnTx/>
                        <a:uFillTx/>
                        <a:latin typeface="Times New Roman" panose="02020603050405020304" pitchFamily="18" charset="0"/>
                        <a:ea typeface="Calibri"/>
                        <a:cs typeface="Times New Roman" panose="02020603050405020304" pitchFamily="18" charset="0"/>
                      </a:endParaRPr>
                    </a:p>
                    <a:p>
                      <a:pPr>
                        <a:lnSpc>
                          <a:spcPts val="1150"/>
                        </a:lnSpc>
                        <a:spcAft>
                          <a:spcPts val="0"/>
                        </a:spcAft>
                      </a:pPr>
                      <a:endParaRPr lang="ru-RU" sz="2400" dirty="0">
                        <a:effectLst/>
                        <a:latin typeface="Times New Roman" panose="02020603050405020304" pitchFamily="18" charset="0"/>
                        <a:ea typeface="Calibri"/>
                        <a:cs typeface="Times New Roman" panose="02020603050405020304" pitchFamily="18" charset="0"/>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809720">
                <a:tc>
                  <a:txBody>
                    <a:bodyPr/>
                    <a:lstStyle/>
                    <a:p>
                      <a:pPr>
                        <a:lnSpc>
                          <a:spcPts val="1150"/>
                        </a:lnSpc>
                        <a:spcAft>
                          <a:spcPts val="0"/>
                        </a:spcAft>
                      </a:pPr>
                      <a:r>
                        <a:rPr lang="en-US" sz="2800" dirty="0">
                          <a:solidFill>
                            <a:srgbClr val="FF0000"/>
                          </a:solidFill>
                          <a:effectLst/>
                          <a:latin typeface="Tahoma"/>
                          <a:ea typeface="Times New Roman"/>
                          <a:cs typeface="Times New Roman"/>
                        </a:rPr>
                        <a:t>went INTO</a:t>
                      </a:r>
                      <a:endParaRPr lang="ru-RU" sz="2800" dirty="0">
                        <a:solidFill>
                          <a:srgbClr val="FF000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ts val="1150"/>
                        </a:lnSpc>
                        <a:spcAft>
                          <a:spcPts val="0"/>
                        </a:spcAft>
                      </a:pPr>
                      <a:endParaRPr lang="ru-RU" sz="1100" dirty="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0274814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1708</Words>
  <Application>Microsoft Office PowerPoint</Application>
  <PresentationFormat>Экран (4:3)</PresentationFormat>
  <Paragraphs>124</Paragraphs>
  <Slides>20</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20</vt:i4>
      </vt:variant>
    </vt:vector>
  </HeadingPairs>
  <TitlesOfParts>
    <vt:vector size="22" baseType="lpstr">
      <vt:lpstr>Тема Office</vt:lpstr>
      <vt:lpstr>1_Тема Office</vt:lpstr>
      <vt:lpstr>Prepositions </vt:lpstr>
      <vt:lpstr>Презентация PowerPoint</vt:lpstr>
      <vt:lpstr>Презентация PowerPoint</vt:lpstr>
      <vt:lpstr>Презентация PowerPoint</vt:lpstr>
      <vt:lpstr>Презентация PowerPoint</vt:lpstr>
      <vt:lpstr>Вставьте предлоги on, in или into. </vt:lpstr>
      <vt:lpstr>Презентация PowerPoint</vt:lpstr>
      <vt:lpstr>Презентация PowerPoint</vt:lpstr>
      <vt:lpstr>Презентация PowerPoint</vt:lpstr>
      <vt:lpstr>Презентация PowerPoint</vt:lpstr>
      <vt:lpstr>Предлог времени: АТ </vt:lpstr>
      <vt:lpstr>Предлог времени: ON</vt:lpstr>
      <vt:lpstr>Презентация PowerPoint</vt:lpstr>
      <vt:lpstr>Переведите на английский язык следующие слово­сочетания, употребляя предлоги in или at. </vt:lpstr>
      <vt:lpstr>Вставьте предлоги in или to. </vt:lpstr>
      <vt:lpstr>Презентация PowerPoint</vt:lpstr>
      <vt:lpstr>Переведите на английский язык. </vt:lpstr>
      <vt:lpstr>Презентация PowerPoint</vt:lpstr>
      <vt:lpstr>Презентация PowerPoint</vt:lpstr>
      <vt:lpstr>Источники: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user</cp:lastModifiedBy>
  <cp:revision>13</cp:revision>
  <dcterms:created xsi:type="dcterms:W3CDTF">2014-04-02T15:21:03Z</dcterms:created>
  <dcterms:modified xsi:type="dcterms:W3CDTF">2020-05-03T16:39:51Z</dcterms:modified>
</cp:coreProperties>
</file>