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6" r:id="rId19"/>
    <p:sldId id="274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3DBA3E-2FD3-4D7D-A621-8C3259DF197B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68B43A-C60C-44F9-9DB5-4F563CA5B5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ve-english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286123"/>
            <a:ext cx="8458200" cy="27896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dirty="0" smtClean="0"/>
              <a:t>ПРИЧАСТИЕ 1 и 2</a:t>
            </a:r>
            <a:r>
              <a:rPr lang="ru-RU" sz="9600" dirty="0" smtClean="0"/>
              <a:t/>
            </a:r>
            <a:br>
              <a:rPr lang="ru-RU" sz="9600" dirty="0" smtClean="0"/>
            </a:b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715016"/>
          </a:xfrm>
        </p:spPr>
        <p:txBody>
          <a:bodyPr>
            <a:normAutofit/>
          </a:bodyPr>
          <a:lstStyle/>
          <a:p>
            <a:pPr algn="ctr" fontAlgn="base">
              <a:buNone/>
            </a:pPr>
            <a:r>
              <a:rPr lang="ru-RU" dirty="0" smtClean="0"/>
              <a:t>Причастие прошедшего времени также употребляется для образования страдательного залога:</a:t>
            </a:r>
          </a:p>
          <a:p>
            <a:pPr fontAlgn="base">
              <a:buNone/>
            </a:pP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museum</a:t>
            </a:r>
            <a:r>
              <a:rPr lang="ru-RU" i="1" dirty="0" smtClean="0"/>
              <a:t> </a:t>
            </a:r>
            <a:r>
              <a:rPr lang="ru-RU" b="1" i="1" dirty="0" err="1" smtClean="0"/>
              <a:t>was</a:t>
            </a:r>
            <a:r>
              <a:rPr lang="ru-RU" b="1" i="1" dirty="0" smtClean="0"/>
              <a:t> </a:t>
            </a:r>
            <a:r>
              <a:rPr lang="ru-RU" b="1" i="1" dirty="0" err="1" smtClean="0"/>
              <a:t>opened</a:t>
            </a:r>
            <a:r>
              <a:rPr lang="ru-RU" i="1" dirty="0" smtClean="0"/>
              <a:t> </a:t>
            </a:r>
            <a:r>
              <a:rPr lang="ru-RU" i="1" dirty="0" err="1" smtClean="0"/>
              <a:t>only</a:t>
            </a:r>
            <a:r>
              <a:rPr lang="ru-RU" i="1" dirty="0" smtClean="0"/>
              <a:t> </a:t>
            </a:r>
            <a:r>
              <a:rPr lang="ru-RU" i="1" dirty="0" err="1" smtClean="0"/>
              <a:t>last</a:t>
            </a:r>
            <a:r>
              <a:rPr lang="ru-RU" i="1" dirty="0" smtClean="0"/>
              <a:t> </a:t>
            </a:r>
            <a:r>
              <a:rPr lang="ru-RU" i="1" dirty="0" err="1" smtClean="0"/>
              <a:t>year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Музей был открыт только в прошлом году.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Flowers</a:t>
            </a:r>
            <a:r>
              <a:rPr lang="ru-RU" i="1" dirty="0" smtClean="0"/>
              <a:t> </a:t>
            </a:r>
            <a:r>
              <a:rPr lang="ru-RU" b="1" i="1" dirty="0" err="1" smtClean="0"/>
              <a:t>are</a:t>
            </a:r>
            <a:r>
              <a:rPr lang="ru-RU" b="1" i="1" dirty="0" smtClean="0"/>
              <a:t> </a:t>
            </a:r>
            <a:r>
              <a:rPr lang="ru-RU" b="1" i="1" dirty="0" err="1" smtClean="0"/>
              <a:t>grown</a:t>
            </a:r>
            <a:r>
              <a:rPr lang="ru-RU" i="1" dirty="0" smtClean="0"/>
              <a:t> </a:t>
            </a:r>
            <a:r>
              <a:rPr lang="ru-RU" i="1" dirty="0" err="1" smtClean="0"/>
              <a:t>almost</a:t>
            </a:r>
            <a:r>
              <a:rPr lang="ru-RU" i="1" dirty="0" smtClean="0"/>
              <a:t> </a:t>
            </a:r>
            <a:r>
              <a:rPr lang="ru-RU" i="1" dirty="0" err="1" smtClean="0"/>
              <a:t>in</a:t>
            </a:r>
            <a:r>
              <a:rPr lang="ru-RU" i="1" dirty="0" smtClean="0"/>
              <a:t> </a:t>
            </a:r>
            <a:r>
              <a:rPr lang="ru-RU" i="1" dirty="0" err="1" smtClean="0"/>
              <a:t>any</a:t>
            </a:r>
            <a:r>
              <a:rPr lang="ru-RU" i="1" dirty="0" smtClean="0"/>
              <a:t> </a:t>
            </a:r>
            <a:r>
              <a:rPr lang="ru-RU" i="1" dirty="0" err="1" smtClean="0"/>
              <a:t>part</a:t>
            </a:r>
            <a:r>
              <a:rPr lang="ru-RU" i="1" dirty="0" smtClean="0"/>
              <a:t> </a:t>
            </a:r>
            <a:r>
              <a:rPr lang="ru-RU" i="1" dirty="0" err="1" smtClean="0"/>
              <a:t>of</a:t>
            </a:r>
            <a:r>
              <a:rPr lang="ru-RU" i="1" dirty="0" smtClean="0"/>
              <a:t> 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world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Цветы выращивают почти в любой части света.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85000" lnSpcReduction="20000"/>
          </a:bodyPr>
          <a:lstStyle/>
          <a:p>
            <a:pPr algn="ctr" fontAlgn="base">
              <a:buNone/>
            </a:pPr>
            <a:r>
              <a:rPr lang="ru-RU" b="1" dirty="0" smtClean="0"/>
              <a:t>Причастие прошедшего времени</a:t>
            </a:r>
            <a:r>
              <a:rPr lang="ru-RU" dirty="0" smtClean="0"/>
              <a:t> употребляется в функциях:</a:t>
            </a:r>
          </a:p>
          <a:p>
            <a:pPr algn="ctr" fontAlgn="base">
              <a:buNone/>
            </a:pPr>
            <a:r>
              <a:rPr lang="ru-RU" b="1" dirty="0" smtClean="0"/>
              <a:t>именной части составного сказуемого</a:t>
            </a:r>
            <a:r>
              <a:rPr lang="ru-RU" dirty="0" smtClean="0"/>
              <a:t> после глаголов: 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be</a:t>
            </a:r>
            <a:r>
              <a:rPr lang="ru-RU" dirty="0" smtClean="0"/>
              <a:t> (быть), 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feel</a:t>
            </a:r>
            <a:r>
              <a:rPr lang="ru-RU" dirty="0" smtClean="0"/>
              <a:t> (чувствовать), 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look</a:t>
            </a:r>
            <a:r>
              <a:rPr lang="ru-RU" dirty="0" smtClean="0"/>
              <a:t>(выглядеть), 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get</a:t>
            </a:r>
            <a:r>
              <a:rPr lang="ru-RU" dirty="0" smtClean="0"/>
              <a:t> (становиться), 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become</a:t>
            </a:r>
            <a:r>
              <a:rPr lang="ru-RU" dirty="0" smtClean="0"/>
              <a:t> (</a:t>
            </a:r>
            <a:r>
              <a:rPr lang="ru-RU" dirty="0" err="1" smtClean="0"/>
              <a:t>становиться</a:t>
            </a:r>
            <a:r>
              <a:rPr lang="ru-RU" dirty="0" smtClean="0"/>
              <a:t>), и др. В этом случае </a:t>
            </a:r>
            <a:r>
              <a:rPr lang="ru-RU" dirty="0" err="1" smtClean="0"/>
              <a:t>Participle</a:t>
            </a:r>
            <a:r>
              <a:rPr lang="ru-RU" dirty="0" smtClean="0"/>
              <a:t> II переводится на русский язык страдательным причастием, прилагательным или наречием:</a:t>
            </a:r>
          </a:p>
          <a:p>
            <a:pPr algn="ctr" fontAlgn="base">
              <a:buNone/>
            </a:pPr>
            <a:r>
              <a:rPr lang="ru-RU" dirty="0" smtClean="0"/>
              <a:t>    </a:t>
            </a:r>
            <a:r>
              <a:rPr lang="ru-RU" i="1" dirty="0" err="1" smtClean="0"/>
              <a:t>My</a:t>
            </a:r>
            <a:r>
              <a:rPr lang="ru-RU" i="1" dirty="0" smtClean="0"/>
              <a:t> </a:t>
            </a:r>
            <a:r>
              <a:rPr lang="ru-RU" i="1" dirty="0" err="1" smtClean="0"/>
              <a:t>pencil</a:t>
            </a:r>
            <a:r>
              <a:rPr lang="ru-RU" i="1" dirty="0" smtClean="0"/>
              <a:t> </a:t>
            </a:r>
            <a:r>
              <a:rPr lang="ru-RU" b="1" i="1" dirty="0" err="1" smtClean="0"/>
              <a:t>is</a:t>
            </a:r>
            <a:r>
              <a:rPr lang="ru-RU" b="1" i="1" dirty="0" smtClean="0"/>
              <a:t> </a:t>
            </a:r>
            <a:r>
              <a:rPr lang="ru-RU" b="1" i="1" dirty="0" err="1" smtClean="0"/>
              <a:t>broken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Мой карандаш сломан.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She</a:t>
            </a:r>
            <a:r>
              <a:rPr lang="ru-RU" i="1" dirty="0" smtClean="0"/>
              <a:t> </a:t>
            </a:r>
            <a:r>
              <a:rPr lang="ru-RU" b="1" i="1" dirty="0" err="1" smtClean="0"/>
              <a:t>looked</a:t>
            </a:r>
            <a:r>
              <a:rPr lang="ru-RU" b="1" i="1" dirty="0" smtClean="0"/>
              <a:t> </a:t>
            </a:r>
            <a:r>
              <a:rPr lang="ru-RU" b="1" i="1" dirty="0" err="1" smtClean="0"/>
              <a:t>scared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Она выглядела испуганной.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Joe</a:t>
            </a:r>
            <a:r>
              <a:rPr lang="ru-RU" i="1" dirty="0" smtClean="0"/>
              <a:t> </a:t>
            </a:r>
            <a:r>
              <a:rPr lang="ru-RU" b="1" i="1" dirty="0" err="1" smtClean="0"/>
              <a:t>felt</a:t>
            </a:r>
            <a:r>
              <a:rPr lang="ru-RU" b="1" i="1" dirty="0" smtClean="0"/>
              <a:t> </a:t>
            </a:r>
            <a:r>
              <a:rPr lang="ru-RU" b="1" i="1" dirty="0" err="1" smtClean="0"/>
              <a:t>depressed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Джо чувствовал себя угнетённо.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 fontAlgn="base">
              <a:buNone/>
            </a:pPr>
            <a:r>
              <a:rPr lang="ru-RU" b="1" dirty="0" smtClean="0"/>
              <a:t>определения </a:t>
            </a:r>
            <a:r>
              <a:rPr lang="ru-RU" dirty="0" smtClean="0"/>
              <a:t>- причастие может находиться как перед существительным, так и после него:</a:t>
            </a:r>
          </a:p>
          <a:p>
            <a:pPr algn="ctr" fontAlgn="base">
              <a:buNone/>
            </a:pPr>
            <a:r>
              <a:rPr lang="ru-RU" i="1" dirty="0" err="1" smtClean="0"/>
              <a:t>Clara</a:t>
            </a:r>
            <a:r>
              <a:rPr lang="ru-RU" i="1" dirty="0" smtClean="0"/>
              <a:t> </a:t>
            </a:r>
            <a:r>
              <a:rPr lang="ru-RU" i="1" dirty="0" err="1" smtClean="0"/>
              <a:t>looked</a:t>
            </a:r>
            <a:r>
              <a:rPr lang="ru-RU" i="1" dirty="0" smtClean="0"/>
              <a:t> </a:t>
            </a:r>
            <a:r>
              <a:rPr lang="ru-RU" i="1" dirty="0" err="1" smtClean="0"/>
              <a:t>at</a:t>
            </a:r>
            <a:r>
              <a:rPr lang="ru-RU" i="1" dirty="0" smtClean="0"/>
              <a:t> </a:t>
            </a:r>
            <a:r>
              <a:rPr lang="ru-RU" b="1" i="1" dirty="0" err="1" smtClean="0"/>
              <a:t>the</a:t>
            </a:r>
            <a:r>
              <a:rPr lang="ru-RU" b="1" i="1" dirty="0" smtClean="0"/>
              <a:t> </a:t>
            </a:r>
            <a:r>
              <a:rPr lang="ru-RU" b="1" i="1" dirty="0" err="1" smtClean="0"/>
              <a:t>broken</a:t>
            </a:r>
            <a:r>
              <a:rPr lang="ru-RU" b="1" i="1" dirty="0" smtClean="0"/>
              <a:t> </a:t>
            </a:r>
            <a:r>
              <a:rPr lang="ru-RU" b="1" i="1" dirty="0" err="1" smtClean="0"/>
              <a:t>vase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Клара посмотрела на разбитую вазу.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Clara</a:t>
            </a:r>
            <a:r>
              <a:rPr lang="ru-RU" i="1" dirty="0" smtClean="0"/>
              <a:t> </a:t>
            </a:r>
            <a:r>
              <a:rPr lang="ru-RU" i="1" dirty="0" err="1" smtClean="0"/>
              <a:t>looked</a:t>
            </a:r>
            <a:r>
              <a:rPr lang="ru-RU" i="1" dirty="0" smtClean="0"/>
              <a:t> </a:t>
            </a:r>
            <a:r>
              <a:rPr lang="ru-RU" i="1" dirty="0" err="1" smtClean="0"/>
              <a:t>at</a:t>
            </a:r>
            <a:r>
              <a:rPr lang="ru-RU" i="1" dirty="0" smtClean="0"/>
              <a:t> </a:t>
            </a:r>
            <a:r>
              <a:rPr lang="ru-RU" b="1" i="1" dirty="0" err="1" smtClean="0"/>
              <a:t>the</a:t>
            </a:r>
            <a:r>
              <a:rPr lang="ru-RU" b="1" i="1" dirty="0" smtClean="0"/>
              <a:t> </a:t>
            </a:r>
            <a:r>
              <a:rPr lang="ru-RU" b="1" i="1" dirty="0" err="1" smtClean="0"/>
              <a:t>vase</a:t>
            </a:r>
            <a:r>
              <a:rPr lang="ru-RU" b="1" i="1" dirty="0" smtClean="0"/>
              <a:t> </a:t>
            </a:r>
            <a:r>
              <a:rPr lang="ru-RU" b="1" i="1" dirty="0" err="1" smtClean="0"/>
              <a:t>broken</a:t>
            </a:r>
            <a:r>
              <a:rPr lang="ru-RU" i="1" dirty="0" smtClean="0"/>
              <a:t> </a:t>
            </a:r>
            <a:r>
              <a:rPr lang="ru-RU" i="1" dirty="0" err="1" smtClean="0"/>
              <a:t>by</a:t>
            </a:r>
            <a:r>
              <a:rPr lang="ru-RU" i="1" dirty="0" smtClean="0"/>
              <a:t> </a:t>
            </a:r>
            <a:r>
              <a:rPr lang="ru-RU" i="1" dirty="0" err="1" smtClean="0"/>
              <a:t>someone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Клара посмотрела на вазу, разбитую кем-то.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5715016"/>
          </a:xfrm>
        </p:spPr>
        <p:txBody>
          <a:bodyPr>
            <a:normAutofit fontScale="92500" lnSpcReduction="10000"/>
          </a:bodyPr>
          <a:lstStyle/>
          <a:p>
            <a:pPr algn="ctr" fontAlgn="base">
              <a:buNone/>
            </a:pPr>
            <a:r>
              <a:rPr lang="ru-RU" b="1" dirty="0" smtClean="0"/>
              <a:t>обстоятельства времени</a:t>
            </a:r>
            <a:r>
              <a:rPr lang="ru-RU" dirty="0" smtClean="0"/>
              <a:t> - причастие отвечает на вопрос:</a:t>
            </a:r>
            <a:r>
              <a:rPr lang="ru-RU" i="1" dirty="0" smtClean="0"/>
              <a:t> когда?</a:t>
            </a:r>
            <a:r>
              <a:rPr lang="ru-RU" dirty="0" smtClean="0"/>
              <a:t> А в функции обстоятельства причины на вопросы: </a:t>
            </a:r>
            <a:r>
              <a:rPr lang="ru-RU" i="1" dirty="0" smtClean="0"/>
              <a:t>почему? по какой причине?</a:t>
            </a:r>
            <a:endParaRPr lang="ru-RU" dirty="0" smtClean="0"/>
          </a:p>
          <a:p>
            <a:pPr algn="ctr" fontAlgn="base">
              <a:buNone/>
            </a:pPr>
            <a:r>
              <a:rPr lang="ru-RU" b="1" i="1" dirty="0" err="1" smtClean="0"/>
              <a:t>When</a:t>
            </a:r>
            <a:r>
              <a:rPr lang="ru-RU" b="1" i="1" dirty="0" smtClean="0"/>
              <a:t> </a:t>
            </a:r>
            <a:r>
              <a:rPr lang="ru-RU" b="1" i="1" dirty="0" err="1" smtClean="0"/>
              <a:t>asked</a:t>
            </a:r>
            <a:r>
              <a:rPr lang="ru-RU" i="1" dirty="0" smtClean="0"/>
              <a:t> </a:t>
            </a:r>
            <a:r>
              <a:rPr lang="ru-RU" i="1" dirty="0" err="1" smtClean="0"/>
              <a:t>what</a:t>
            </a:r>
            <a:r>
              <a:rPr lang="ru-RU" i="1" dirty="0" smtClean="0"/>
              <a:t> </a:t>
            </a:r>
            <a:r>
              <a:rPr lang="ru-RU" i="1" dirty="0" err="1" smtClean="0"/>
              <a:t>he</a:t>
            </a:r>
            <a:r>
              <a:rPr lang="ru-RU" i="1" dirty="0" smtClean="0"/>
              <a:t> </a:t>
            </a:r>
            <a:r>
              <a:rPr lang="ru-RU" i="1" dirty="0" err="1" smtClean="0"/>
              <a:t>intended</a:t>
            </a:r>
            <a:r>
              <a:rPr lang="ru-RU" i="1" dirty="0" smtClean="0"/>
              <a:t> </a:t>
            </a:r>
            <a:r>
              <a:rPr lang="ru-RU" i="1" dirty="0" err="1" smtClean="0"/>
              <a:t>to</a:t>
            </a:r>
            <a:r>
              <a:rPr lang="ru-RU" i="1" dirty="0" smtClean="0"/>
              <a:t> </a:t>
            </a:r>
            <a:r>
              <a:rPr lang="ru-RU" i="1" dirty="0" err="1" smtClean="0"/>
              <a:t>do</a:t>
            </a:r>
            <a:r>
              <a:rPr lang="ru-RU" i="1" dirty="0" smtClean="0"/>
              <a:t>, </a:t>
            </a:r>
            <a:r>
              <a:rPr lang="ru-RU" i="1" dirty="0" err="1" smtClean="0"/>
              <a:t>he</a:t>
            </a:r>
            <a:r>
              <a:rPr lang="ru-RU" i="1" dirty="0" smtClean="0"/>
              <a:t> </a:t>
            </a:r>
            <a:r>
              <a:rPr lang="ru-RU" i="1" dirty="0" err="1" smtClean="0"/>
              <a:t>said</a:t>
            </a:r>
            <a:r>
              <a:rPr lang="ru-RU" i="1" dirty="0" smtClean="0"/>
              <a:t> </a:t>
            </a:r>
            <a:r>
              <a:rPr lang="ru-RU" i="1" dirty="0" err="1" smtClean="0"/>
              <a:t>he</a:t>
            </a:r>
            <a:r>
              <a:rPr lang="ru-RU" i="1" dirty="0" smtClean="0"/>
              <a:t> </a:t>
            </a:r>
            <a:r>
              <a:rPr lang="ru-RU" i="1" dirty="0" err="1" smtClean="0"/>
              <a:t>didn't</a:t>
            </a:r>
            <a:r>
              <a:rPr lang="ru-RU" i="1" dirty="0" smtClean="0"/>
              <a:t> </a:t>
            </a:r>
            <a:r>
              <a:rPr lang="ru-RU" i="1" dirty="0" err="1" smtClean="0"/>
              <a:t>know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Когда его спросили, что он намеривается делать, он сказал, что не знает.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err="1" smtClean="0"/>
              <a:t>Squeezed</a:t>
            </a:r>
            <a:r>
              <a:rPr lang="ru-RU" b="1" i="1" dirty="0" smtClean="0"/>
              <a:t> </a:t>
            </a:r>
            <a:r>
              <a:rPr lang="ru-RU" i="1" dirty="0" err="1" smtClean="0"/>
              <a:t>by</a:t>
            </a:r>
            <a:r>
              <a:rPr lang="ru-RU" i="1" dirty="0" smtClean="0"/>
              <a:t> 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ice</a:t>
            </a:r>
            <a:r>
              <a:rPr lang="ru-RU" i="1" dirty="0" smtClean="0"/>
              <a:t>, 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steamer</a:t>
            </a:r>
            <a:r>
              <a:rPr lang="ru-RU" i="1" dirty="0" smtClean="0"/>
              <a:t> </a:t>
            </a:r>
            <a:r>
              <a:rPr lang="ru-RU" i="1" dirty="0" err="1" smtClean="0"/>
              <a:t>couldn't</a:t>
            </a:r>
            <a:r>
              <a:rPr lang="ru-RU" i="1" dirty="0" smtClean="0"/>
              <a:t> </a:t>
            </a:r>
            <a:r>
              <a:rPr lang="ru-RU" i="1" dirty="0" err="1" smtClean="0"/>
              <a:t>continue</a:t>
            </a:r>
            <a:r>
              <a:rPr lang="ru-RU" i="1" dirty="0" smtClean="0"/>
              <a:t> </a:t>
            </a:r>
            <a:r>
              <a:rPr lang="ru-RU" i="1" dirty="0" err="1" smtClean="0"/>
              <a:t>his</a:t>
            </a:r>
            <a:r>
              <a:rPr lang="ru-RU" i="1" dirty="0" smtClean="0"/>
              <a:t> </a:t>
            </a:r>
            <a:r>
              <a:rPr lang="ru-RU" i="1" dirty="0" err="1" smtClean="0"/>
              <a:t>way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Так как пароход был сжат льдом, он не мог продолжать путь.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b="1" dirty="0" smtClean="0"/>
              <a:t>сложного дополнения</a:t>
            </a:r>
            <a:r>
              <a:rPr lang="ru-RU" dirty="0" smtClean="0"/>
              <a:t> с существительным в общем падеже или местоимением в объектном падеже:</a:t>
            </a:r>
          </a:p>
          <a:p>
            <a:pPr algn="ctr" fontAlgn="base">
              <a:buNone/>
            </a:pPr>
            <a:r>
              <a:rPr lang="ru-RU" i="1" dirty="0" err="1" smtClean="0"/>
              <a:t>She</a:t>
            </a:r>
            <a:r>
              <a:rPr lang="ru-RU" i="1" dirty="0" smtClean="0"/>
              <a:t> </a:t>
            </a:r>
            <a:r>
              <a:rPr lang="ru-RU" i="1" dirty="0" err="1" smtClean="0"/>
              <a:t>heard</a:t>
            </a:r>
            <a:r>
              <a:rPr lang="ru-RU" i="1" dirty="0" smtClean="0"/>
              <a:t> </a:t>
            </a:r>
            <a:r>
              <a:rPr lang="ru-RU" b="1" i="1" dirty="0" err="1" smtClean="0"/>
              <a:t>her</a:t>
            </a:r>
            <a:r>
              <a:rPr lang="ru-RU" b="1" i="1" dirty="0" smtClean="0"/>
              <a:t> </a:t>
            </a:r>
            <a:r>
              <a:rPr lang="ru-RU" b="1" i="1" dirty="0" err="1" smtClean="0"/>
              <a:t>name</a:t>
            </a:r>
            <a:r>
              <a:rPr lang="ru-RU" b="1" i="1" dirty="0" smtClean="0"/>
              <a:t> </a:t>
            </a:r>
            <a:r>
              <a:rPr lang="ru-RU" b="1" i="1" dirty="0" err="1" smtClean="0"/>
              <a:t>mentioned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Она услышала, что упомянули её имя.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I </a:t>
            </a:r>
            <a:r>
              <a:rPr lang="ru-RU" i="1" dirty="0" err="1" smtClean="0"/>
              <a:t>want</a:t>
            </a:r>
            <a:r>
              <a:rPr lang="ru-RU" i="1" dirty="0" smtClean="0"/>
              <a:t> </a:t>
            </a:r>
            <a:r>
              <a:rPr lang="ru-RU" b="1" i="1" dirty="0" err="1" smtClean="0"/>
              <a:t>the</a:t>
            </a:r>
            <a:r>
              <a:rPr lang="ru-RU" b="1" i="1" dirty="0" smtClean="0"/>
              <a:t> </a:t>
            </a:r>
            <a:r>
              <a:rPr lang="ru-RU" b="1" i="1" dirty="0" err="1" smtClean="0"/>
              <a:t>work</a:t>
            </a:r>
            <a:r>
              <a:rPr lang="ru-RU" b="1" i="1" dirty="0" smtClean="0"/>
              <a:t> </a:t>
            </a:r>
            <a:r>
              <a:rPr lang="ru-RU" b="1" i="1" dirty="0" err="1" smtClean="0"/>
              <a:t>done</a:t>
            </a:r>
            <a:r>
              <a:rPr lang="ru-RU" i="1" dirty="0" smtClean="0"/>
              <a:t> </a:t>
            </a:r>
            <a:r>
              <a:rPr lang="ru-RU" i="1" dirty="0" err="1" smtClean="0"/>
              <a:t>immediately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Я хочу, чтобы работа была сделана немедленн</a:t>
            </a:r>
            <a:r>
              <a:rPr lang="ru-RU" dirty="0" smtClean="0"/>
              <a:t>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 fontAlgn="base">
              <a:buNone/>
            </a:pPr>
            <a:r>
              <a:rPr lang="ru-RU" i="1" dirty="0" smtClean="0"/>
              <a:t>Примечание:</a:t>
            </a:r>
          </a:p>
          <a:p>
            <a:pPr algn="ctr" fontAlgn="base">
              <a:buNone/>
            </a:pPr>
            <a:r>
              <a:rPr lang="ru-RU" dirty="0" smtClean="0"/>
              <a:t>Русские причастия прошедшего времени действительного залога переводятся на английский язык придаточными предложениями:</a:t>
            </a:r>
          </a:p>
          <a:p>
            <a:pPr algn="ctr" fontAlgn="base">
              <a:buNone/>
            </a:pPr>
            <a:r>
              <a:rPr lang="ru-RU" i="1" dirty="0" smtClean="0"/>
              <a:t>Делегация, </a:t>
            </a:r>
            <a:r>
              <a:rPr lang="ru-RU" b="1" i="1" dirty="0" smtClean="0"/>
              <a:t>прибывшая </a:t>
            </a:r>
            <a:r>
              <a:rPr lang="ru-RU" i="1" dirty="0" smtClean="0"/>
              <a:t>вчера, остановилась в гостинице "Москва".</a:t>
            </a:r>
            <a:br>
              <a:rPr lang="ru-RU" i="1" dirty="0" smtClean="0"/>
            </a:br>
            <a:r>
              <a:rPr lang="en-US" i="1" dirty="0" smtClean="0"/>
              <a:t>The delegation </a:t>
            </a:r>
            <a:r>
              <a:rPr lang="en-US" b="1" i="1" dirty="0" smtClean="0"/>
              <a:t>that arrived</a:t>
            </a:r>
            <a:r>
              <a:rPr lang="en-US" i="1" dirty="0" smtClean="0"/>
              <a:t> yesterday is staying at the hotel "</a:t>
            </a:r>
            <a:r>
              <a:rPr lang="en-US" i="1" dirty="0" err="1" smtClean="0"/>
              <a:t>Moskva</a:t>
            </a:r>
            <a:r>
              <a:rPr lang="en-US" i="1" dirty="0" smtClean="0"/>
              <a:t>".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ru-RU" i="1" dirty="0" smtClean="0"/>
              <a:t>Полицейский, </a:t>
            </a:r>
            <a:r>
              <a:rPr lang="ru-RU" b="1" i="1" dirty="0" smtClean="0"/>
              <a:t>подошедший </a:t>
            </a:r>
            <a:r>
              <a:rPr lang="ru-RU" i="1" dirty="0" smtClean="0"/>
              <a:t>к нему, попросил показать водительские права.</a:t>
            </a:r>
            <a:br>
              <a:rPr lang="ru-RU" i="1" dirty="0" smtClean="0"/>
            </a:br>
            <a:r>
              <a:rPr lang="en-US" i="1" dirty="0" smtClean="0"/>
              <a:t>The policeman </a:t>
            </a:r>
            <a:r>
              <a:rPr lang="en-US" b="1" i="1" dirty="0" smtClean="0"/>
              <a:t>who came up</a:t>
            </a:r>
            <a:r>
              <a:rPr lang="en-US" i="1" dirty="0" smtClean="0"/>
              <a:t> to him asked him to show his driver's license.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 fontAlgn="base">
              <a:buNone/>
            </a:pPr>
            <a:r>
              <a:rPr lang="ru-RU" dirty="0" smtClean="0"/>
              <a:t>Глагол </a:t>
            </a:r>
            <a:r>
              <a:rPr lang="ru-RU" b="1" dirty="0" err="1" smtClean="0"/>
              <a:t>to</a:t>
            </a:r>
            <a:r>
              <a:rPr lang="ru-RU" b="1" dirty="0" smtClean="0"/>
              <a:t> </a:t>
            </a:r>
            <a:r>
              <a:rPr lang="ru-RU" b="1" dirty="0" err="1" smtClean="0"/>
              <a:t>have</a:t>
            </a:r>
            <a:r>
              <a:rPr lang="ru-RU" dirty="0" smtClean="0"/>
              <a:t> + причастие прошедшего времени в функции сложного дополнения означает, что действие совершается не самим подлежащим, а кем-то другим для него, за него:</a:t>
            </a:r>
          </a:p>
          <a:p>
            <a:pPr algn="ctr" fontAlgn="base">
              <a:buNone/>
            </a:pPr>
            <a:r>
              <a:rPr lang="ru-RU" i="1" dirty="0" err="1" smtClean="0"/>
              <a:t>He</a:t>
            </a:r>
            <a:r>
              <a:rPr lang="ru-RU" i="1" dirty="0" smtClean="0"/>
              <a:t> </a:t>
            </a:r>
            <a:r>
              <a:rPr lang="ru-RU" b="1" i="1" dirty="0" err="1" smtClean="0"/>
              <a:t>had</a:t>
            </a:r>
            <a:r>
              <a:rPr lang="ru-RU" b="1" i="1" dirty="0" smtClean="0"/>
              <a:t> </a:t>
            </a:r>
            <a:r>
              <a:rPr lang="ru-RU" b="1" i="1" dirty="0" err="1" smtClean="0"/>
              <a:t>his</a:t>
            </a:r>
            <a:r>
              <a:rPr lang="ru-RU" b="1" i="1" dirty="0" smtClean="0"/>
              <a:t> </a:t>
            </a:r>
            <a:r>
              <a:rPr lang="ru-RU" b="1" i="1" dirty="0" err="1" smtClean="0"/>
              <a:t>shoes</a:t>
            </a:r>
            <a:r>
              <a:rPr lang="ru-RU" b="1" i="1" dirty="0" smtClean="0"/>
              <a:t> </a:t>
            </a:r>
            <a:r>
              <a:rPr lang="ru-RU" b="1" i="1" dirty="0" err="1" smtClean="0"/>
              <a:t>mended</a:t>
            </a:r>
            <a:r>
              <a:rPr lang="ru-RU" b="1" i="1" dirty="0" smtClean="0"/>
              <a:t>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Он отдал в починку свои туфли.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I </a:t>
            </a:r>
            <a:r>
              <a:rPr lang="ru-RU" i="1" dirty="0" err="1" smtClean="0"/>
              <a:t>want</a:t>
            </a:r>
            <a:r>
              <a:rPr lang="ru-RU" i="1" dirty="0" smtClean="0"/>
              <a:t> </a:t>
            </a:r>
            <a:r>
              <a:rPr lang="ru-RU" b="1" i="1" dirty="0" err="1" smtClean="0"/>
              <a:t>to</a:t>
            </a:r>
            <a:r>
              <a:rPr lang="ru-RU" b="1" i="1" dirty="0" smtClean="0"/>
              <a:t> </a:t>
            </a:r>
            <a:r>
              <a:rPr lang="ru-RU" b="1" i="1" dirty="0" err="1" smtClean="0"/>
              <a:t>have</a:t>
            </a:r>
            <a:r>
              <a:rPr lang="ru-RU" b="1" i="1" dirty="0" smtClean="0"/>
              <a:t> </a:t>
            </a:r>
            <a:r>
              <a:rPr lang="ru-RU" b="1" i="1" dirty="0" err="1" smtClean="0"/>
              <a:t>my</a:t>
            </a:r>
            <a:r>
              <a:rPr lang="ru-RU" b="1" i="1" dirty="0" smtClean="0"/>
              <a:t> </a:t>
            </a:r>
            <a:r>
              <a:rPr lang="ru-RU" b="1" i="1" dirty="0" err="1" smtClean="0"/>
              <a:t>ceiling</a:t>
            </a:r>
            <a:r>
              <a:rPr lang="ru-RU" b="1" i="1" dirty="0" smtClean="0"/>
              <a:t> </a:t>
            </a:r>
            <a:r>
              <a:rPr lang="ru-RU" b="1" i="1" dirty="0" err="1" smtClean="0"/>
              <a:t>whitewashed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Я хочу, чтобы мне побелили пото</a:t>
            </a:r>
            <a:r>
              <a:rPr lang="ru-RU" dirty="0" smtClean="0"/>
              <a:t>лок.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60986"/>
          </a:xfrm>
        </p:spPr>
        <p:txBody>
          <a:bodyPr>
            <a:normAutofit fontScale="85000" lnSpcReduction="10000"/>
          </a:bodyPr>
          <a:lstStyle/>
          <a:p>
            <a:pPr algn="ctr" fontAlgn="base">
              <a:buNone/>
            </a:pPr>
            <a:r>
              <a:rPr lang="ru-RU" b="1" dirty="0" smtClean="0"/>
              <a:t>Самостоятельный причастный оборот</a:t>
            </a:r>
            <a:r>
              <a:rPr lang="ru-RU" dirty="0" smtClean="0"/>
              <a:t>, в котором причастие имеет своё собственное подлежащее, может содержать причастие прошедшего времени. Предложения с самостоятельным причастным оборотом переводятся на русский язык придаточными предложениями:</a:t>
            </a:r>
          </a:p>
          <a:p>
            <a:pPr algn="ctr" fontAlgn="base">
              <a:buNone/>
            </a:pPr>
            <a:r>
              <a:rPr lang="ru-RU" b="1" i="1" dirty="0" err="1" smtClean="0"/>
              <a:t>All</a:t>
            </a:r>
            <a:r>
              <a:rPr lang="ru-RU" b="1" i="1" dirty="0" smtClean="0"/>
              <a:t> </a:t>
            </a:r>
            <a:r>
              <a:rPr lang="ru-RU" b="1" i="1" dirty="0" err="1" smtClean="0"/>
              <a:t>things</a:t>
            </a:r>
            <a:r>
              <a:rPr lang="ru-RU" b="1" i="1" dirty="0" smtClean="0"/>
              <a:t> </a:t>
            </a:r>
            <a:r>
              <a:rPr lang="ru-RU" b="1" i="1" dirty="0" err="1" smtClean="0"/>
              <a:t>considered</a:t>
            </a:r>
            <a:r>
              <a:rPr lang="ru-RU" i="1" dirty="0" smtClean="0"/>
              <a:t>, 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offer</a:t>
            </a:r>
            <a:r>
              <a:rPr lang="ru-RU" i="1" dirty="0" smtClean="0"/>
              <a:t> </a:t>
            </a:r>
            <a:r>
              <a:rPr lang="ru-RU" i="1" dirty="0" err="1" smtClean="0"/>
              <a:t>seems</a:t>
            </a:r>
            <a:r>
              <a:rPr lang="ru-RU" i="1" dirty="0" smtClean="0"/>
              <a:t> </a:t>
            </a:r>
            <a:r>
              <a:rPr lang="ru-RU" i="1" dirty="0" err="1" smtClean="0"/>
              <a:t>reasonable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Если учесть все стороны дела, предложение представляется вполне приемлемым.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err="1" smtClean="0"/>
              <a:t>With</a:t>
            </a:r>
            <a:r>
              <a:rPr lang="ru-RU" b="1" i="1" dirty="0" smtClean="0"/>
              <a:t> </a:t>
            </a:r>
            <a:r>
              <a:rPr lang="ru-RU" b="1" i="1" dirty="0" err="1" smtClean="0"/>
              <a:t>so</a:t>
            </a:r>
            <a:r>
              <a:rPr lang="ru-RU" b="1" i="1" dirty="0" smtClean="0"/>
              <a:t> </a:t>
            </a:r>
            <a:r>
              <a:rPr lang="ru-RU" b="1" i="1" dirty="0" err="1" smtClean="0"/>
              <a:t>little</a:t>
            </a:r>
            <a:r>
              <a:rPr lang="ru-RU" b="1" i="1" dirty="0" smtClean="0"/>
              <a:t> </a:t>
            </a:r>
            <a:r>
              <a:rPr lang="ru-RU" b="1" i="1" dirty="0" err="1" smtClean="0"/>
              <a:t>time</a:t>
            </a:r>
            <a:r>
              <a:rPr lang="ru-RU" b="1" i="1" dirty="0" smtClean="0"/>
              <a:t> </a:t>
            </a:r>
            <a:r>
              <a:rPr lang="ru-RU" b="1" i="1" dirty="0" err="1" smtClean="0"/>
              <a:t>left</a:t>
            </a:r>
            <a:r>
              <a:rPr lang="ru-RU" i="1" dirty="0" smtClean="0"/>
              <a:t>, </a:t>
            </a:r>
            <a:r>
              <a:rPr lang="ru-RU" i="1" dirty="0" err="1" smtClean="0"/>
              <a:t>there</a:t>
            </a:r>
            <a:r>
              <a:rPr lang="ru-RU" i="1" dirty="0" smtClean="0"/>
              <a:t> </a:t>
            </a:r>
            <a:r>
              <a:rPr lang="ru-RU" i="1" dirty="0" err="1" smtClean="0"/>
              <a:t>was</a:t>
            </a:r>
            <a:r>
              <a:rPr lang="ru-RU" i="1" dirty="0" smtClean="0"/>
              <a:t> </a:t>
            </a:r>
            <a:r>
              <a:rPr lang="ru-RU" i="1" dirty="0" err="1" smtClean="0"/>
              <a:t>no</a:t>
            </a:r>
            <a:r>
              <a:rPr lang="ru-RU" i="1" dirty="0" smtClean="0"/>
              <a:t> </a:t>
            </a:r>
            <a:r>
              <a:rPr lang="ru-RU" i="1" dirty="0" err="1" smtClean="0"/>
              <a:t>time</a:t>
            </a:r>
            <a:r>
              <a:rPr lang="ru-RU" i="1" dirty="0" smtClean="0"/>
              <a:t> </a:t>
            </a:r>
            <a:r>
              <a:rPr lang="ru-RU" i="1" dirty="0" err="1" smtClean="0"/>
              <a:t>for</a:t>
            </a:r>
            <a:r>
              <a:rPr lang="ru-RU" i="1" dirty="0" smtClean="0"/>
              <a:t> </a:t>
            </a:r>
            <a:r>
              <a:rPr lang="ru-RU" i="1" dirty="0" err="1" smtClean="0"/>
              <a:t>delay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Так как времени осталось мало, медлить больше было нельзя.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7200"/>
            <a:ext cx="8991600" cy="838200"/>
          </a:xfrm>
        </p:spPr>
        <p:txBody>
          <a:bodyPr>
            <a:normAutofit/>
          </a:bodyPr>
          <a:lstStyle/>
          <a:p>
            <a:pPr algn="ctr"/>
            <a:r>
              <a:rPr lang="en-US" sz="2000" i="1" dirty="0" err="1" smtClean="0"/>
              <a:t>Переведите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на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русский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язык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обращая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внимание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на</a:t>
            </a:r>
            <a:r>
              <a:rPr lang="ru-RU" sz="2000" i="1" dirty="0" smtClean="0"/>
              <a:t> </a:t>
            </a:r>
            <a:r>
              <a:rPr lang="en-US" sz="2000" i="1" dirty="0" err="1" smtClean="0"/>
              <a:t>причастия</a:t>
            </a:r>
            <a:r>
              <a:rPr lang="en-US" sz="2000" i="1" dirty="0" smtClean="0"/>
              <a:t>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08954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Everybody looked at the dancing girl.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little</a:t>
            </a:r>
            <a:r>
              <a:rPr lang="ru-RU" dirty="0" smtClean="0"/>
              <a:t> </a:t>
            </a:r>
            <a:r>
              <a:rPr lang="en-US" dirty="0" smtClean="0"/>
              <a:t>plump woman standing at the window is my grandmother.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man playing the piano is Kate's uncle.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Entering the</a:t>
            </a:r>
            <a:r>
              <a:rPr lang="ru-RU" dirty="0" smtClean="0"/>
              <a:t> </a:t>
            </a:r>
            <a:r>
              <a:rPr lang="en-US" dirty="0" smtClean="0"/>
              <a:t>room, she turned on the light.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Coming to the theatre, she</a:t>
            </a:r>
            <a:r>
              <a:rPr lang="ru-RU" dirty="0" smtClean="0"/>
              <a:t> </a:t>
            </a:r>
            <a:r>
              <a:rPr lang="en-US" dirty="0" smtClean="0"/>
              <a:t>saw that the performance had already begun.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Looking out</a:t>
            </a:r>
            <a:r>
              <a:rPr lang="ru-RU" dirty="0" smtClean="0"/>
              <a:t> </a:t>
            </a:r>
            <a:r>
              <a:rPr lang="en-US" dirty="0" smtClean="0"/>
              <a:t>of the window, he saw his mother watering the flowers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Hearing the sounds of music, we stopped talking.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 went into the room, leaving the door open.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Working at his desk, he listened to a new CD.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Running into the road, the young man stopped</a:t>
            </a:r>
            <a:r>
              <a:rPr lang="ru-RU" dirty="0" smtClean="0"/>
              <a:t> </a:t>
            </a:r>
            <a:r>
              <a:rPr lang="en-US" dirty="0" smtClean="0"/>
              <a:t>a taxi.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Looking through the newspaper, she noticed a photograph of her boss.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chemicals, the firemen soon put out the fire in the forest.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i="1" dirty="0" err="1" smtClean="0"/>
              <a:t>Раскройте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скобки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употребляя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требующуюся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форму</a:t>
            </a:r>
            <a:r>
              <a:rPr lang="ru-RU" sz="2000" i="1" dirty="0" smtClean="0"/>
              <a:t> </a:t>
            </a:r>
            <a:r>
              <a:rPr lang="en-US" sz="2000" i="1" dirty="0" err="1" smtClean="0"/>
              <a:t>причастия</a:t>
            </a:r>
            <a:r>
              <a:rPr lang="en-US" sz="2000" i="1" dirty="0" smtClean="0"/>
              <a:t>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write) in very bad handwriting, the letter was</a:t>
            </a:r>
            <a:r>
              <a:rPr lang="ru-RU" dirty="0" smtClean="0"/>
              <a:t> </a:t>
            </a:r>
            <a:r>
              <a:rPr lang="en-US" dirty="0" smtClean="0"/>
              <a:t>difficult to read.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write) his first book, he could not help</a:t>
            </a:r>
            <a:r>
              <a:rPr lang="ru-RU" dirty="0" smtClean="0"/>
              <a:t> </a:t>
            </a:r>
            <a:r>
              <a:rPr lang="en-US" dirty="0" smtClean="0"/>
              <a:t>worrying about the reaction of the critics.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spend)</a:t>
            </a:r>
            <a:r>
              <a:rPr lang="ru-RU" dirty="0" smtClean="0"/>
              <a:t> </a:t>
            </a:r>
            <a:r>
              <a:rPr lang="en-US" dirty="0" smtClean="0"/>
              <a:t>twenty years abroad, he was happy to be coming home.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</a:t>
            </a:r>
            <a:r>
              <a:rPr lang="ru-RU" dirty="0" smtClean="0"/>
              <a:t> </a:t>
            </a:r>
            <a:r>
              <a:rPr lang="en-US" dirty="0" smtClean="0"/>
              <a:t>be) so far away from home, he still felt himself part of the</a:t>
            </a:r>
            <a:r>
              <a:rPr lang="ru-RU" dirty="0" smtClean="0"/>
              <a:t> </a:t>
            </a:r>
            <a:r>
              <a:rPr lang="en-US" dirty="0" smtClean="0"/>
              <a:t>family.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 looked at the enormous bunch of roses with a</a:t>
            </a:r>
            <a:r>
              <a:rPr lang="ru-RU" dirty="0" smtClean="0"/>
              <a:t> </a:t>
            </a:r>
            <a:r>
              <a:rPr lang="en-US" dirty="0" smtClean="0"/>
              <a:t>happy smile, never (to give) such a wonderful present before.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(not to wish) to discuss that difficult and painful problem,</a:t>
            </a:r>
            <a:r>
              <a:rPr lang="ru-RU" dirty="0" smtClean="0"/>
              <a:t> </a:t>
            </a:r>
            <a:r>
              <a:rPr lang="en-US" dirty="0" smtClean="0"/>
              <a:t>he changed the subject.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translate) by a good specialist,</a:t>
            </a:r>
            <a:r>
              <a:rPr lang="ru-RU" dirty="0" smtClean="0"/>
              <a:t> </a:t>
            </a:r>
            <a:r>
              <a:rPr lang="en-US" dirty="0" smtClean="0"/>
              <a:t>the story preserved all the sparkling </a:t>
            </a:r>
            <a:r>
              <a:rPr lang="en-US" dirty="0" err="1" smtClean="0"/>
              <a:t>humour</a:t>
            </a:r>
            <a:r>
              <a:rPr lang="en-US" dirty="0" smtClean="0"/>
              <a:t> of the original.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approve) by the critics, the young author's story was</a:t>
            </a:r>
            <a:r>
              <a:rPr lang="ru-RU" dirty="0" smtClean="0"/>
              <a:t> </a:t>
            </a:r>
            <a:r>
              <a:rPr lang="en-US" dirty="0" smtClean="0"/>
              <a:t>accepted by a thick magazine.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wait) for some time in</a:t>
            </a:r>
            <a:r>
              <a:rPr lang="ru-RU" dirty="0" smtClean="0"/>
              <a:t> </a:t>
            </a:r>
            <a:r>
              <a:rPr lang="en-US" dirty="0" smtClean="0"/>
              <a:t>the hall, he was invited into the drawing room.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wait)</a:t>
            </a:r>
            <a:r>
              <a:rPr lang="ru-RU" dirty="0" smtClean="0"/>
              <a:t> </a:t>
            </a:r>
            <a:r>
              <a:rPr lang="en-US" dirty="0" smtClean="0"/>
              <a:t>in the hall, he thought over the problem he was planning to</a:t>
            </a:r>
            <a:r>
              <a:rPr lang="ru-RU" dirty="0" smtClean="0"/>
              <a:t> </a:t>
            </a:r>
            <a:r>
              <a:rPr lang="en-US" dirty="0" smtClean="0"/>
              <a:t>discuss with the old lady.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reached the oasis at last,</a:t>
            </a:r>
            <a:r>
              <a:rPr lang="ru-RU" dirty="0" smtClean="0"/>
              <a:t> </a:t>
            </a:r>
            <a:r>
              <a:rPr lang="en-US" dirty="0" smtClean="0"/>
              <a:t>(to walk) across the endless desert the whole day.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lie)</a:t>
            </a:r>
            <a:r>
              <a:rPr lang="ru-RU" dirty="0" smtClean="0"/>
              <a:t> </a:t>
            </a:r>
            <a:r>
              <a:rPr lang="en-US" dirty="0" smtClean="0"/>
              <a:t>down on the soft couch, the exhausted child fell asleep at</a:t>
            </a:r>
            <a:r>
              <a:rPr lang="ru-RU" dirty="0" smtClean="0"/>
              <a:t> </a:t>
            </a:r>
            <a:r>
              <a:rPr lang="en-US" dirty="0" smtClean="0"/>
              <a:t>once.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 went to work, (to leave) the child with the</a:t>
            </a:r>
            <a:r>
              <a:rPr lang="ru-RU" dirty="0" smtClean="0"/>
              <a:t> </a:t>
            </a:r>
            <a:r>
              <a:rPr lang="en-US" dirty="0" smtClean="0"/>
              <a:t>nurse.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(to phone) the agency, he left (to say) he would be</a:t>
            </a:r>
            <a:r>
              <a:rPr lang="ru-RU" dirty="0" smtClean="0"/>
              <a:t> </a:t>
            </a:r>
            <a:r>
              <a:rPr lang="en-US" dirty="0" smtClean="0"/>
              <a:t>back in two hours.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/>
              <a:t>Причастие</a:t>
            </a:r>
            <a:r>
              <a:rPr lang="ru-RU" sz="4800" dirty="0" smtClean="0"/>
              <a:t> – это неличная форма английского глагола, которая обладает свойствами глагола, наречия и прилагательного.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Источники: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hlinkClick r:id="rId2"/>
              </a:rPr>
              <a:t>www.native-english.ru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Голицынский</a:t>
            </a:r>
            <a:r>
              <a:rPr lang="ru-RU" dirty="0" smtClean="0"/>
              <a:t> Ю.Б. Грамматика: Сборник упражнений. – 7-е изд., </a:t>
            </a:r>
            <a:r>
              <a:rPr lang="ru-RU" dirty="0" err="1" smtClean="0"/>
              <a:t>испр</a:t>
            </a:r>
            <a:r>
              <a:rPr lang="ru-RU" dirty="0" smtClean="0"/>
              <a:t>. и доп. – СПб.: КАРО, 2012.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/>
              <a:t>Английские причастия делятся на причастие настоящего времени (</a:t>
            </a:r>
            <a:r>
              <a:rPr lang="ru-RU" sz="4800" b="1" dirty="0" err="1" smtClean="0"/>
              <a:t>Participle</a:t>
            </a:r>
            <a:r>
              <a:rPr lang="ru-RU" sz="4800" b="1" dirty="0" smtClean="0"/>
              <a:t> I</a:t>
            </a:r>
            <a:r>
              <a:rPr lang="ru-RU" sz="4800" dirty="0" smtClean="0"/>
              <a:t>) и причастие прошедшего времени (</a:t>
            </a:r>
            <a:r>
              <a:rPr lang="ru-RU" sz="4800" b="1" dirty="0" err="1" smtClean="0"/>
              <a:t>Participle</a:t>
            </a:r>
            <a:r>
              <a:rPr lang="ru-RU" sz="4800" b="1" dirty="0" smtClean="0"/>
              <a:t> II</a:t>
            </a:r>
            <a:r>
              <a:rPr lang="ru-RU" sz="4800" dirty="0" smtClean="0"/>
              <a:t>).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lnSpcReduction="10000"/>
          </a:bodyPr>
          <a:lstStyle/>
          <a:p>
            <a:pPr algn="ctr" fontAlgn="base">
              <a:buNone/>
            </a:pPr>
            <a:r>
              <a:rPr lang="ru-RU" sz="4800" b="1" dirty="0" smtClean="0"/>
              <a:t>Причастие настоящего времени</a:t>
            </a:r>
            <a:r>
              <a:rPr lang="ru-RU" sz="4800" dirty="0" smtClean="0"/>
              <a:t> обозначает действие, проистекающее одновременно с действием, выраженным сказуемым:</a:t>
            </a:r>
          </a:p>
          <a:p>
            <a:pPr algn="ctr" fontAlgn="base">
              <a:buNone/>
            </a:pPr>
            <a:r>
              <a:rPr lang="ru-RU" i="1" dirty="0" err="1" smtClean="0"/>
              <a:t>Look</a:t>
            </a:r>
            <a:r>
              <a:rPr lang="ru-RU" i="1" dirty="0" smtClean="0"/>
              <a:t> </a:t>
            </a:r>
            <a:r>
              <a:rPr lang="ru-RU" i="1" dirty="0" err="1" smtClean="0"/>
              <a:t>at</a:t>
            </a:r>
            <a:r>
              <a:rPr lang="ru-RU" i="1" dirty="0" smtClean="0"/>
              <a:t> 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man</a:t>
            </a:r>
            <a:r>
              <a:rPr lang="ru-RU" i="1" dirty="0" smtClean="0"/>
              <a:t> </a:t>
            </a:r>
            <a:r>
              <a:rPr lang="ru-RU" b="1" i="1" dirty="0" err="1" smtClean="0"/>
              <a:t>crossing</a:t>
            </a:r>
            <a:r>
              <a:rPr lang="ru-RU" b="1" i="1" dirty="0" smtClean="0"/>
              <a:t> 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street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Взгляни на человека, переходящего улицу.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 fontAlgn="base">
              <a:buNone/>
            </a:pPr>
            <a:r>
              <a:rPr lang="ru-RU" sz="6200" dirty="0" smtClean="0"/>
              <a:t>Причастие настоящего времени употребляется для образования продолженных времён:</a:t>
            </a:r>
          </a:p>
          <a:p>
            <a:pPr algn="ctr" fontAlgn="base">
              <a:buNone/>
            </a:pPr>
            <a:r>
              <a:rPr lang="en-US" i="1" dirty="0" smtClean="0"/>
              <a:t>They are </a:t>
            </a:r>
            <a:r>
              <a:rPr lang="en-US" b="1" i="1" dirty="0" smtClean="0"/>
              <a:t>watching </a:t>
            </a:r>
            <a:r>
              <a:rPr lang="en-US" i="1" dirty="0" smtClean="0"/>
              <a:t>a new film now.</a:t>
            </a:r>
            <a:br>
              <a:rPr lang="en-US" i="1" dirty="0" smtClean="0"/>
            </a:br>
            <a:r>
              <a:rPr lang="ru-RU" i="1" dirty="0" smtClean="0"/>
              <a:t>Сейчас они смотрят новый фильм.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i="1" dirty="0" smtClean="0"/>
              <a:t>They were </a:t>
            </a:r>
            <a:r>
              <a:rPr lang="en-US" b="1" i="1" dirty="0" smtClean="0"/>
              <a:t>watching </a:t>
            </a:r>
            <a:r>
              <a:rPr lang="en-US" i="1" dirty="0" smtClean="0"/>
              <a:t>a new film at that time last night.</a:t>
            </a:r>
            <a:br>
              <a:rPr lang="en-US" i="1" dirty="0" smtClean="0"/>
            </a:br>
            <a:r>
              <a:rPr lang="ru-RU" i="1" dirty="0" smtClean="0"/>
              <a:t>Они смотрели новый фильм в это время вчера вечером.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i="1" dirty="0" smtClean="0"/>
              <a:t>They will be </a:t>
            </a:r>
            <a:r>
              <a:rPr lang="en-US" b="1" i="1" dirty="0" smtClean="0"/>
              <a:t>watching </a:t>
            </a:r>
            <a:r>
              <a:rPr lang="en-US" i="1" dirty="0" smtClean="0"/>
              <a:t>a new film at this time tomorrow.</a:t>
            </a:r>
            <a:br>
              <a:rPr lang="en-US" i="1" dirty="0" smtClean="0"/>
            </a:br>
            <a:r>
              <a:rPr lang="ru-RU" i="1" dirty="0" smtClean="0"/>
              <a:t>Они будут смотреть новый фильм в это время завтра.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92500" lnSpcReduction="20000"/>
          </a:bodyPr>
          <a:lstStyle/>
          <a:p>
            <a:pPr algn="ctr" fontAlgn="base">
              <a:buNone/>
            </a:pPr>
            <a:r>
              <a:rPr lang="ru-RU" dirty="0" smtClean="0"/>
              <a:t>Несмотря на то, что и </a:t>
            </a:r>
            <a:r>
              <a:rPr lang="ru-RU" b="1" dirty="0" smtClean="0"/>
              <a:t>герундий</a:t>
            </a:r>
            <a:r>
              <a:rPr lang="ru-RU" dirty="0" smtClean="0"/>
              <a:t>, и </a:t>
            </a:r>
            <a:r>
              <a:rPr lang="ru-RU" b="1" dirty="0" smtClean="0"/>
              <a:t>причастие настоящего времени</a:t>
            </a:r>
            <a:r>
              <a:rPr lang="ru-RU" dirty="0" smtClean="0"/>
              <a:t> имеют окончание </a:t>
            </a:r>
            <a:r>
              <a:rPr lang="ru-RU" b="1" dirty="0" smtClean="0"/>
              <a:t>-</a:t>
            </a:r>
            <a:r>
              <a:rPr lang="ru-RU" b="1" dirty="0" err="1" smtClean="0"/>
              <a:t>ing</a:t>
            </a:r>
            <a:r>
              <a:rPr lang="ru-RU" dirty="0" smtClean="0"/>
              <a:t> и совпадают по форме, их можно различить по оттенку в значении. Причастие по своему смыслу ближе к прилагательному, а герундий – к существительному:</a:t>
            </a:r>
          </a:p>
          <a:p>
            <a:pPr fontAlgn="base">
              <a:buNone/>
            </a:pPr>
            <a:r>
              <a:rPr lang="ru-RU" i="1" dirty="0" err="1" smtClean="0"/>
              <a:t>That</a:t>
            </a:r>
            <a:r>
              <a:rPr lang="ru-RU" i="1" dirty="0" smtClean="0"/>
              <a:t> </a:t>
            </a:r>
            <a:r>
              <a:rPr lang="ru-RU" i="1" dirty="0" err="1" smtClean="0"/>
              <a:t>man</a:t>
            </a:r>
            <a:r>
              <a:rPr lang="ru-RU" i="1" dirty="0" smtClean="0"/>
              <a:t> </a:t>
            </a:r>
            <a:r>
              <a:rPr lang="ru-RU" b="1" i="1" dirty="0" err="1" smtClean="0"/>
              <a:t>shouting</a:t>
            </a:r>
            <a:r>
              <a:rPr lang="ru-RU" b="1" i="1" dirty="0" smtClean="0"/>
              <a:t> </a:t>
            </a:r>
            <a:r>
              <a:rPr lang="ru-RU" i="1" dirty="0" err="1" smtClean="0"/>
              <a:t>at</a:t>
            </a:r>
            <a:r>
              <a:rPr lang="ru-RU" i="1" dirty="0" smtClean="0"/>
              <a:t> </a:t>
            </a:r>
            <a:r>
              <a:rPr lang="ru-RU" i="1" dirty="0" err="1" smtClean="0"/>
              <a:t>the</a:t>
            </a:r>
            <a:r>
              <a:rPr lang="ru-RU" i="1" dirty="0" smtClean="0"/>
              <a:t> </a:t>
            </a:r>
            <a:r>
              <a:rPr lang="ru-RU" i="1" dirty="0" err="1" smtClean="0"/>
              <a:t>policeman</a:t>
            </a:r>
            <a:r>
              <a:rPr lang="ru-RU" i="1" dirty="0" smtClean="0"/>
              <a:t> </a:t>
            </a:r>
            <a:r>
              <a:rPr lang="ru-RU" i="1" dirty="0" err="1" smtClean="0"/>
              <a:t>seems</a:t>
            </a:r>
            <a:r>
              <a:rPr lang="ru-RU" i="1" dirty="0" smtClean="0"/>
              <a:t> </a:t>
            </a:r>
            <a:r>
              <a:rPr lang="ru-RU" i="1" dirty="0" err="1" smtClean="0"/>
              <a:t>familiar</a:t>
            </a:r>
            <a:r>
              <a:rPr lang="ru-RU" i="1" dirty="0" smtClean="0"/>
              <a:t>. – обозначение признака – причастие</a:t>
            </a:r>
            <a:br>
              <a:rPr lang="ru-RU" i="1" dirty="0" smtClean="0"/>
            </a:br>
            <a:r>
              <a:rPr lang="ru-RU" i="1" dirty="0" smtClean="0"/>
              <a:t>Тот орущий на </a:t>
            </a:r>
            <a:r>
              <a:rPr lang="ru-RU" i="1" smtClean="0"/>
              <a:t>полицейского, кажется </a:t>
            </a:r>
            <a:r>
              <a:rPr lang="ru-RU" i="1" dirty="0" smtClean="0"/>
              <a:t>мне знакомым</a:t>
            </a:r>
            <a:r>
              <a:rPr lang="ru-RU" i="1" dirty="0" smtClean="0"/>
              <a:t>.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err="1" smtClean="0"/>
              <a:t>Shouting</a:t>
            </a:r>
            <a:r>
              <a:rPr lang="ru-RU" b="1" i="1" dirty="0" smtClean="0"/>
              <a:t> </a:t>
            </a:r>
            <a:r>
              <a:rPr lang="ru-RU" i="1" dirty="0" err="1" smtClean="0"/>
              <a:t>will</a:t>
            </a:r>
            <a:r>
              <a:rPr lang="ru-RU" i="1" dirty="0" smtClean="0"/>
              <a:t> </a:t>
            </a:r>
            <a:r>
              <a:rPr lang="ru-RU" i="1" dirty="0" err="1" smtClean="0"/>
              <a:t>not</a:t>
            </a:r>
            <a:r>
              <a:rPr lang="ru-RU" i="1" dirty="0" smtClean="0"/>
              <a:t> </a:t>
            </a:r>
            <a:r>
              <a:rPr lang="ru-RU" i="1" dirty="0" err="1" smtClean="0"/>
              <a:t>do</a:t>
            </a:r>
            <a:r>
              <a:rPr lang="ru-RU" i="1" dirty="0" smtClean="0"/>
              <a:t> </a:t>
            </a:r>
            <a:r>
              <a:rPr lang="ru-RU" i="1" dirty="0" err="1" smtClean="0"/>
              <a:t>any</a:t>
            </a:r>
            <a:r>
              <a:rPr lang="ru-RU" i="1" dirty="0" smtClean="0"/>
              <a:t> </a:t>
            </a:r>
            <a:r>
              <a:rPr lang="ru-RU" i="1" dirty="0" err="1" smtClean="0"/>
              <a:t>good</a:t>
            </a:r>
            <a:r>
              <a:rPr lang="ru-RU" i="1" dirty="0" smtClean="0"/>
              <a:t>. – обозначение некоего действующего лица или предмета – герундий</a:t>
            </a:r>
            <a:br>
              <a:rPr lang="ru-RU" i="1" dirty="0" smtClean="0"/>
            </a:br>
            <a:r>
              <a:rPr lang="ru-RU" i="1" dirty="0" smtClean="0"/>
              <a:t>Крики делу не помогут.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5715016"/>
          </a:xfrm>
        </p:spPr>
        <p:txBody>
          <a:bodyPr>
            <a:normAutofit fontScale="85000" lnSpcReduction="20000"/>
          </a:bodyPr>
          <a:lstStyle/>
          <a:p>
            <a:pPr algn="ctr" fontAlgn="base">
              <a:buNone/>
            </a:pPr>
            <a:r>
              <a:rPr lang="ru-RU" b="1" dirty="0" smtClean="0"/>
              <a:t>    Причастие прошедшего времени</a:t>
            </a:r>
            <a:r>
              <a:rPr lang="ru-RU" dirty="0" smtClean="0"/>
              <a:t> – это тоже неличная форма глагола, также имеющая свойства глагола, прилагательного и наречия. Но в отличие от причастия настоящего времени, причастие прошедшего времени имеет лишь одну неизменяемую форму, по сути, это третья форма глагола. Причастие прошедшего времени в английском языке соответствует русскому страдательному причастию:</a:t>
            </a:r>
          </a:p>
          <a:p>
            <a:pPr fontAlgn="base">
              <a:buNone/>
            </a:pPr>
            <a:r>
              <a:rPr lang="ru-RU" i="1" dirty="0" smtClean="0"/>
              <a:t>    </a:t>
            </a:r>
            <a:r>
              <a:rPr lang="ru-RU" i="1" dirty="0" err="1" smtClean="0"/>
              <a:t>to</a:t>
            </a:r>
            <a:r>
              <a:rPr lang="ru-RU" i="1" dirty="0" smtClean="0"/>
              <a:t> </a:t>
            </a:r>
            <a:r>
              <a:rPr lang="ru-RU" i="1" dirty="0" err="1" smtClean="0"/>
              <a:t>give</a:t>
            </a:r>
            <a:r>
              <a:rPr lang="ru-RU" i="1" dirty="0" smtClean="0"/>
              <a:t> (давать) - </a:t>
            </a:r>
            <a:r>
              <a:rPr lang="ru-RU" i="1" dirty="0" err="1" smtClean="0"/>
              <a:t>given</a:t>
            </a:r>
            <a:r>
              <a:rPr lang="ru-RU" i="1" dirty="0" smtClean="0"/>
              <a:t> (данный)</a:t>
            </a:r>
            <a:br>
              <a:rPr lang="ru-RU" i="1" dirty="0" smtClean="0"/>
            </a:br>
            <a:r>
              <a:rPr lang="ru-RU" i="1" dirty="0" err="1" smtClean="0"/>
              <a:t>to</a:t>
            </a:r>
            <a:r>
              <a:rPr lang="ru-RU" i="1" dirty="0" smtClean="0"/>
              <a:t> </a:t>
            </a:r>
            <a:r>
              <a:rPr lang="ru-RU" i="1" dirty="0" err="1" smtClean="0"/>
              <a:t>teach</a:t>
            </a:r>
            <a:r>
              <a:rPr lang="ru-RU" i="1" dirty="0" smtClean="0"/>
              <a:t> (обучать) - </a:t>
            </a:r>
            <a:r>
              <a:rPr lang="ru-RU" i="1" dirty="0" err="1" smtClean="0"/>
              <a:t>taught</a:t>
            </a:r>
            <a:r>
              <a:rPr lang="ru-RU" i="1" dirty="0" smtClean="0"/>
              <a:t> (обученный)</a:t>
            </a:r>
            <a:br>
              <a:rPr lang="ru-RU" i="1" dirty="0" smtClean="0"/>
            </a:br>
            <a:r>
              <a:rPr lang="ru-RU" i="1" dirty="0" err="1" smtClean="0"/>
              <a:t>to</a:t>
            </a:r>
            <a:r>
              <a:rPr lang="ru-RU" i="1" dirty="0" smtClean="0"/>
              <a:t> </a:t>
            </a:r>
            <a:r>
              <a:rPr lang="ru-RU" i="1" dirty="0" err="1" smtClean="0"/>
              <a:t>break</a:t>
            </a:r>
            <a:r>
              <a:rPr lang="ru-RU" i="1" dirty="0" smtClean="0"/>
              <a:t> (ломать) - </a:t>
            </a:r>
            <a:r>
              <a:rPr lang="ru-RU" i="1" dirty="0" err="1" smtClean="0"/>
              <a:t>broken</a:t>
            </a:r>
            <a:r>
              <a:rPr lang="ru-RU" i="1" dirty="0" smtClean="0"/>
              <a:t> (сломанный)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err="1" smtClean="0"/>
              <a:t>Delivered</a:t>
            </a:r>
            <a:r>
              <a:rPr lang="ru-RU" b="1" i="1" dirty="0" smtClean="0"/>
              <a:t> </a:t>
            </a:r>
            <a:r>
              <a:rPr lang="ru-RU" i="1" dirty="0" err="1" smtClean="0"/>
              <a:t>goods</a:t>
            </a:r>
            <a:r>
              <a:rPr lang="ru-RU" i="1" dirty="0" smtClean="0"/>
              <a:t> </a:t>
            </a:r>
            <a:r>
              <a:rPr lang="ru-RU" i="1" dirty="0" err="1" smtClean="0"/>
              <a:t>will</a:t>
            </a:r>
            <a:r>
              <a:rPr lang="ru-RU" i="1" dirty="0" smtClean="0"/>
              <a:t> </a:t>
            </a:r>
            <a:r>
              <a:rPr lang="ru-RU" i="1" dirty="0" err="1" smtClean="0"/>
              <a:t>be</a:t>
            </a:r>
            <a:r>
              <a:rPr lang="ru-RU" i="1" dirty="0" smtClean="0"/>
              <a:t> </a:t>
            </a:r>
            <a:r>
              <a:rPr lang="ru-RU" i="1" dirty="0" err="1" smtClean="0"/>
              <a:t>stored</a:t>
            </a:r>
            <a:r>
              <a:rPr lang="ru-RU" i="1" dirty="0" smtClean="0"/>
              <a:t> </a:t>
            </a:r>
            <a:r>
              <a:rPr lang="ru-RU" i="1" dirty="0" err="1" smtClean="0"/>
              <a:t>in</a:t>
            </a:r>
            <a:r>
              <a:rPr lang="ru-RU" i="1" dirty="0" smtClean="0"/>
              <a:t> </a:t>
            </a:r>
            <a:r>
              <a:rPr lang="ru-RU" i="1" dirty="0" err="1" smtClean="0"/>
              <a:t>our</a:t>
            </a:r>
            <a:r>
              <a:rPr lang="ru-RU" i="1" dirty="0" smtClean="0"/>
              <a:t> </a:t>
            </a:r>
            <a:r>
              <a:rPr lang="ru-RU" i="1" dirty="0" err="1" smtClean="0"/>
              <a:t>warehouse</a:t>
            </a:r>
            <a:r>
              <a:rPr lang="ru-RU" i="1" dirty="0" smtClean="0"/>
              <a:t>.</a:t>
            </a:r>
            <a:br>
              <a:rPr lang="ru-RU" i="1" dirty="0" smtClean="0"/>
            </a:br>
            <a:r>
              <a:rPr lang="ru-RU" i="1" dirty="0" smtClean="0"/>
              <a:t>Доставленные товары будут храниться на нашем складе.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fontAlgn="base">
              <a:buNone/>
            </a:pPr>
            <a:r>
              <a:rPr lang="ru-RU" b="1" dirty="0" smtClean="0"/>
              <a:t>Причастие прошедшего времени</a:t>
            </a:r>
            <a:r>
              <a:rPr lang="ru-RU" dirty="0" smtClean="0"/>
              <a:t> </a:t>
            </a:r>
            <a:r>
              <a:rPr lang="ru-RU" b="1" dirty="0" smtClean="0"/>
              <a:t>образуется </a:t>
            </a:r>
            <a:r>
              <a:rPr lang="ru-RU" dirty="0" smtClean="0"/>
              <a:t>так же, как и временная форма Past </a:t>
            </a:r>
            <a:r>
              <a:rPr lang="ru-RU" dirty="0" err="1" smtClean="0"/>
              <a:t>Simple</a:t>
            </a:r>
            <a:r>
              <a:rPr lang="ru-RU" dirty="0" smtClean="0"/>
              <a:t>, то есть при помощи окончания </a:t>
            </a:r>
            <a:r>
              <a:rPr lang="ru-RU" b="1" dirty="0" smtClean="0"/>
              <a:t>-</a:t>
            </a:r>
            <a:r>
              <a:rPr lang="ru-RU" b="1" dirty="0" err="1" smtClean="0"/>
              <a:t>ed</a:t>
            </a:r>
            <a:r>
              <a:rPr lang="ru-RU" dirty="0" smtClean="0"/>
              <a:t>. Для неправильных английских глаголов в таком случае нужно использовать их «третью» форму:</a:t>
            </a:r>
          </a:p>
          <a:p>
            <a:pPr algn="ctr" fontAlgn="base">
              <a:buNone/>
            </a:pPr>
            <a:r>
              <a:rPr lang="ru-RU" i="1" dirty="0" err="1" smtClean="0"/>
              <a:t>look</a:t>
            </a:r>
            <a:r>
              <a:rPr lang="ru-RU" i="1" dirty="0" smtClean="0"/>
              <a:t> – </a:t>
            </a:r>
            <a:r>
              <a:rPr lang="ru-RU" i="1" dirty="0" err="1" smtClean="0"/>
              <a:t>looked</a:t>
            </a:r>
            <a:r>
              <a:rPr lang="ru-RU" i="1" dirty="0" smtClean="0"/>
              <a:t> – </a:t>
            </a:r>
            <a:r>
              <a:rPr lang="ru-RU" i="1" dirty="0" err="1" smtClean="0"/>
              <a:t>look</a:t>
            </a:r>
            <a:r>
              <a:rPr lang="ru-RU" b="1" i="1" dirty="0" err="1" smtClean="0"/>
              <a:t>ed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do</a:t>
            </a:r>
            <a:r>
              <a:rPr lang="ru-RU" i="1" dirty="0" smtClean="0"/>
              <a:t> – </a:t>
            </a:r>
            <a:r>
              <a:rPr lang="ru-RU" i="1" dirty="0" err="1" smtClean="0"/>
              <a:t>did</a:t>
            </a:r>
            <a:r>
              <a:rPr lang="ru-RU" i="1" dirty="0" smtClean="0"/>
              <a:t> – </a:t>
            </a:r>
            <a:r>
              <a:rPr lang="ru-RU" b="1" i="1" dirty="0" err="1" smtClean="0"/>
              <a:t>done</a:t>
            </a:r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Причастие в английском языке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77500" lnSpcReduction="20000"/>
          </a:bodyPr>
          <a:lstStyle/>
          <a:p>
            <a:pPr algn="ctr" fontAlgn="base">
              <a:buNone/>
            </a:pPr>
            <a:r>
              <a:rPr lang="ru-RU" b="1" dirty="0" smtClean="0"/>
              <a:t>Причастие прошедшего времени</a:t>
            </a:r>
            <a:r>
              <a:rPr lang="ru-RU" dirty="0" smtClean="0"/>
              <a:t> (</a:t>
            </a:r>
            <a:r>
              <a:rPr lang="en-US" dirty="0" smtClean="0"/>
              <a:t>Participle II) </a:t>
            </a:r>
            <a:r>
              <a:rPr lang="ru-RU" b="1" dirty="0" smtClean="0"/>
              <a:t>употребляется </a:t>
            </a:r>
            <a:r>
              <a:rPr lang="ru-RU" dirty="0" smtClean="0"/>
              <a:t>для образования совершённых (перфектных) времён. Эти времена образуются при помощи вспомогательного глагола </a:t>
            </a:r>
            <a:r>
              <a:rPr lang="en-US" b="1" dirty="0" smtClean="0"/>
              <a:t>have, has, had, will have</a:t>
            </a:r>
            <a:r>
              <a:rPr lang="en-US" dirty="0" smtClean="0"/>
              <a:t> </a:t>
            </a:r>
            <a:r>
              <a:rPr lang="ru-RU" dirty="0" smtClean="0"/>
              <a:t>и третьей формы глагола, т.е. причастия прошедшего времени.</a:t>
            </a:r>
          </a:p>
          <a:p>
            <a:pPr fontAlgn="base">
              <a:buNone/>
            </a:pPr>
            <a:r>
              <a:rPr lang="en-US" i="1" dirty="0" smtClean="0"/>
              <a:t>Recently they </a:t>
            </a:r>
            <a:r>
              <a:rPr lang="en-US" b="1" i="1" dirty="0" smtClean="0"/>
              <a:t>have watched</a:t>
            </a:r>
            <a:r>
              <a:rPr lang="en-US" i="1" dirty="0" smtClean="0"/>
              <a:t> a new film. (Present Perfect)</a:t>
            </a:r>
            <a:br>
              <a:rPr lang="en-US" i="1" dirty="0" smtClean="0"/>
            </a:br>
            <a:r>
              <a:rPr lang="ru-RU" i="1" dirty="0" smtClean="0"/>
              <a:t>Они недавно посмотрели новый фильм.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i="1" dirty="0" smtClean="0"/>
              <a:t>They </a:t>
            </a:r>
            <a:r>
              <a:rPr lang="en-US" b="1" i="1" dirty="0" smtClean="0"/>
              <a:t>had watched</a:t>
            </a:r>
            <a:r>
              <a:rPr lang="en-US" i="1" dirty="0" smtClean="0"/>
              <a:t> a new film before I came. (Past Perfect)</a:t>
            </a:r>
            <a:br>
              <a:rPr lang="en-US" i="1" dirty="0" smtClean="0"/>
            </a:br>
            <a:r>
              <a:rPr lang="ru-RU" i="1" dirty="0" smtClean="0"/>
              <a:t>Они посмотрели новый фильм до того, как я пришёл.</a:t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i="1" dirty="0" smtClean="0"/>
              <a:t>They </a:t>
            </a:r>
            <a:r>
              <a:rPr lang="en-US" b="1" i="1" dirty="0" smtClean="0"/>
              <a:t>will have finished</a:t>
            </a:r>
            <a:r>
              <a:rPr lang="en-US" i="1" dirty="0" smtClean="0"/>
              <a:t> watching a new film by the time I come. (Future Perfect)</a:t>
            </a:r>
            <a:br>
              <a:rPr lang="en-US" i="1" dirty="0" smtClean="0"/>
            </a:br>
            <a:r>
              <a:rPr lang="ru-RU" i="1" dirty="0" smtClean="0"/>
              <a:t>Они закончат смотреть новый фильм к тому времени, как я приду.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</TotalTime>
  <Words>645</Words>
  <Application>Microsoft Office PowerPoint</Application>
  <PresentationFormat>Экран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ПРИЧАСТИЕ 1 и 2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Причастие в английском языке </vt:lpstr>
      <vt:lpstr>Переведите на русский язык, обращая внимание на причастия.</vt:lpstr>
      <vt:lpstr>Раскройте скобки, употребляя требующуюся форму причастия.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ПРИЧАСТИЕ</dc:title>
  <dc:creator>rakete</dc:creator>
  <cp:lastModifiedBy>User</cp:lastModifiedBy>
  <cp:revision>8</cp:revision>
  <dcterms:created xsi:type="dcterms:W3CDTF">2017-04-20T10:27:06Z</dcterms:created>
  <dcterms:modified xsi:type="dcterms:W3CDTF">2020-03-13T08:27:35Z</dcterms:modified>
</cp:coreProperties>
</file>