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7DCC2A-61BF-498B-81CB-B920C8A78673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6B73CB-A183-43C4-9D26-7C05DD38E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700" i="1" dirty="0" smtClean="0"/>
              <a:t>ТИПЫ ВОПРОСИТЕЛЬНЫХ ПРЕДЛОЖЕНИЙ</a:t>
            </a:r>
            <a:endParaRPr lang="ru-RU" sz="67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FF0000"/>
                </a:solidFill>
              </a:rPr>
              <a:t>! В вопросах типа « Сколько тебе нужно времени, чтобы…», используется особая конструкция, которую необходимо запомнить.</a:t>
            </a:r>
          </a:p>
          <a:p>
            <a:r>
              <a:rPr lang="en-US" sz="2400" dirty="0"/>
              <a:t>How long does it take you to get there?</a:t>
            </a:r>
          </a:p>
          <a:p>
            <a:r>
              <a:rPr lang="en-US" sz="2400" dirty="0"/>
              <a:t>How long did it take her to learn Spanish</a:t>
            </a:r>
            <a:r>
              <a:rPr lang="en-US" sz="2400" dirty="0" smtClean="0"/>
              <a:t>?</a:t>
            </a:r>
            <a:endParaRPr lang="ru-RU" sz="2400" dirty="0" smtClean="0"/>
          </a:p>
          <a:p>
            <a:endParaRPr lang="en-US" sz="2400" dirty="0"/>
          </a:p>
          <a:p>
            <a:r>
              <a:rPr lang="en-US" sz="2400" i="1" dirty="0" smtClean="0">
                <a:solidFill>
                  <a:srgbClr val="FF0000"/>
                </a:solidFill>
              </a:rPr>
              <a:t>!</a:t>
            </a:r>
            <a:r>
              <a:rPr lang="ru-RU" sz="2400" dirty="0" smtClean="0"/>
              <a:t> </a:t>
            </a:r>
            <a:r>
              <a:rPr lang="ru-RU" sz="2400" i="1" dirty="0" smtClean="0">
                <a:solidFill>
                  <a:srgbClr val="FF0000"/>
                </a:solidFill>
              </a:rPr>
              <a:t>Если </a:t>
            </a:r>
            <a:r>
              <a:rPr lang="ru-RU" sz="2400" i="1" dirty="0">
                <a:solidFill>
                  <a:srgbClr val="FF0000"/>
                </a:solidFill>
              </a:rPr>
              <a:t>вопрос задается к подлежащему или его определению, тогда  в вопросе используется прямой порядок слов. Иными словами, вопрос не требует вспомогательного глагола. Ответом на такой вопрос является подлежащее и соответствующий вспомогательный глагол.</a:t>
            </a:r>
          </a:p>
          <a:p>
            <a:r>
              <a:rPr lang="en-US" sz="2400" dirty="0"/>
              <a:t>My brother knows Spanish.</a:t>
            </a:r>
          </a:p>
          <a:p>
            <a:r>
              <a:rPr lang="en-US" sz="2400" dirty="0"/>
              <a:t>Who knows Spanish? – My brother does.</a:t>
            </a:r>
          </a:p>
          <a:p>
            <a:r>
              <a:rPr lang="en-US" sz="2400" dirty="0"/>
              <a:t>Whose brother knows Spanish? – My brother does/ (Mine does.)</a:t>
            </a:r>
          </a:p>
          <a:p>
            <a:r>
              <a:rPr lang="en-US" sz="2400" dirty="0"/>
              <a:t>All of us would like to go there.</a:t>
            </a:r>
          </a:p>
          <a:p>
            <a:r>
              <a:rPr lang="en-US" sz="2400" dirty="0"/>
              <a:t>Which of you would like to go there? – All of us would.</a:t>
            </a:r>
          </a:p>
        </p:txBody>
      </p:sp>
    </p:spTree>
    <p:extLst>
      <p:ext uri="{BB962C8B-B14F-4D97-AF65-F5344CB8AC3E}">
        <p14:creationId xmlns:p14="http://schemas.microsoft.com/office/powerpoint/2010/main" val="2866336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16417"/>
            <a:ext cx="572412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FF0000"/>
                </a:solidFill>
              </a:rPr>
              <a:t>! Вопросительное слово, заменяющее подлежащее, согласуется с глаголом в единственном числе независимо от того, в каком числе стоит само подлежащее.</a:t>
            </a:r>
          </a:p>
          <a:p>
            <a:r>
              <a:rPr lang="en-US" sz="2400" dirty="0"/>
              <a:t>My parents like watching TV in the evening.</a:t>
            </a:r>
          </a:p>
          <a:p>
            <a:r>
              <a:rPr lang="en-US" sz="2400" dirty="0"/>
              <a:t>Who likes watching TV in the evening? – My parents do.</a:t>
            </a:r>
          </a:p>
          <a:p>
            <a:r>
              <a:rPr lang="en-US" sz="2400" dirty="0"/>
              <a:t>All pupils are at school now. </a:t>
            </a:r>
          </a:p>
          <a:p>
            <a:r>
              <a:rPr lang="en-US" sz="2400" dirty="0"/>
              <a:t>Who is at school now? – All pupils are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endParaRPr lang="en-US" sz="2400" dirty="0"/>
          </a:p>
          <a:p>
            <a:r>
              <a:rPr lang="en-US" sz="2400" i="1" dirty="0">
                <a:solidFill>
                  <a:srgbClr val="FF0000"/>
                </a:solidFill>
              </a:rPr>
              <a:t>! </a:t>
            </a:r>
            <a:r>
              <a:rPr lang="ru-RU" sz="2400" i="1" dirty="0">
                <a:solidFill>
                  <a:srgbClr val="FF0000"/>
                </a:solidFill>
              </a:rPr>
              <a:t>Следует не путать вопрос к подлежащему или его определению с вопросом к дополнению.</a:t>
            </a:r>
          </a:p>
          <a:p>
            <a:r>
              <a:rPr lang="en-US" sz="2400" dirty="0"/>
              <a:t>Who phones Ann every day? (</a:t>
            </a:r>
            <a:r>
              <a:rPr lang="ru-RU" sz="2400" dirty="0"/>
              <a:t>Вопрос к подлежащему)</a:t>
            </a:r>
          </a:p>
          <a:p>
            <a:r>
              <a:rPr lang="en-US" sz="2400" dirty="0"/>
              <a:t>Who does Ann phone every day? (</a:t>
            </a:r>
            <a:r>
              <a:rPr lang="ru-RU" sz="2400" dirty="0"/>
              <a:t>Вопрос к дополнению)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889844"/>
            <a:ext cx="3240360" cy="484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76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97118" y="968136"/>
            <a:ext cx="5046882" cy="5629216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sz="2400" i="1" dirty="0" err="1">
                <a:solidFill>
                  <a:srgbClr val="FF0000"/>
                </a:solidFill>
              </a:rPr>
              <a:t>Общие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вопросы</a:t>
            </a:r>
            <a:r>
              <a:rPr lang="en-US" sz="2400" i="1" dirty="0">
                <a:solidFill>
                  <a:srgbClr val="FF0000"/>
                </a:solidFill>
              </a:rPr>
              <a:t> – </a:t>
            </a:r>
            <a:r>
              <a:rPr lang="en-US" sz="2400" i="1" dirty="0" err="1">
                <a:solidFill>
                  <a:srgbClr val="FF0000"/>
                </a:solidFill>
              </a:rPr>
              <a:t>это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вопросы</a:t>
            </a:r>
            <a:r>
              <a:rPr lang="en-US" sz="2400" i="1" dirty="0">
                <a:solidFill>
                  <a:srgbClr val="FF0000"/>
                </a:solidFill>
              </a:rPr>
              <a:t>, </a:t>
            </a:r>
            <a:r>
              <a:rPr lang="en-US" sz="2400" i="1" dirty="0" err="1">
                <a:solidFill>
                  <a:srgbClr val="FF0000"/>
                </a:solidFill>
              </a:rPr>
              <a:t>начинающиеся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со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вспомогательного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глагола</a:t>
            </a:r>
            <a:r>
              <a:rPr lang="en-US" sz="2400" i="1" dirty="0">
                <a:solidFill>
                  <a:srgbClr val="FF0000"/>
                </a:solidFill>
              </a:rPr>
              <a:t>, и </a:t>
            </a:r>
            <a:r>
              <a:rPr lang="en-US" sz="2400" i="1" dirty="0" err="1">
                <a:solidFill>
                  <a:srgbClr val="FF0000"/>
                </a:solidFill>
              </a:rPr>
              <a:t>на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которые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можно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дать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краткий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ответ</a:t>
            </a:r>
            <a:r>
              <a:rPr lang="en-US" sz="2400" i="1" dirty="0">
                <a:solidFill>
                  <a:srgbClr val="FF0000"/>
                </a:solidFill>
              </a:rPr>
              <a:t> – </a:t>
            </a:r>
            <a:r>
              <a:rPr lang="en-US" sz="2400" i="1" dirty="0" err="1">
                <a:solidFill>
                  <a:srgbClr val="FF0000"/>
                </a:solidFill>
              </a:rPr>
              <a:t>да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или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нет</a:t>
            </a:r>
            <a:endParaRPr lang="en-US" sz="2400" i="1" dirty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en-US" sz="2400" i="1" dirty="0"/>
              <a:t>1.	Jack is reading. Is Jack reading? – Yes, he is.  /No, he isn`t.</a:t>
            </a:r>
          </a:p>
          <a:p>
            <a:pPr marL="137160" indent="0">
              <a:buNone/>
            </a:pPr>
            <a:r>
              <a:rPr lang="en-US" sz="2400" i="1" dirty="0"/>
              <a:t>2.	They are at the theatre. Are they at the theatre? – Yes, they are. / No, they aren`t.</a:t>
            </a:r>
          </a:p>
          <a:p>
            <a:pPr marL="137160" indent="0">
              <a:buNone/>
            </a:pPr>
            <a:r>
              <a:rPr lang="en-US" sz="2400" i="1" dirty="0"/>
              <a:t>3.	Dan goes to school. Does Dan go to school? – Yes, he does. / No, he doesn`t.</a:t>
            </a:r>
          </a:p>
          <a:p>
            <a:pPr marL="137160" indent="0">
              <a:buNone/>
            </a:pPr>
            <a:r>
              <a:rPr lang="en-US" sz="2400" i="1" dirty="0"/>
              <a:t>4.	They have got a car. Have they got a car? – Yes, they have. / No, they haven`t.</a:t>
            </a:r>
          </a:p>
          <a:p>
            <a:pPr marL="137160" indent="0">
              <a:buNone/>
            </a:pPr>
            <a:r>
              <a:rPr lang="en-US" sz="2400" i="1" dirty="0"/>
              <a:t>5.	 She had a car. Did she have a car? – Yes, she did. / No, she didn`t.</a:t>
            </a:r>
          </a:p>
          <a:p>
            <a:pPr marL="137160" indent="0">
              <a:buNone/>
            </a:pPr>
            <a:endParaRPr lang="ru-RU" i="1" dirty="0" smtClean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4392157" cy="56332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901014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23566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Общий вопрос с отрицанием</a:t>
            </a:r>
          </a:p>
          <a:p>
            <a:endParaRPr lang="ru-RU" dirty="0"/>
          </a:p>
          <a:p>
            <a:r>
              <a:rPr lang="ru-RU" i="1" dirty="0"/>
              <a:t>Употребляется для выражения недоумения, удивления.</a:t>
            </a:r>
          </a:p>
          <a:p>
            <a:pPr marL="137160" indent="0">
              <a:buNone/>
            </a:pPr>
            <a:r>
              <a:rPr lang="ru-RU" dirty="0"/>
              <a:t>- </a:t>
            </a:r>
            <a:r>
              <a:rPr lang="ru-RU" dirty="0" err="1"/>
              <a:t>Don`t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know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? – Разве(неужели) вы этого не знаете?</a:t>
            </a:r>
          </a:p>
          <a:p>
            <a:pPr marL="137160" indent="0">
              <a:buNone/>
            </a:pPr>
            <a:r>
              <a:rPr lang="ru-RU" dirty="0"/>
              <a:t>- </a:t>
            </a:r>
            <a:r>
              <a:rPr lang="ru-RU" dirty="0" err="1"/>
              <a:t>No</a:t>
            </a:r>
            <a:r>
              <a:rPr lang="ru-RU" dirty="0"/>
              <a:t>, I </a:t>
            </a:r>
            <a:r>
              <a:rPr lang="ru-RU" dirty="0" err="1"/>
              <a:t>don`t</a:t>
            </a:r>
            <a:r>
              <a:rPr lang="ru-RU" dirty="0"/>
              <a:t>. (Да, не знаю.) / </a:t>
            </a:r>
            <a:r>
              <a:rPr lang="ru-RU" dirty="0" err="1"/>
              <a:t>Yes</a:t>
            </a:r>
            <a:r>
              <a:rPr lang="ru-RU" dirty="0"/>
              <a:t>, I </a:t>
            </a:r>
            <a:r>
              <a:rPr lang="ru-RU" dirty="0" err="1"/>
              <a:t>do</a:t>
            </a:r>
            <a:r>
              <a:rPr lang="ru-RU" dirty="0"/>
              <a:t>. (Нет, знаю.)</a:t>
            </a:r>
          </a:p>
          <a:p>
            <a:endParaRPr lang="ru-RU" dirty="0"/>
          </a:p>
          <a:p>
            <a:r>
              <a:rPr lang="ru-RU" dirty="0"/>
              <a:t>! В английском языке обе части ответа должны быть или утвердительными, или отрицательными, в зависимости от смысла ответа.</a:t>
            </a:r>
          </a:p>
          <a:p>
            <a:r>
              <a:rPr lang="ru-RU" dirty="0"/>
              <a:t>! Предложения типа « У тебя нет книги?» по смыслу не отличаются от обычных общих вопросов «У тебя есть книга?», поэтому переводятся на английский язык без отрицания</a:t>
            </a:r>
            <a:r>
              <a:rPr lang="ru-RU" dirty="0" smtClean="0"/>
              <a:t>.</a:t>
            </a:r>
          </a:p>
          <a:p>
            <a:pPr marL="13716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Do</a:t>
            </a:r>
            <a:r>
              <a:rPr lang="ru-RU" b="1" dirty="0"/>
              <a:t> </a:t>
            </a:r>
            <a:r>
              <a:rPr lang="ru-RU" b="1" dirty="0" err="1"/>
              <a:t>you</a:t>
            </a:r>
            <a:r>
              <a:rPr lang="ru-RU" b="1" dirty="0"/>
              <a:t> </a:t>
            </a:r>
            <a:r>
              <a:rPr lang="ru-RU" b="1" dirty="0" err="1"/>
              <a:t>have</a:t>
            </a:r>
            <a:r>
              <a:rPr lang="ru-RU" b="1" dirty="0"/>
              <a:t> a </a:t>
            </a:r>
            <a:r>
              <a:rPr lang="ru-RU" b="1" dirty="0" err="1"/>
              <a:t>book</a:t>
            </a:r>
            <a:r>
              <a:rPr lang="ru-RU" b="1" dirty="0"/>
              <a:t>? (</a:t>
            </a:r>
            <a:r>
              <a:rPr lang="ru-RU" b="1" dirty="0" err="1"/>
              <a:t>Have</a:t>
            </a:r>
            <a:r>
              <a:rPr lang="ru-RU" b="1" dirty="0"/>
              <a:t> </a:t>
            </a:r>
            <a:r>
              <a:rPr lang="ru-RU" b="1" dirty="0" err="1"/>
              <a:t>you</a:t>
            </a:r>
            <a:r>
              <a:rPr lang="ru-RU" b="1" dirty="0"/>
              <a:t> </a:t>
            </a:r>
            <a:r>
              <a:rPr lang="ru-RU" b="1" dirty="0" err="1"/>
              <a:t>got</a:t>
            </a:r>
            <a:r>
              <a:rPr lang="ru-RU" b="1" dirty="0"/>
              <a:t> a </a:t>
            </a:r>
            <a:r>
              <a:rPr lang="ru-RU" b="1" dirty="0" err="1"/>
              <a:t>book</a:t>
            </a:r>
            <a:r>
              <a:rPr lang="ru-RU" b="1" dirty="0"/>
              <a:t>?)</a:t>
            </a:r>
          </a:p>
          <a:p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АЛЬТЕРНАТИВНЫЕ ВОПРОСЫ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i="1" u="sng" dirty="0" err="1">
                <a:solidFill>
                  <a:srgbClr val="FF0000"/>
                </a:solidFill>
              </a:rPr>
              <a:t>Альтернативные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вопросы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строятся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так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же</a:t>
            </a:r>
            <a:r>
              <a:rPr lang="en-US" i="1" u="sng" dirty="0">
                <a:solidFill>
                  <a:srgbClr val="FF0000"/>
                </a:solidFill>
              </a:rPr>
              <a:t>, </a:t>
            </a:r>
            <a:r>
              <a:rPr lang="en-US" i="1" u="sng" dirty="0" err="1">
                <a:solidFill>
                  <a:srgbClr val="FF0000"/>
                </a:solidFill>
              </a:rPr>
              <a:t>как</a:t>
            </a:r>
            <a:r>
              <a:rPr lang="en-US" i="1" u="sng" dirty="0">
                <a:solidFill>
                  <a:srgbClr val="FF0000"/>
                </a:solidFill>
              </a:rPr>
              <a:t> и </a:t>
            </a:r>
            <a:r>
              <a:rPr lang="en-US" i="1" u="sng" dirty="0" err="1">
                <a:solidFill>
                  <a:srgbClr val="FF0000"/>
                </a:solidFill>
              </a:rPr>
              <a:t>общие</a:t>
            </a:r>
            <a:r>
              <a:rPr lang="en-US" i="1" u="sng" dirty="0">
                <a:solidFill>
                  <a:srgbClr val="FF0000"/>
                </a:solidFill>
              </a:rPr>
              <a:t>. </a:t>
            </a:r>
            <a:r>
              <a:rPr lang="en-US" i="1" u="sng" dirty="0" err="1">
                <a:solidFill>
                  <a:srgbClr val="FF0000"/>
                </a:solidFill>
              </a:rPr>
              <a:t>Могут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задаваться</a:t>
            </a:r>
            <a:r>
              <a:rPr lang="en-US" i="1" u="sng" dirty="0">
                <a:solidFill>
                  <a:srgbClr val="FF0000"/>
                </a:solidFill>
              </a:rPr>
              <a:t> к </a:t>
            </a:r>
            <a:r>
              <a:rPr lang="en-US" i="1" u="sng" dirty="0" err="1">
                <a:solidFill>
                  <a:srgbClr val="FF0000"/>
                </a:solidFill>
              </a:rPr>
              <a:t>любому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члену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предложения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при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помощи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err="1">
                <a:solidFill>
                  <a:srgbClr val="FF0000"/>
                </a:solidFill>
              </a:rPr>
              <a:t>союза</a:t>
            </a:r>
            <a:r>
              <a:rPr lang="en-US" i="1" u="sng" dirty="0">
                <a:solidFill>
                  <a:srgbClr val="FF0000"/>
                </a:solidFill>
              </a:rPr>
              <a:t> or</a:t>
            </a:r>
          </a:p>
          <a:p>
            <a:pPr marL="137160" indent="0">
              <a:buNone/>
            </a:pPr>
            <a:endParaRPr lang="en-US" u="sng" dirty="0"/>
          </a:p>
          <a:p>
            <a:pPr marL="137160" indent="0">
              <a:buNone/>
            </a:pPr>
            <a:r>
              <a:rPr lang="en-US" u="sng" dirty="0"/>
              <a:t>1.	Is he a doctor or a teacher? – He is a doctor.</a:t>
            </a:r>
          </a:p>
          <a:p>
            <a:pPr marL="137160" indent="0">
              <a:buNone/>
            </a:pPr>
            <a:r>
              <a:rPr lang="en-US" u="sng" dirty="0"/>
              <a:t>2.	Do they live in Washington or in New York? – They live in Washington.</a:t>
            </a:r>
          </a:p>
          <a:p>
            <a:pPr marL="137160" indent="0">
              <a:buNone/>
            </a:pPr>
            <a:r>
              <a:rPr lang="en-US" u="sng" dirty="0"/>
              <a:t>3.	Does Jack or John learn French? – Jack does.</a:t>
            </a:r>
          </a:p>
          <a:p>
            <a:pPr marL="137160" indent="0">
              <a:buNone/>
            </a:pPr>
            <a:r>
              <a:rPr lang="en-US" u="sng" dirty="0"/>
              <a:t>4.	Would you like tea or coffee? – Coffee, please.</a:t>
            </a:r>
          </a:p>
          <a:p>
            <a:pPr marL="137160" indent="0">
              <a:buNone/>
            </a:pPr>
            <a:r>
              <a:rPr lang="en-US" u="sng" dirty="0"/>
              <a:t>5.	Has he got white or black car? – He`s got black car.</a:t>
            </a:r>
          </a:p>
          <a:p>
            <a:pPr marL="137160" indent="0">
              <a:buNone/>
            </a:pPr>
            <a:endParaRPr lang="en-US" u="sng" dirty="0"/>
          </a:p>
          <a:p>
            <a:pPr marL="137160" indent="0">
              <a:buNone/>
            </a:pPr>
            <a:endParaRPr lang="en-US" u="sng" dirty="0"/>
          </a:p>
          <a:p>
            <a:pPr marL="137160" indent="0">
              <a:buNone/>
            </a:pPr>
            <a:endParaRPr lang="en-US" u="sng" dirty="0" smtClean="0"/>
          </a:p>
          <a:p>
            <a:endParaRPr lang="ru-RU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РАЗДЕЛИТЕЛЬНЫЕ ВОПРОСЫ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9" y="908720"/>
            <a:ext cx="4680520" cy="5949279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sz="3600" dirty="0"/>
          </a:p>
          <a:p>
            <a:pPr marL="137160" indent="0">
              <a:buNone/>
            </a:pPr>
            <a:r>
              <a:rPr lang="ru-RU" sz="4400" i="1" dirty="0">
                <a:solidFill>
                  <a:srgbClr val="FF0000"/>
                </a:solidFill>
              </a:rPr>
              <a:t>Разделительный вопрос </a:t>
            </a:r>
            <a:r>
              <a:rPr lang="ru-RU" sz="4400" dirty="0">
                <a:solidFill>
                  <a:srgbClr val="FF0000"/>
                </a:solidFill>
              </a:rPr>
              <a:t>- </a:t>
            </a:r>
            <a:r>
              <a:rPr lang="ru-RU" sz="4400" i="1" dirty="0">
                <a:solidFill>
                  <a:srgbClr val="FF0000"/>
                </a:solidFill>
              </a:rPr>
              <a:t>это вопрос, который состоит из двух частей: из повествовательного предложения и вопросительного «хвостика», или, наоборот, из отрицательного предложения и утвердительного «хвостика».</a:t>
            </a:r>
          </a:p>
          <a:p>
            <a:pPr marL="137160" indent="0">
              <a:buNone/>
            </a:pPr>
            <a:endParaRPr lang="ru-RU" sz="4400" dirty="0"/>
          </a:p>
          <a:p>
            <a:pPr marL="137160" indent="0">
              <a:buNone/>
            </a:pPr>
            <a:r>
              <a:rPr lang="ru-RU" sz="4200" dirty="0"/>
              <a:t>1</a:t>
            </a:r>
            <a:r>
              <a:rPr lang="ru-RU" sz="5100" dirty="0"/>
              <a:t>.	</a:t>
            </a:r>
            <a:r>
              <a:rPr lang="en-US" sz="5100" dirty="0"/>
              <a:t>Alice is a doctor, isn`t she?</a:t>
            </a:r>
          </a:p>
          <a:p>
            <a:pPr marL="137160" indent="0">
              <a:buNone/>
            </a:pPr>
            <a:r>
              <a:rPr lang="en-US" sz="5100" dirty="0"/>
              <a:t>2.	They can sing this song, can`t they?</a:t>
            </a:r>
          </a:p>
          <a:p>
            <a:pPr marL="137160" indent="0">
              <a:buNone/>
            </a:pPr>
            <a:r>
              <a:rPr lang="en-US" sz="5100" dirty="0"/>
              <a:t>3.	I was right, wasn`t I?</a:t>
            </a:r>
          </a:p>
          <a:p>
            <a:pPr marL="137160" indent="0">
              <a:buNone/>
            </a:pPr>
            <a:r>
              <a:rPr lang="en-US" sz="5100" dirty="0"/>
              <a:t>4.	Jack hasn`t got a car, has he</a:t>
            </a:r>
            <a:r>
              <a:rPr lang="en-US" sz="5100" dirty="0" smtClean="0"/>
              <a:t>?</a:t>
            </a:r>
            <a:endParaRPr lang="en-US" sz="51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4599"/>
            <a:ext cx="4241771" cy="54403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err="1">
                <a:solidFill>
                  <a:srgbClr val="FF0000"/>
                </a:solidFill>
              </a:rPr>
              <a:t>Разделительный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вопрос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требует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краткого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ответа</a:t>
            </a:r>
            <a:r>
              <a:rPr lang="en-US" sz="3200" i="1" dirty="0">
                <a:solidFill>
                  <a:srgbClr val="FF0000"/>
                </a:solidFill>
              </a:rPr>
              <a:t>.</a:t>
            </a:r>
          </a:p>
          <a:p>
            <a:endParaRPr lang="en-US" sz="3200" dirty="0"/>
          </a:p>
          <a:p>
            <a:r>
              <a:rPr lang="en-US" sz="3200" dirty="0"/>
              <a:t>1.	Jack is a doctor, isn`t he? – Yes, he is. / No, he isn`t.</a:t>
            </a:r>
          </a:p>
          <a:p>
            <a:r>
              <a:rPr lang="en-US" sz="3200" dirty="0"/>
              <a:t>2.	You don`t know the lesson, do you? – Yes, I do. / No, I don`t.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9247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3888" y="0"/>
            <a:ext cx="558011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</a:rPr>
              <a:t>! </a:t>
            </a:r>
            <a:r>
              <a:rPr lang="en-US" sz="3200" i="1" dirty="0" err="1">
                <a:solidFill>
                  <a:srgbClr val="FF0000"/>
                </a:solidFill>
              </a:rPr>
              <a:t>Некоторые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разделительные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вопросы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образуются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особым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i="1" dirty="0" err="1">
                <a:solidFill>
                  <a:srgbClr val="FF0000"/>
                </a:solidFill>
              </a:rPr>
              <a:t>способом</a:t>
            </a:r>
            <a:r>
              <a:rPr lang="en-US" sz="3200" i="1" dirty="0" smtClean="0">
                <a:solidFill>
                  <a:srgbClr val="FF0000"/>
                </a:solidFill>
              </a:rPr>
              <a:t>.</a:t>
            </a:r>
            <a:endParaRPr lang="ru-RU" sz="3200" i="1" dirty="0" smtClean="0">
              <a:solidFill>
                <a:srgbClr val="FF0000"/>
              </a:solidFill>
            </a:endParaRPr>
          </a:p>
          <a:p>
            <a:endParaRPr lang="en-US" sz="3200" i="1" dirty="0">
              <a:solidFill>
                <a:srgbClr val="FF0000"/>
              </a:solidFill>
            </a:endParaRPr>
          </a:p>
          <a:p>
            <a:r>
              <a:rPr lang="en-US" sz="3200" dirty="0"/>
              <a:t>I am late, </a:t>
            </a:r>
            <a:r>
              <a:rPr lang="en-US" sz="3200" b="1" dirty="0"/>
              <a:t>aren`t I?</a:t>
            </a:r>
          </a:p>
          <a:p>
            <a:r>
              <a:rPr lang="en-US" sz="3200" dirty="0"/>
              <a:t>Everybody is here, </a:t>
            </a:r>
            <a:r>
              <a:rPr lang="en-US" sz="3200" b="1" dirty="0"/>
              <a:t>aren`t they?</a:t>
            </a:r>
          </a:p>
          <a:p>
            <a:r>
              <a:rPr lang="en-US" sz="3200" dirty="0"/>
              <a:t>Let`s go home, </a:t>
            </a:r>
            <a:r>
              <a:rPr lang="en-US" sz="3200" b="1" dirty="0"/>
              <a:t>shall we</a:t>
            </a:r>
            <a:r>
              <a:rPr lang="en-US" sz="3200" dirty="0"/>
              <a:t>?</a:t>
            </a:r>
          </a:p>
          <a:p>
            <a:r>
              <a:rPr lang="en-US" sz="3200" dirty="0"/>
              <a:t>Be careful, </a:t>
            </a:r>
            <a:r>
              <a:rPr lang="en-US" sz="3200" b="1" dirty="0"/>
              <a:t>will you</a:t>
            </a:r>
            <a:r>
              <a:rPr lang="en-US" sz="3200" dirty="0"/>
              <a:t>?</a:t>
            </a:r>
          </a:p>
          <a:p>
            <a:r>
              <a:rPr lang="en-US" sz="3200" dirty="0"/>
              <a:t>Don`t go there, </a:t>
            </a:r>
            <a:r>
              <a:rPr lang="en-US" sz="3200" b="1" dirty="0"/>
              <a:t>will you</a:t>
            </a:r>
            <a:r>
              <a:rPr lang="en-US" sz="3200" dirty="0"/>
              <a:t>?</a:t>
            </a:r>
          </a:p>
          <a:p>
            <a:r>
              <a:rPr lang="en-US" sz="3200" dirty="0"/>
              <a:t>Close the door, </a:t>
            </a:r>
            <a:r>
              <a:rPr lang="en-US" sz="3200" b="1" dirty="0"/>
              <a:t>will you</a:t>
            </a:r>
            <a:r>
              <a:rPr lang="en-US" sz="3200" dirty="0"/>
              <a:t>?</a:t>
            </a:r>
          </a:p>
          <a:p>
            <a:r>
              <a:rPr lang="en-US" sz="3200" dirty="0"/>
              <a:t>Don`t be late, </a:t>
            </a:r>
            <a:r>
              <a:rPr lang="en-US" sz="3200" b="1" dirty="0"/>
              <a:t>will you</a:t>
            </a:r>
            <a:r>
              <a:rPr lang="en-US" sz="3200" dirty="0"/>
              <a:t>?</a:t>
            </a:r>
          </a:p>
          <a:p>
            <a:endParaRPr lang="en-US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7" y="1431241"/>
            <a:ext cx="4243184" cy="543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97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СПЕЦИАЛЬНЫЕ ВОПРОСЫ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rgbClr val="FF0000"/>
                </a:solidFill>
              </a:rPr>
              <a:t>Специальные вопросы – это вопросы, которые задаются к определенному члену предложения, и  которые  начинаются с вопросительного слова.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449" y="2420888"/>
            <a:ext cx="89644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1.	Where do you live?</a:t>
            </a:r>
          </a:p>
          <a:p>
            <a:r>
              <a:rPr lang="en-US" sz="2800" dirty="0"/>
              <a:t>2.	What`s your name?</a:t>
            </a:r>
          </a:p>
          <a:p>
            <a:r>
              <a:rPr lang="en-US" sz="2800" dirty="0"/>
              <a:t>3.	Why are you so upset?</a:t>
            </a:r>
          </a:p>
          <a:p>
            <a:r>
              <a:rPr lang="en-US" sz="2800" dirty="0"/>
              <a:t>4.	Who are you waiting for?</a:t>
            </a:r>
          </a:p>
          <a:p>
            <a:pPr marL="342900" indent="-342900">
              <a:buAutoNum type="arabicPeriod" startAt="5"/>
            </a:pPr>
            <a:r>
              <a:rPr lang="en-US" sz="2800" dirty="0" smtClean="0"/>
              <a:t>How </a:t>
            </a:r>
            <a:r>
              <a:rPr lang="en-US" sz="2800" dirty="0"/>
              <a:t>many books are there on the table</a:t>
            </a:r>
            <a:r>
              <a:rPr lang="en-US" sz="2800" dirty="0" smtClean="0"/>
              <a:t>?</a:t>
            </a:r>
            <a:endParaRPr lang="ru-RU" sz="2800" dirty="0" smtClean="0"/>
          </a:p>
          <a:p>
            <a:pPr marL="342900" indent="-342900">
              <a:buAutoNum type="arabicPeriod" startAt="5"/>
            </a:pPr>
            <a:endParaRPr lang="en-US" sz="2800" dirty="0"/>
          </a:p>
          <a:p>
            <a:r>
              <a:rPr lang="en-US" sz="2800" i="1" dirty="0">
                <a:solidFill>
                  <a:srgbClr val="FF0000"/>
                </a:solidFill>
              </a:rPr>
              <a:t>! </a:t>
            </a:r>
            <a:r>
              <a:rPr lang="en-US" sz="2800" i="1" dirty="0" err="1">
                <a:solidFill>
                  <a:srgbClr val="FF0000"/>
                </a:solidFill>
              </a:rPr>
              <a:t>Предлог</a:t>
            </a:r>
            <a:r>
              <a:rPr lang="en-US" sz="2800" i="1" dirty="0">
                <a:solidFill>
                  <a:srgbClr val="FF0000"/>
                </a:solidFill>
              </a:rPr>
              <a:t>, </a:t>
            </a:r>
            <a:r>
              <a:rPr lang="en-US" sz="2800" i="1" dirty="0" err="1">
                <a:solidFill>
                  <a:srgbClr val="FF0000"/>
                </a:solidFill>
              </a:rPr>
              <a:t>относящийся</a:t>
            </a:r>
            <a:r>
              <a:rPr lang="en-US" sz="2800" i="1" dirty="0">
                <a:solidFill>
                  <a:srgbClr val="FF0000"/>
                </a:solidFill>
              </a:rPr>
              <a:t> к </a:t>
            </a:r>
            <a:r>
              <a:rPr lang="en-US" sz="2800" i="1" dirty="0" err="1">
                <a:solidFill>
                  <a:srgbClr val="FF0000"/>
                </a:solidFill>
              </a:rPr>
              <a:t>вопросительному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слову</a:t>
            </a:r>
            <a:r>
              <a:rPr lang="en-US" sz="2800" i="1" dirty="0">
                <a:solidFill>
                  <a:srgbClr val="FF0000"/>
                </a:solidFill>
              </a:rPr>
              <a:t>, </a:t>
            </a:r>
            <a:r>
              <a:rPr lang="en-US" sz="2800" i="1" dirty="0" err="1">
                <a:solidFill>
                  <a:srgbClr val="FF0000"/>
                </a:solidFill>
              </a:rPr>
              <a:t>ставится</a:t>
            </a:r>
            <a:r>
              <a:rPr lang="en-US" sz="2800" i="1" dirty="0">
                <a:solidFill>
                  <a:srgbClr val="FF0000"/>
                </a:solidFill>
              </a:rPr>
              <a:t> в </a:t>
            </a:r>
            <a:r>
              <a:rPr lang="en-US" sz="2800" i="1" dirty="0" err="1">
                <a:solidFill>
                  <a:srgbClr val="FF0000"/>
                </a:solidFill>
              </a:rPr>
              <a:t>конце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вопроса</a:t>
            </a:r>
            <a:r>
              <a:rPr lang="en-US" sz="2800" i="1" dirty="0">
                <a:solidFill>
                  <a:srgbClr val="FF0000"/>
                </a:solidFill>
              </a:rPr>
              <a:t>.</a:t>
            </a:r>
          </a:p>
          <a:p>
            <a:r>
              <a:rPr lang="en-US" sz="2800" dirty="0"/>
              <a:t>What are you thinking about?</a:t>
            </a:r>
          </a:p>
          <a:p>
            <a:r>
              <a:rPr lang="en-US" sz="2800" dirty="0"/>
              <a:t>Who do you want to speak to?</a:t>
            </a:r>
          </a:p>
        </p:txBody>
      </p:sp>
    </p:spTree>
    <p:extLst>
      <p:ext uri="{BB962C8B-B14F-4D97-AF65-F5344CB8AC3E}">
        <p14:creationId xmlns:p14="http://schemas.microsoft.com/office/powerpoint/2010/main" val="427008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307" y="188640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rgbClr val="FF0000"/>
                </a:solidFill>
              </a:rPr>
              <a:t>! Если вопросительное слово определяет дополнение, то дополнение ставится сразу после вопросительного слова.</a:t>
            </a:r>
          </a:p>
          <a:p>
            <a:r>
              <a:rPr lang="ru-RU" sz="2800" dirty="0" err="1"/>
              <a:t>What</a:t>
            </a:r>
            <a:r>
              <a:rPr lang="ru-RU" sz="2800" dirty="0"/>
              <a:t> </a:t>
            </a:r>
            <a:r>
              <a:rPr lang="ru-RU" sz="2800" dirty="0" err="1"/>
              <a:t>colour</a:t>
            </a:r>
            <a:r>
              <a:rPr lang="ru-RU" sz="2800" dirty="0"/>
              <a:t> </a:t>
            </a:r>
            <a:r>
              <a:rPr lang="ru-RU" sz="2800" dirty="0" err="1"/>
              <a:t>are</a:t>
            </a:r>
            <a:r>
              <a:rPr lang="ru-RU" sz="2800" dirty="0"/>
              <a:t> </a:t>
            </a:r>
            <a:r>
              <a:rPr lang="ru-RU" sz="2800" dirty="0" err="1"/>
              <a:t>his</a:t>
            </a:r>
            <a:r>
              <a:rPr lang="ru-RU" sz="2800" dirty="0"/>
              <a:t> </a:t>
            </a:r>
            <a:r>
              <a:rPr lang="ru-RU" sz="2800" dirty="0" err="1"/>
              <a:t>eyes</a:t>
            </a:r>
            <a:r>
              <a:rPr lang="ru-RU" sz="2800" dirty="0"/>
              <a:t>?</a:t>
            </a:r>
          </a:p>
          <a:p>
            <a:r>
              <a:rPr lang="ru-RU" sz="2800" dirty="0" err="1"/>
              <a:t>What</a:t>
            </a:r>
            <a:r>
              <a:rPr lang="ru-RU" sz="2800" dirty="0"/>
              <a:t> </a:t>
            </a:r>
            <a:r>
              <a:rPr lang="ru-RU" sz="2800" dirty="0" err="1"/>
              <a:t>kind</a:t>
            </a:r>
            <a:r>
              <a:rPr lang="ru-RU" sz="2800" dirty="0"/>
              <a:t> </a:t>
            </a:r>
            <a:r>
              <a:rPr lang="ru-RU" sz="2800" dirty="0" err="1"/>
              <a:t>of</a:t>
            </a:r>
            <a:r>
              <a:rPr lang="ru-RU" sz="2800" dirty="0"/>
              <a:t> </a:t>
            </a:r>
            <a:r>
              <a:rPr lang="ru-RU" sz="2800" dirty="0" err="1"/>
              <a:t>books</a:t>
            </a:r>
            <a:r>
              <a:rPr lang="ru-RU" sz="2800" dirty="0"/>
              <a:t> </a:t>
            </a:r>
            <a:r>
              <a:rPr lang="ru-RU" sz="2800" dirty="0" err="1"/>
              <a:t>do</a:t>
            </a:r>
            <a:r>
              <a:rPr lang="ru-RU" sz="2800" dirty="0"/>
              <a:t> </a:t>
            </a:r>
            <a:r>
              <a:rPr lang="ru-RU" sz="2800" dirty="0" err="1"/>
              <a:t>you</a:t>
            </a:r>
            <a:r>
              <a:rPr lang="ru-RU" sz="2800" dirty="0"/>
              <a:t> </a:t>
            </a:r>
            <a:r>
              <a:rPr lang="ru-RU" sz="2800" dirty="0" err="1"/>
              <a:t>prefer</a:t>
            </a:r>
            <a:r>
              <a:rPr lang="ru-RU" sz="2800" dirty="0"/>
              <a:t>?</a:t>
            </a:r>
          </a:p>
          <a:p>
            <a:r>
              <a:rPr lang="ru-RU" sz="2800" dirty="0" err="1"/>
              <a:t>Whose</a:t>
            </a:r>
            <a:r>
              <a:rPr lang="ru-RU" sz="2800" dirty="0"/>
              <a:t> </a:t>
            </a:r>
            <a:r>
              <a:rPr lang="ru-RU" sz="2800" dirty="0" err="1"/>
              <a:t>pen</a:t>
            </a:r>
            <a:r>
              <a:rPr lang="ru-RU" sz="2800" dirty="0"/>
              <a:t> </a:t>
            </a:r>
            <a:r>
              <a:rPr lang="ru-RU" sz="2800" dirty="0" err="1"/>
              <a:t>is</a:t>
            </a:r>
            <a:r>
              <a:rPr lang="ru-RU" sz="2800" dirty="0"/>
              <a:t> </a:t>
            </a:r>
            <a:r>
              <a:rPr lang="ru-RU" sz="2800" dirty="0" err="1"/>
              <a:t>it</a:t>
            </a:r>
            <a:r>
              <a:rPr lang="ru-RU" sz="2800" dirty="0" smtClean="0"/>
              <a:t>?</a:t>
            </a:r>
          </a:p>
          <a:p>
            <a:endParaRPr lang="ru-RU" sz="2800" dirty="0"/>
          </a:p>
          <a:p>
            <a:r>
              <a:rPr lang="ru-RU" sz="2800" dirty="0" smtClean="0"/>
              <a:t>!!!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31409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311754"/>
            <a:ext cx="889248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000" dirty="0"/>
              <a:t>What is he? – He is a doctor.                 Who is he? – He is my </a:t>
            </a:r>
            <a:r>
              <a:rPr lang="en-US" sz="2000" dirty="0" smtClean="0"/>
              <a:t>brother. </a:t>
            </a:r>
            <a:endParaRPr lang="en-US" sz="2000" dirty="0"/>
          </a:p>
          <a:p>
            <a:r>
              <a:rPr lang="en-US" sz="2000" dirty="0"/>
              <a:t>(</a:t>
            </a:r>
            <a:r>
              <a:rPr lang="en-US" sz="2000" dirty="0" err="1"/>
              <a:t>спрашивают</a:t>
            </a:r>
            <a:r>
              <a:rPr lang="en-US" sz="2000" dirty="0"/>
              <a:t> о </a:t>
            </a:r>
            <a:r>
              <a:rPr lang="en-US" sz="2000" dirty="0" err="1"/>
              <a:t>профессии</a:t>
            </a:r>
            <a:r>
              <a:rPr lang="en-US" sz="2000" dirty="0"/>
              <a:t>)                  </a:t>
            </a:r>
            <a:r>
              <a:rPr lang="en-US" sz="2000" dirty="0" smtClean="0"/>
              <a:t>(</a:t>
            </a:r>
            <a:r>
              <a:rPr lang="en-US" sz="2000" dirty="0" err="1"/>
              <a:t>спрашивают</a:t>
            </a:r>
            <a:r>
              <a:rPr lang="en-US" sz="2000" dirty="0"/>
              <a:t> о </a:t>
            </a:r>
            <a:r>
              <a:rPr lang="en-US" sz="2000" dirty="0" err="1"/>
              <a:t>самом</a:t>
            </a:r>
            <a:r>
              <a:rPr lang="en-US" sz="2000" dirty="0"/>
              <a:t> </a:t>
            </a:r>
            <a:r>
              <a:rPr lang="ru-RU" sz="2000" dirty="0" smtClean="0"/>
              <a:t>человеке)</a:t>
            </a:r>
          </a:p>
          <a:p>
            <a:endParaRPr lang="ru-RU" sz="2000" dirty="0" smtClean="0"/>
          </a:p>
          <a:p>
            <a:endParaRPr lang="en-US" sz="2000" dirty="0"/>
          </a:p>
          <a:p>
            <a:r>
              <a:rPr lang="en-US" sz="2000" dirty="0"/>
              <a:t>What is she like? – She is kind</a:t>
            </a:r>
            <a:r>
              <a:rPr lang="en-US" sz="2000" dirty="0" smtClean="0"/>
              <a:t>.          What does she look like? – She is pretty.</a:t>
            </a:r>
          </a:p>
          <a:p>
            <a:r>
              <a:rPr lang="en-US" sz="2000" dirty="0" smtClean="0"/>
              <a:t>                                                                     (</a:t>
            </a:r>
            <a:r>
              <a:rPr lang="en-US" sz="2000" dirty="0" err="1" smtClean="0"/>
              <a:t>спрашивают</a:t>
            </a:r>
            <a:r>
              <a:rPr lang="en-US" sz="2000" dirty="0" smtClean="0"/>
              <a:t> </a:t>
            </a:r>
            <a:r>
              <a:rPr lang="en-US" sz="2000" dirty="0"/>
              <a:t>о </a:t>
            </a:r>
            <a:r>
              <a:rPr lang="en-US" sz="2000" dirty="0" err="1"/>
              <a:t>характере</a:t>
            </a:r>
            <a:r>
              <a:rPr lang="en-US" sz="2000" dirty="0"/>
              <a:t>)      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2000" dirty="0" err="1"/>
              <a:t>спрашивают</a:t>
            </a:r>
            <a:r>
              <a:rPr lang="en-US" sz="2000" dirty="0"/>
              <a:t> о </a:t>
            </a:r>
            <a:r>
              <a:rPr lang="en-US" sz="2000" dirty="0" err="1"/>
              <a:t>внешности</a:t>
            </a:r>
            <a:r>
              <a:rPr lang="en-US" sz="2000" dirty="0"/>
              <a:t>)     </a:t>
            </a:r>
          </a:p>
        </p:txBody>
      </p:sp>
    </p:spTree>
    <p:extLst>
      <p:ext uri="{BB962C8B-B14F-4D97-AF65-F5344CB8AC3E}">
        <p14:creationId xmlns:p14="http://schemas.microsoft.com/office/powerpoint/2010/main" val="1191282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</TotalTime>
  <Words>626</Words>
  <Application>Microsoft Office PowerPoint</Application>
  <PresentationFormat>Экран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ТИПЫ ВОПРОСИТЕЛЬНЫХ ПРЕДЛОЖЕНИЙ</vt:lpstr>
      <vt:lpstr>ОБЩИЕ ВОПРОСЫ</vt:lpstr>
      <vt:lpstr>Презентация PowerPoint</vt:lpstr>
      <vt:lpstr> АЛЬТЕРНАТИВНЫЕ ВОПРОСЫ</vt:lpstr>
      <vt:lpstr> РАЗДЕЛИТЕЛЬНЫЕ ВОПРОСЫ</vt:lpstr>
      <vt:lpstr>Презентация PowerPoint</vt:lpstr>
      <vt:lpstr>Презентация PowerPoint</vt:lpstr>
      <vt:lpstr> СПЕЦИАЛЬНЫЕ ВОПРОСЫ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Неопределенные местоимения Some, any, no</dc:title>
  <dc:creator>aser551</dc:creator>
  <cp:lastModifiedBy>user</cp:lastModifiedBy>
  <cp:revision>63</cp:revision>
  <dcterms:created xsi:type="dcterms:W3CDTF">2016-12-01T17:47:25Z</dcterms:created>
  <dcterms:modified xsi:type="dcterms:W3CDTF">2020-11-05T01:57:55Z</dcterms:modified>
</cp:coreProperties>
</file>