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75" r:id="rId5"/>
    <p:sldId id="260" r:id="rId6"/>
    <p:sldId id="261" r:id="rId7"/>
    <p:sldId id="262" r:id="rId8"/>
    <p:sldId id="264" r:id="rId9"/>
    <p:sldId id="269" r:id="rId10"/>
    <p:sldId id="270" r:id="rId11"/>
    <p:sldId id="268" r:id="rId12"/>
    <p:sldId id="271" r:id="rId13"/>
    <p:sldId id="26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8B65-94BE-4DA5-BF9B-4A1FA4798CFB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15C45-71DF-48A6-987D-AA908FEAA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8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15C45-71DF-48A6-987D-AA908FEAA83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0AC3698-EA24-487A-87AA-793C8D4E447A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28387D-593D-45B7-BD05-34212432E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357982" cy="407196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Plurals of NOUNS</a:t>
            </a:r>
            <a:r>
              <a:rPr lang="ru-RU" sz="9600" cap="none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cap="none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00034" y="3071810"/>
            <a:ext cx="1714512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materials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3071810"/>
            <a:ext cx="5143536" cy="112871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gold, iron, silver, wood, paper, etc.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15293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643446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071546"/>
            <a:ext cx="170022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5072074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642910" y="2852936"/>
            <a:ext cx="1912866" cy="760084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abstract nouns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2852936"/>
            <a:ext cx="5143536" cy="112871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beauty, love, happiness, etc.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1238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643446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571480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500702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28596" y="2857496"/>
            <a:ext cx="1785950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others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643182"/>
            <a:ext cx="5143536" cy="112871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hair, money, news, advice, snow, furniture, weather, etc.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03" y="5062547"/>
            <a:ext cx="1238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71435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000108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929198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428736"/>
            <a:ext cx="1257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4429092" y="2428868"/>
            <a:ext cx="3571932" cy="2357454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fish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BUT: three fishes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891240" cy="1362075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uncountable nouns become countable </a:t>
            </a:r>
            <a:b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numerals before them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6" y="357166"/>
            <a:ext cx="3250354" cy="12197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REMEMBER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500034" y="1785926"/>
            <a:ext cx="3214710" cy="2928958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hair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BUT: two hairs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21481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5143512"/>
            <a:ext cx="1571636" cy="11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1520" y="1340768"/>
            <a:ext cx="2286016" cy="13361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Copy the nouns and translate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444484"/>
            <a:ext cx="5904656" cy="263258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 write, music, to </a:t>
            </a:r>
            <a:r>
              <a:rPr lang="en-US" sz="2400" b="1" dirty="0" err="1" smtClean="0">
                <a:solidFill>
                  <a:schemeClr val="tx1"/>
                </a:solidFill>
              </a:rPr>
              <a:t>play,a</a:t>
            </a:r>
            <a:r>
              <a:rPr lang="en-US" sz="2400" b="1" dirty="0" smtClean="0">
                <a:solidFill>
                  <a:schemeClr val="tx1"/>
                </a:solidFill>
              </a:rPr>
              <a:t> child, a family, weather, to walk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to sit , honey</a:t>
            </a:r>
            <a:r>
              <a:rPr lang="en-US" sz="2400" b="1" dirty="0">
                <a:solidFill>
                  <a:schemeClr val="tx1"/>
                </a:solidFill>
              </a:rPr>
              <a:t>, hair, paper, </a:t>
            </a:r>
            <a:r>
              <a:rPr lang="en-US" sz="2400" b="1" dirty="0" smtClean="0">
                <a:solidFill>
                  <a:schemeClr val="tx1"/>
                </a:solidFill>
              </a:rPr>
              <a:t>a giraffe, a  </a:t>
            </a:r>
            <a:r>
              <a:rPr lang="en-US" sz="2400" b="1" dirty="0">
                <a:solidFill>
                  <a:schemeClr val="tx1"/>
                </a:solidFill>
              </a:rPr>
              <a:t>baby, </a:t>
            </a:r>
            <a:r>
              <a:rPr lang="en-US" sz="2400" b="1" dirty="0" smtClean="0">
                <a:solidFill>
                  <a:schemeClr val="tx1"/>
                </a:solidFill>
              </a:rPr>
              <a:t>to do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an orange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a cherry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8780" y="184864"/>
            <a:ext cx="6030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Check Yourself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583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38620" y="1069901"/>
            <a:ext cx="2880320" cy="1800200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Put the nouns in 2 groups</a:t>
            </a:r>
            <a:r>
              <a:rPr lang="en-US" sz="2400" b="1">
                <a:solidFill>
                  <a:schemeClr val="tx1"/>
                </a:solidFill>
              </a:rPr>
              <a:t>: </a:t>
            </a:r>
            <a:r>
              <a:rPr lang="en-US" sz="2400" b="1" smtClean="0">
                <a:solidFill>
                  <a:schemeClr val="tx1"/>
                </a:solidFill>
              </a:rPr>
              <a:t>countable/ </a:t>
            </a:r>
            <a:r>
              <a:rPr lang="en-US" sz="2400" b="1" dirty="0">
                <a:solidFill>
                  <a:schemeClr val="tx1"/>
                </a:solidFill>
              </a:rPr>
              <a:t>uncountable 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069901"/>
            <a:ext cx="5508104" cy="2586128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cheese</a:t>
            </a:r>
            <a:r>
              <a:rPr lang="en-US" sz="2400" b="1" dirty="0">
                <a:solidFill>
                  <a:schemeClr val="tx1"/>
                </a:solidFill>
              </a:rPr>
              <a:t>, chocolate, lemon, ball, desk, photo, toy, mouse, man, child, woman, room, fox, bus, sheep, milk, love, </a:t>
            </a:r>
            <a:r>
              <a:rPr lang="en-US" sz="2400" b="1" dirty="0" smtClean="0">
                <a:solidFill>
                  <a:schemeClr val="tx1"/>
                </a:solidFill>
              </a:rPr>
              <a:t>piano, fork, </a:t>
            </a:r>
            <a:r>
              <a:rPr lang="en-US" sz="2400" b="1" dirty="0">
                <a:solidFill>
                  <a:schemeClr val="tx1"/>
                </a:solidFill>
              </a:rPr>
              <a:t>money, snow, cat, jam, butter, gold, beauty, tooth, lady.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8780" y="184864"/>
            <a:ext cx="6030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Check Yourself </a:t>
            </a:r>
            <a:endParaRPr lang="ru-RU" sz="6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66822"/>
              </p:ext>
            </p:extLst>
          </p:nvPr>
        </p:nvGraphicFramePr>
        <p:xfrm>
          <a:off x="705757" y="3933056"/>
          <a:ext cx="777686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Countable nouns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Uncountable nouns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Lemon           Ball</a:t>
                      </a:r>
                    </a:p>
                    <a:p>
                      <a:pPr algn="ctr"/>
                      <a:r>
                        <a:rPr lang="en-US" sz="1400" b="1" dirty="0" smtClean="0"/>
                        <a:t>Desk           Photo</a:t>
                      </a:r>
                    </a:p>
                    <a:p>
                      <a:pPr algn="ctr"/>
                      <a:r>
                        <a:rPr lang="en-US" sz="1400" b="1" dirty="0" smtClean="0"/>
                        <a:t>Toy                 Mouse</a:t>
                      </a:r>
                    </a:p>
                    <a:p>
                      <a:pPr algn="ctr"/>
                      <a:r>
                        <a:rPr lang="en-US" sz="1400" b="1" dirty="0" smtClean="0"/>
                        <a:t>Man             Child</a:t>
                      </a:r>
                    </a:p>
                    <a:p>
                      <a:pPr algn="ctr"/>
                      <a:r>
                        <a:rPr lang="en-US" sz="1400" b="1" dirty="0" smtClean="0"/>
                        <a:t>Woman         Room</a:t>
                      </a:r>
                    </a:p>
                    <a:p>
                      <a:pPr algn="ctr"/>
                      <a:r>
                        <a:rPr lang="en-US" sz="1400" b="1" dirty="0" smtClean="0"/>
                        <a:t>Fox              Bus</a:t>
                      </a:r>
                    </a:p>
                    <a:p>
                      <a:pPr algn="ctr"/>
                      <a:r>
                        <a:rPr lang="en-US" sz="1400" b="1" dirty="0" smtClean="0"/>
                        <a:t>Sheep          piano  </a:t>
                      </a:r>
                    </a:p>
                    <a:p>
                      <a:pPr algn="ctr"/>
                      <a:r>
                        <a:rPr lang="en-US" sz="1400" b="1" dirty="0" smtClean="0"/>
                        <a:t>Fork         cat  </a:t>
                      </a:r>
                    </a:p>
                    <a:p>
                      <a:pPr algn="ctr"/>
                      <a:r>
                        <a:rPr lang="en-US" sz="1400" b="1" dirty="0" smtClean="0"/>
                        <a:t>Tooth       lady    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Cheese        Chocolate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Milk      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Love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Money             Snow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Jam                  Butter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Gold              Beauty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5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1520" y="1340768"/>
            <a:ext cx="2376264" cy="1584176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Write the countable nouns in plural form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444484"/>
            <a:ext cx="5904656" cy="263258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Lemon - lemons                         Ball - balls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Desk - desks                              Photo - photos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Toy - toys                                  Mouse - mice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Man - men                                 Child - children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Woman - women                        Room - rooms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Fox - foxes                                Bus - buses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Sheep - sheep                            piano - pianos 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Fork - forks                                cat - cats  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Tooth - teeth                              lady - ladies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8780" y="184864"/>
            <a:ext cx="6030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Check Yourself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0631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51520" y="1340768"/>
            <a:ext cx="2376264" cy="1584176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Write irregular nouns in plural form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444484"/>
            <a:ext cx="5904656" cy="263258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person, businesswoman, foot, ox, </a:t>
            </a:r>
            <a:r>
              <a:rPr lang="en-US" sz="1600" b="1" dirty="0" err="1" smtClean="0">
                <a:solidFill>
                  <a:schemeClr val="tx1"/>
                </a:solidFill>
              </a:rPr>
              <a:t>deer,fish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goose.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8780" y="184864"/>
            <a:ext cx="6030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Check Yourself 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1496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3214678" y="214290"/>
            <a:ext cx="2714644" cy="785810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79912" y="1517339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COUNTABLE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29762" y="1493514"/>
            <a:ext cx="3185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UNCOUNTABLE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848" y="3543976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SINGULA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645024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PLURAL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4265271"/>
            <a:ext cx="2008745" cy="150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4097" y="4319597"/>
            <a:ext cx="1618408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7687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5856" y="2276872"/>
            <a:ext cx="1643074" cy="123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372122"/>
            <a:ext cx="1314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Горизонтальный свиток 17"/>
          <p:cNvSpPr/>
          <p:nvPr/>
        </p:nvSpPr>
        <p:spPr>
          <a:xfrm>
            <a:off x="2035951" y="-32345"/>
            <a:ext cx="4286280" cy="142876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NOUNS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691680" y="260648"/>
            <a:ext cx="5143536" cy="1643074"/>
          </a:xfrm>
          <a:prstGeom prst="wave">
            <a:avLst>
              <a:gd name="adj1" fmla="val 12500"/>
              <a:gd name="adj2" fmla="val -74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Most </a:t>
            </a:r>
            <a:r>
              <a:rPr lang="en-US" sz="2400" b="1" dirty="0" smtClean="0">
                <a:solidFill>
                  <a:schemeClr val="tx1"/>
                </a:solidFill>
              </a:rPr>
              <a:t>nouns form their plural by adding  -s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1000090" y="2357430"/>
            <a:ext cx="2143140" cy="142876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 cat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5107780" y="2357430"/>
            <a:ext cx="2143140" cy="142876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cat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14908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4149080"/>
            <a:ext cx="1500188" cy="143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1691680" y="260648"/>
            <a:ext cx="5143536" cy="1643074"/>
          </a:xfrm>
          <a:prstGeom prst="wave">
            <a:avLst>
              <a:gd name="adj1" fmla="val 12500"/>
              <a:gd name="adj2" fmla="val -74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</a:t>
            </a:r>
            <a:r>
              <a:rPr lang="en-US" sz="2400" b="1" dirty="0" smtClean="0">
                <a:solidFill>
                  <a:schemeClr val="tx1"/>
                </a:solidFill>
              </a:rPr>
              <a:t>ouns ending in – s, </a:t>
            </a:r>
            <a:r>
              <a:rPr lang="en-US" sz="2400" b="1" dirty="0" err="1" smtClean="0">
                <a:solidFill>
                  <a:schemeClr val="tx1"/>
                </a:solidFill>
              </a:rPr>
              <a:t>ss</a:t>
            </a:r>
            <a:r>
              <a:rPr lang="en-US" sz="2400" b="1" dirty="0" smtClean="0">
                <a:solidFill>
                  <a:schemeClr val="tx1"/>
                </a:solidFill>
              </a:rPr>
              <a:t>, x, </a:t>
            </a:r>
            <a:r>
              <a:rPr lang="en-US" sz="2400" b="1" dirty="0" err="1" smtClean="0">
                <a:solidFill>
                  <a:schemeClr val="tx1"/>
                </a:solidFill>
              </a:rPr>
              <a:t>sh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ch</a:t>
            </a:r>
            <a:r>
              <a:rPr lang="en-US" sz="2400" b="1" dirty="0" smtClean="0">
                <a:solidFill>
                  <a:schemeClr val="tx1"/>
                </a:solidFill>
              </a:rPr>
              <a:t>  take – </a:t>
            </a:r>
            <a:r>
              <a:rPr lang="en-US" sz="2400" b="1" dirty="0" err="1" smtClean="0">
                <a:solidFill>
                  <a:schemeClr val="tx1"/>
                </a:solidFill>
              </a:rPr>
              <a:t>es</a:t>
            </a:r>
            <a:r>
              <a:rPr lang="en-US" sz="2400" b="1" dirty="0" smtClean="0">
                <a:solidFill>
                  <a:schemeClr val="tx1"/>
                </a:solidFill>
              </a:rPr>
              <a:t> in the plural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10-конечная звезда 6"/>
          <p:cNvSpPr/>
          <p:nvPr/>
        </p:nvSpPr>
        <p:spPr>
          <a:xfrm>
            <a:off x="185202" y="1831901"/>
            <a:ext cx="1506478" cy="1171922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Actress - actress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4263448" y="3933056"/>
            <a:ext cx="2143140" cy="142876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Dish - dish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43855" y="3734640"/>
            <a:ext cx="2016224" cy="1350543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Bus - bus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10-конечная звезда 9"/>
          <p:cNvSpPr/>
          <p:nvPr/>
        </p:nvSpPr>
        <p:spPr>
          <a:xfrm>
            <a:off x="3779912" y="1941367"/>
            <a:ext cx="1999124" cy="1289171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Box - box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-конечная звезда 10"/>
          <p:cNvSpPr/>
          <p:nvPr/>
        </p:nvSpPr>
        <p:spPr>
          <a:xfrm>
            <a:off x="6834025" y="989102"/>
            <a:ext cx="2143140" cy="1428760"/>
          </a:xfrm>
          <a:prstGeom prst="star10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Sandwich - sandwich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3" y="2144208"/>
            <a:ext cx="1073550" cy="1086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15" y="1874775"/>
            <a:ext cx="1872208" cy="1288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11" y="4248033"/>
            <a:ext cx="1928837" cy="1270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70" y="2673656"/>
            <a:ext cx="1807395" cy="11790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25" y="4065784"/>
            <a:ext cx="1728042" cy="12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285984" y="285728"/>
            <a:ext cx="4086216" cy="24952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Nouns </a:t>
            </a:r>
            <a:r>
              <a:rPr lang="en-US" sz="2400" b="1" dirty="0" smtClean="0">
                <a:solidFill>
                  <a:schemeClr val="tx1"/>
                </a:solidFill>
              </a:rPr>
              <a:t>ending in a consonant +y, drop the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-y and take -</a:t>
            </a:r>
            <a:r>
              <a:rPr lang="en-US" sz="2400" b="1" dirty="0" err="1" smtClean="0">
                <a:solidFill>
                  <a:srgbClr val="C00000"/>
                </a:solidFill>
              </a:rPr>
              <a:t>ies</a:t>
            </a:r>
            <a:r>
              <a:rPr lang="en-US" sz="2400" b="1" dirty="0" smtClean="0">
                <a:solidFill>
                  <a:schemeClr val="tx1"/>
                </a:solidFill>
              </a:rPr>
              <a:t>  in the plural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ятно 1 2"/>
          <p:cNvSpPr/>
          <p:nvPr/>
        </p:nvSpPr>
        <p:spPr>
          <a:xfrm>
            <a:off x="107504" y="2564904"/>
            <a:ext cx="3286148" cy="2143140"/>
          </a:xfrm>
          <a:prstGeom prst="irregularSeal1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raspberry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5159478" y="2420888"/>
            <a:ext cx="3571900" cy="2143140"/>
          </a:xfrm>
          <a:prstGeom prst="irregularSeal1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two raspberr</a:t>
            </a:r>
            <a:r>
              <a:rPr lang="en-US" sz="2400" b="1" dirty="0" smtClean="0">
                <a:solidFill>
                  <a:srgbClr val="C00000"/>
                </a:solidFill>
              </a:rPr>
              <a:t>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7423" y="4564028"/>
            <a:ext cx="3643338" cy="1714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baby-bab</a:t>
            </a:r>
            <a:r>
              <a:rPr lang="en-US" sz="2400" b="1" dirty="0" smtClean="0">
                <a:solidFill>
                  <a:srgbClr val="C00000"/>
                </a:solidFill>
              </a:rPr>
              <a:t>ies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lady-lad</a:t>
            </a:r>
            <a:r>
              <a:rPr lang="en-US" sz="2400" b="1" dirty="0" smtClean="0">
                <a:solidFill>
                  <a:srgbClr val="C00000"/>
                </a:solidFill>
              </a:rPr>
              <a:t>ies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 cherry-cherr</a:t>
            </a:r>
            <a:r>
              <a:rPr lang="en-US" sz="2400" b="1" dirty="0" smtClean="0">
                <a:solidFill>
                  <a:srgbClr val="C00000"/>
                </a:solidFill>
              </a:rPr>
              <a:t>ies</a:t>
            </a:r>
          </a:p>
          <a:p>
            <a:pPr algn="ctr"/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38" y="3212976"/>
            <a:ext cx="1148238" cy="1213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9" y="4564028"/>
            <a:ext cx="1387535" cy="1387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285984" y="285728"/>
            <a:ext cx="4214842" cy="264320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Nouns ending in -f or -</a:t>
            </a:r>
            <a:r>
              <a:rPr lang="en-US" sz="2400" b="1" dirty="0" err="1" smtClean="0">
                <a:solidFill>
                  <a:schemeClr val="tx1"/>
                </a:solidFill>
              </a:rPr>
              <a:t>ef</a:t>
            </a:r>
            <a:r>
              <a:rPr lang="en-US" sz="2400" b="1" dirty="0" smtClean="0">
                <a:solidFill>
                  <a:schemeClr val="tx1"/>
                </a:solidFill>
              </a:rPr>
              <a:t>, drop -f or -</a:t>
            </a:r>
            <a:r>
              <a:rPr lang="en-US" sz="2400" b="1" dirty="0" err="1" smtClean="0">
                <a:solidFill>
                  <a:schemeClr val="tx1"/>
                </a:solidFill>
              </a:rPr>
              <a:t>ef</a:t>
            </a:r>
            <a:r>
              <a:rPr lang="en-US" sz="2400" b="1" dirty="0" smtClean="0">
                <a:solidFill>
                  <a:schemeClr val="tx1"/>
                </a:solidFill>
              </a:rPr>
              <a:t>   and take -</a:t>
            </a:r>
            <a:r>
              <a:rPr lang="en-US" sz="2400" b="1" dirty="0" err="1" smtClean="0">
                <a:solidFill>
                  <a:srgbClr val="C00000"/>
                </a:solidFill>
              </a:rPr>
              <a:t>ves</a:t>
            </a:r>
            <a:r>
              <a:rPr lang="en-US" sz="2400" b="1" dirty="0" smtClean="0">
                <a:solidFill>
                  <a:schemeClr val="tx1"/>
                </a:solidFill>
              </a:rPr>
              <a:t> in plural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785" y="271462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wolf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06647" y="2564904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three wolves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5930" y="5113436"/>
            <a:ext cx="399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BUT some nouns ending in </a:t>
            </a:r>
            <a:r>
              <a:rPr lang="en-US" sz="2000" b="1" dirty="0" smtClean="0">
                <a:solidFill>
                  <a:srgbClr val="FF0000"/>
                </a:solidFill>
              </a:rPr>
              <a:t>-f</a:t>
            </a:r>
            <a:r>
              <a:rPr lang="en-US" sz="2000" b="1" dirty="0" smtClean="0"/>
              <a:t> or </a:t>
            </a:r>
            <a:r>
              <a:rPr lang="en-US" sz="2000" b="1" dirty="0" smtClean="0">
                <a:solidFill>
                  <a:srgbClr val="FF0000"/>
                </a:solidFill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</a:rPr>
              <a:t>ef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take only </a:t>
            </a:r>
            <a:r>
              <a:rPr lang="en-US" sz="2000" b="1" dirty="0" smtClean="0">
                <a:solidFill>
                  <a:srgbClr val="FF0000"/>
                </a:solidFill>
              </a:rPr>
              <a:t>-s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4941168"/>
            <a:ext cx="2857520" cy="12858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крыша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roof-roof</a:t>
            </a:r>
            <a:r>
              <a:rPr lang="en-US" b="1" dirty="0" smtClean="0">
                <a:solidFill>
                  <a:srgbClr val="C00000"/>
                </a:solidFill>
              </a:rPr>
              <a:t>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giraffe-giraffe</a:t>
            </a:r>
            <a:r>
              <a:rPr lang="en-US" b="1" dirty="0" smtClean="0">
                <a:solidFill>
                  <a:srgbClr val="C00000"/>
                </a:solidFill>
              </a:rPr>
              <a:t>s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43" y="3176285"/>
            <a:ext cx="1869088" cy="13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1647" y="3026570"/>
            <a:ext cx="1868121" cy="14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285984" y="285728"/>
            <a:ext cx="4214842" cy="264320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Irregular Nouns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643174" y="3367767"/>
            <a:ext cx="3500462" cy="3133067"/>
          </a:xfrm>
          <a:prstGeom prst="flowChartProcess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child- children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man – men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woman-women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goose-geese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tooth- teeth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foot- feet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 ox- oxen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mouse- mice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sheep-sheep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person – people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 deer - deer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857364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71475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00504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572140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5429264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1857364"/>
            <a:ext cx="1000132" cy="15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85728"/>
            <a:ext cx="34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UNCOUNTABLE NOUNS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3143248"/>
            <a:ext cx="5072098" cy="1000132"/>
          </a:xfrm>
          <a:prstGeom prst="rect">
            <a:avLst/>
          </a:prstGeom>
          <a:solidFill>
            <a:srgbClr val="37FF9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cheese, butter, meat, salt, pepper, bacon, bread, chocolate, honey, jam, etc.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57158" y="3357562"/>
            <a:ext cx="1714512" cy="612648"/>
          </a:xfrm>
          <a:prstGeom prst="wedgeRoundRectCallout">
            <a:avLst/>
          </a:prstGeom>
          <a:solidFill>
            <a:srgbClr val="37FF9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food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500570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072074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07154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571612"/>
            <a:ext cx="140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428736"/>
            <a:ext cx="1428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428596" y="2643182"/>
            <a:ext cx="1714512" cy="612648"/>
          </a:xfrm>
          <a:prstGeom prst="wedgeRoundRectCallou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liquids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643182"/>
            <a:ext cx="5143536" cy="112871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coffee, milk, water, tea, wine, lemonade, petrol, oil, etc.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00108"/>
            <a:ext cx="1643064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7200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643446"/>
            <a:ext cx="1808067" cy="136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642918"/>
            <a:ext cx="160034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571480"/>
            <a:ext cx="1071570" cy="162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498</Words>
  <Application>Microsoft Office PowerPoint</Application>
  <PresentationFormat>Экран (4:3)</PresentationFormat>
  <Paragraphs>104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Plurals of NOUNS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Some uncountable nouns become countable  with numerals before them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лёха</dc:creator>
  <cp:lastModifiedBy>ASUS</cp:lastModifiedBy>
  <cp:revision>37</cp:revision>
  <dcterms:created xsi:type="dcterms:W3CDTF">2011-02-21T15:31:01Z</dcterms:created>
  <dcterms:modified xsi:type="dcterms:W3CDTF">2017-10-10T14:50:21Z</dcterms:modified>
</cp:coreProperties>
</file>