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</p:sldMasterIdLst>
  <p:notesMasterIdLst>
    <p:notesMasterId r:id="rId24"/>
  </p:notesMasterIdLst>
  <p:sldIdLst>
    <p:sldId id="287" r:id="rId4"/>
    <p:sldId id="256" r:id="rId5"/>
    <p:sldId id="257" r:id="rId6"/>
    <p:sldId id="258" r:id="rId7"/>
    <p:sldId id="259" r:id="rId8"/>
    <p:sldId id="262" r:id="rId9"/>
    <p:sldId id="264" r:id="rId10"/>
    <p:sldId id="288" r:id="rId11"/>
    <p:sldId id="260" r:id="rId12"/>
    <p:sldId id="283" r:id="rId13"/>
    <p:sldId id="273" r:id="rId14"/>
    <p:sldId id="281" r:id="rId15"/>
    <p:sldId id="274" r:id="rId16"/>
    <p:sldId id="275" r:id="rId17"/>
    <p:sldId id="276" r:id="rId18"/>
    <p:sldId id="277" r:id="rId19"/>
    <p:sldId id="284" r:id="rId20"/>
    <p:sldId id="285" r:id="rId21"/>
    <p:sldId id="286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196BD-9406-48BA-B258-A3B400E44581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6CB49-47A3-480F-9354-797F4F176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9405-2992-4FD5-965D-6E3521A3F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2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55B0-D829-41C5-B29B-F6E8356E54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ECCE-E13C-48AD-80CF-34C622ACB9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3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ACE9-9C02-4221-A119-C71C1ED0B0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2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D547-61FA-4358-AFD9-92D3F87CB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73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F498-E5A9-4BA3-91E9-1708D82D7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3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8DF37-EF1F-4345-8EBE-C99111FF70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BFA0-5054-40FA-AA06-E8805266E6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7E2E-571F-4DD4-AD0F-064993860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017E-2092-414B-9435-3B303536E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3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A5AB-1922-48A4-AE56-C94051B90B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9405-2992-4FD5-965D-6E3521A3FD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70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55B0-D829-41C5-B29B-F6E8356E54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9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ECCE-E13C-48AD-80CF-34C622ACB9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34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ACE9-9C02-4221-A119-C71C1ED0B0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1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D547-61FA-4358-AFD9-92D3F87CBD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0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F498-E5A9-4BA3-91E9-1708D82D7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8DF37-EF1F-4345-8EBE-C99111FF70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6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BFA0-5054-40FA-AA06-E8805266E6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7E2E-571F-4DD4-AD0F-064993860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017E-2092-414B-9435-3B303536EA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05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0A5AB-1922-48A4-AE56-C94051B90B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1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34466-22E5-47D8-B197-C6AB9CA57C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1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34466-22E5-47D8-B197-C6AB9CA57C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9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7173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girls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girls’ dolls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7176" name="Picture 8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64318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8197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students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students’ bags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8200" name="Picture 5" descr="backpack_pink_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71750"/>
            <a:ext cx="115411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41-02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500313"/>
            <a:ext cx="165258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 descr="backpack_blue_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00313"/>
            <a:ext cx="11223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26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</a:rPr>
              <a:t>Форма притяжательного падежа существительных  во множественном числе, которые образуют его не по правилам образуется путем прибавления окончания ’s </a:t>
            </a:r>
          </a:p>
        </p:txBody>
      </p:sp>
    </p:spTree>
    <p:extLst>
      <p:ext uri="{BB962C8B-B14F-4D97-AF65-F5344CB8AC3E}">
        <p14:creationId xmlns:p14="http://schemas.microsoft.com/office/powerpoint/2010/main" val="23698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9221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men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men’s boats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9224" name="Picture 4" descr="sailing-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00313"/>
            <a:ext cx="38576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10245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women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women’s  flowers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10248" name="Picture 8" descr="tulip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357438"/>
            <a:ext cx="28035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11269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children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children’s bikes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11272" name="Picture 4" descr="bicycle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71813"/>
            <a:ext cx="1905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bicycle-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428875"/>
            <a:ext cx="18002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6" descr="bicycle-yello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143250"/>
            <a:ext cx="1905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12293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the man and the woman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643438"/>
            <a:ext cx="60721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the man’s and the woman’s shoes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12296" name="Picture 2" descr="C:\Users\samsung\Pictures\SHOPPINGS\CLOTHES\EMN_153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357438"/>
            <a:ext cx="25701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C:\Users\samsung\Pictures\SHOPPINGS\CLOTHES\d&amp;gsho-3783bronz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16144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13317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Pete and Sam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Pete’s and Sam’s toys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13320" name="Picture 2" descr="C:\Users\samsung\Pictures\PEOPLE\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00313"/>
            <a:ext cx="14065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" descr="C:\Users\samsung\Pictures\PEOPLE\6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185737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14341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Grandpa and Grandma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my </a:t>
            </a:r>
            <a:r>
              <a:rPr lang="en-US" sz="32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Gdandpa</a:t>
            </a: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 and Grandma’s house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14344" name="Рисунок 7" descr="6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357438"/>
            <a:ext cx="2500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692275" y="2349500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CC0066"/>
                </a:solidFill>
                <a:latin typeface="Kristen ITC" pitchFamily="66" charset="0"/>
              </a:rPr>
              <a:t>Possessive Case</a:t>
            </a:r>
            <a:endParaRPr lang="ru-RU" sz="6000" b="1">
              <a:solidFill>
                <a:srgbClr val="CC0066"/>
              </a:solidFill>
              <a:latin typeface="Kristen ITC" pitchFamily="66" charset="0"/>
            </a:endParaRPr>
          </a:p>
        </p:txBody>
      </p:sp>
      <p:pic>
        <p:nvPicPr>
          <p:cNvPr id="15365" name="Picture 6" descr="C:\Users\samsung\Pictures\Коллекция картинок (Microsoft)\FRAMES\Разное\раз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71625" y="1785938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my aunt and uncle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478631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risten ITC" pitchFamily="66" charset="0"/>
              </a:rPr>
              <a:t>my aunt and uncle’s car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risten ITC" pitchFamily="66" charset="0"/>
            </a:endParaRPr>
          </a:p>
        </p:txBody>
      </p:sp>
      <p:pic>
        <p:nvPicPr>
          <p:cNvPr id="15368" name="Рисунок 7" descr="5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00313"/>
            <a:ext cx="37861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2896"/>
            <a:ext cx="9036496" cy="38317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400" b="1" dirty="0" smtClean="0">
                <a:solidFill>
                  <a:schemeClr val="tx1"/>
                </a:solidFill>
              </a:rPr>
              <a:t>Общий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ru-RU" sz="4400" b="1" dirty="0" smtClean="0">
                <a:solidFill>
                  <a:schemeClr val="tx1"/>
                </a:solidFill>
              </a:rPr>
              <a:t>            Притяжательны</a:t>
            </a:r>
            <a:r>
              <a:rPr lang="ru-RU" sz="4400" b="1" dirty="0">
                <a:solidFill>
                  <a:schemeClr val="tx1"/>
                </a:solidFill>
              </a:rPr>
              <a:t>й</a:t>
            </a:r>
            <a:r>
              <a:rPr lang="ru-RU" sz="4400" b="1" dirty="0" smtClean="0">
                <a:solidFill>
                  <a:schemeClr val="tx1"/>
                </a:solidFill>
              </a:rPr>
              <a:t>        </a:t>
            </a:r>
            <a:r>
              <a:rPr lang="en-US" sz="4400" b="1" dirty="0" smtClean="0">
                <a:solidFill>
                  <a:schemeClr val="tx1"/>
                </a:solidFill>
              </a:rPr>
              <a:t>     </a:t>
            </a:r>
            <a:r>
              <a:rPr lang="ru-RU" sz="4400" b="1" dirty="0" smtClean="0">
                <a:solidFill>
                  <a:schemeClr val="tx1"/>
                </a:solidFill>
              </a:rPr>
              <a:t>       </a:t>
            </a:r>
          </a:p>
          <a:p>
            <a:pPr marL="0" indent="0">
              <a:buNone/>
            </a:pPr>
            <a:r>
              <a:rPr lang="en-US" sz="4400" b="1" u="sng" dirty="0" smtClean="0">
                <a:solidFill>
                  <a:schemeClr val="tx1"/>
                </a:solidFill>
              </a:rPr>
              <a:t>Common Case</a:t>
            </a:r>
            <a:r>
              <a:rPr lang="ru-RU" sz="4400" b="1" u="sng" dirty="0" smtClean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u="sng" dirty="0" smtClean="0">
                <a:solidFill>
                  <a:schemeClr val="tx1"/>
                </a:solidFill>
              </a:rPr>
              <a:t>Possessive Case</a:t>
            </a:r>
            <a:endParaRPr lang="ru-RU" sz="4400" b="1" u="sng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>
                <a:solidFill>
                  <a:schemeClr val="tx1"/>
                </a:solidFill>
              </a:rPr>
              <a:t>Падежи в английском языке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076056" y="2636912"/>
            <a:ext cx="21602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195736" y="2636912"/>
            <a:ext cx="2376264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229600" cy="4680520"/>
          </a:xfrm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sz="3600" dirty="0">
                <a:solidFill>
                  <a:schemeClr val="tx1"/>
                </a:solidFill>
              </a:rPr>
              <a:t>. </a:t>
            </a:r>
            <a:r>
              <a:rPr lang="en-US" sz="3600" dirty="0">
                <a:solidFill>
                  <a:schemeClr val="tx1"/>
                </a:solidFill>
              </a:rPr>
              <a:t>Red is the Brown …    horse.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1"/>
                </a:solidFill>
              </a:rPr>
              <a:t>2.Tom isn’t </a:t>
            </a:r>
            <a:r>
              <a:rPr lang="en-US" sz="3600" dirty="0" err="1">
                <a:solidFill>
                  <a:schemeClr val="tx1"/>
                </a:solidFill>
              </a:rPr>
              <a:t>Mr</a:t>
            </a:r>
            <a:r>
              <a:rPr lang="en-US" sz="3600" dirty="0">
                <a:solidFill>
                  <a:schemeClr val="tx1"/>
                </a:solidFill>
              </a:rPr>
              <a:t> Brown …   pupil.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1"/>
                </a:solidFill>
              </a:rPr>
              <a:t>3.I have got a grandmother and a grandfather.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1"/>
                </a:solidFill>
              </a:rPr>
              <a:t>My grandparent…   house is very nice.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1"/>
                </a:solidFill>
              </a:rPr>
              <a:t>4. My brother …   name is Oleg.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1"/>
                </a:solidFill>
              </a:rPr>
              <a:t>5. The businessmen …   office is not here.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1"/>
                </a:solidFill>
              </a:rPr>
              <a:t>6. Spot is the Smith…   dog.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dirty="0">
                <a:solidFill>
                  <a:schemeClr val="tx1"/>
                </a:solidFill>
              </a:rPr>
              <a:t>7. Mary isn’t </a:t>
            </a:r>
            <a:r>
              <a:rPr lang="en-US" sz="3600" dirty="0" err="1">
                <a:solidFill>
                  <a:schemeClr val="tx1"/>
                </a:solidFill>
              </a:rPr>
              <a:t>Mr</a:t>
            </a:r>
            <a:r>
              <a:rPr lang="en-US" sz="3600" dirty="0">
                <a:solidFill>
                  <a:schemeClr val="tx1"/>
                </a:solidFill>
              </a:rPr>
              <a:t> Smith…    sister.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Fill in </a:t>
            </a:r>
            <a:r>
              <a:rPr lang="en-US" sz="6600" b="1" i="1" dirty="0">
                <a:solidFill>
                  <a:srgbClr val="FF0000"/>
                </a:solidFill>
              </a:rPr>
              <a:t>’S</a:t>
            </a:r>
            <a:r>
              <a:rPr lang="en-US" sz="6600" dirty="0">
                <a:solidFill>
                  <a:schemeClr val="tx1"/>
                </a:solidFill>
              </a:rPr>
              <a:t> or </a:t>
            </a:r>
            <a:r>
              <a:rPr lang="en-US" sz="6600" b="1" dirty="0">
                <a:solidFill>
                  <a:srgbClr val="FF0000"/>
                </a:solidFill>
              </a:rPr>
              <a:t>S’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Существительные отвечают на вопрос </a:t>
            </a:r>
            <a:r>
              <a:rPr lang="ru-RU" sz="4000" u="sng" dirty="0" smtClean="0">
                <a:solidFill>
                  <a:schemeClr val="tx1"/>
                </a:solidFill>
              </a:rPr>
              <a:t>«Кто?», «Что?»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С</a:t>
            </a:r>
            <a:r>
              <a:rPr lang="en-US" sz="4000" dirty="0" smtClean="0">
                <a:solidFill>
                  <a:schemeClr val="tx1"/>
                </a:solidFill>
              </a:rPr>
              <a:t>at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Dog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Table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Woman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Common Case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Отвечает на вопрос </a:t>
            </a:r>
            <a:r>
              <a:rPr lang="ru-RU" sz="4400" u="sng" dirty="0" smtClean="0">
                <a:solidFill>
                  <a:schemeClr val="tx1"/>
                </a:solidFill>
              </a:rPr>
              <a:t>«Чей?</a:t>
            </a:r>
            <a:r>
              <a:rPr lang="ru-RU" sz="4400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5400" b="1" u="sng" dirty="0" smtClean="0">
                <a:solidFill>
                  <a:schemeClr val="tx1"/>
                </a:solidFill>
              </a:rPr>
              <a:t>Образуют только одушевлённые существительные</a:t>
            </a:r>
            <a:endParaRPr lang="ru-RU" sz="5400" b="1" u="sng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Possessive Case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притяжательный </a:t>
            </a:r>
            <a:r>
              <a:rPr lang="ru-RU" sz="3200" b="1" dirty="0" smtClean="0">
                <a:solidFill>
                  <a:schemeClr val="tx1"/>
                </a:solidFill>
              </a:rPr>
              <a:t>падеж сообщает о том, кому принадлежит предмет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3123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7600" u="sng" dirty="0" smtClean="0">
                <a:solidFill>
                  <a:schemeClr val="tx1"/>
                </a:solidFill>
              </a:rPr>
              <a:t>The  Noun’s</a:t>
            </a:r>
          </a:p>
          <a:p>
            <a:pPr marL="0" indent="0">
              <a:buNone/>
            </a:pPr>
            <a:r>
              <a:rPr lang="en-US" sz="17600" dirty="0" smtClean="0">
                <a:solidFill>
                  <a:schemeClr val="tx1"/>
                </a:solidFill>
              </a:rPr>
              <a:t>The cat’s</a:t>
            </a:r>
          </a:p>
          <a:p>
            <a:pPr marL="0" indent="0">
              <a:buNone/>
            </a:pPr>
            <a:r>
              <a:rPr lang="en-US" sz="17600" dirty="0" smtClean="0">
                <a:solidFill>
                  <a:schemeClr val="tx1"/>
                </a:solidFill>
              </a:rPr>
              <a:t>The mother’s</a:t>
            </a:r>
          </a:p>
          <a:p>
            <a:pPr marL="0" indent="0">
              <a:buNone/>
            </a:pPr>
            <a:r>
              <a:rPr lang="en-US" sz="17600" dirty="0" smtClean="0">
                <a:solidFill>
                  <a:schemeClr val="tx1"/>
                </a:solidFill>
              </a:rPr>
              <a:t>The doctor’s</a:t>
            </a:r>
          </a:p>
          <a:p>
            <a:pPr marL="0" indent="0">
              <a:buNone/>
            </a:pPr>
            <a:r>
              <a:rPr lang="en-US" sz="17600" dirty="0" smtClean="0">
                <a:solidFill>
                  <a:schemeClr val="tx1"/>
                </a:solidFill>
              </a:rPr>
              <a:t>The sister’s</a:t>
            </a:r>
          </a:p>
          <a:p>
            <a:pPr marL="0" indent="0" algn="ctr">
              <a:buNone/>
            </a:pPr>
            <a:endParaRPr lang="en-US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Образование притяжательного падежа у существительных единственного числа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403074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3"/>
            <a:ext cx="4680520" cy="4054078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4175125" cy="1470025"/>
          </a:xfrm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Whose dog is it?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436096" y="2996952"/>
            <a:ext cx="3240087" cy="1306960"/>
          </a:xfrm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boy’</a:t>
            </a:r>
            <a:r>
              <a:rPr lang="en-US" sz="4800" b="1" dirty="0">
                <a:solidFill>
                  <a:srgbClr val="FF0000"/>
                </a:solidFill>
              </a:rPr>
              <a:t>s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8677982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46" y="2780928"/>
            <a:ext cx="5327650" cy="3772024"/>
          </a:xfrm>
          <a:prstGeom prst="rect">
            <a:avLst/>
          </a:prstGeom>
          <a:noFill/>
          <a:ln w="76200" cap="rnd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6480398" cy="1470025"/>
          </a:xfrm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Whose doll is it?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005064"/>
            <a:ext cx="3312368" cy="2016224"/>
          </a:xfrm>
          <a:ln w="57150">
            <a:solidFill>
              <a:srgbClr val="99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The girl’</a:t>
            </a:r>
            <a:r>
              <a:rPr lang="en-US" sz="6000" b="1" dirty="0">
                <a:solidFill>
                  <a:srgbClr val="FF0000"/>
                </a:solidFill>
              </a:rPr>
              <a:t>s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Possessive Case</a:t>
            </a:r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притяжательный </a:t>
            </a:r>
            <a:r>
              <a:rPr lang="ru-RU" sz="3200" b="1" dirty="0" smtClean="0">
                <a:solidFill>
                  <a:schemeClr val="tx1"/>
                </a:solidFill>
              </a:rPr>
              <a:t>падеж также показывает, какие отношения связывают людей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9822" y="2492896"/>
            <a:ext cx="3779694" cy="8255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chemeClr val="tx1"/>
                </a:solidFill>
              </a:rPr>
              <a:t>Rob’s grandmother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2" y="4153435"/>
            <a:ext cx="4029384" cy="2446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5560"/>
            <a:ext cx="3076575" cy="2047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55419" y="5084253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My father’s </a:t>
            </a:r>
            <a:r>
              <a:rPr lang="en-US" sz="3200" b="1" dirty="0" smtClean="0"/>
              <a:t>sister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30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384376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The Noun</a:t>
            </a:r>
            <a:r>
              <a:rPr lang="en-US" sz="6000" u="sng" dirty="0" smtClean="0">
                <a:solidFill>
                  <a:schemeClr val="tx1"/>
                </a:solidFill>
              </a:rPr>
              <a:t>s</a:t>
            </a:r>
            <a:r>
              <a:rPr lang="en-US" sz="6000" dirty="0" smtClean="0">
                <a:solidFill>
                  <a:schemeClr val="tx1"/>
                </a:solidFill>
              </a:rPr>
              <a:t>’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The cat</a:t>
            </a:r>
            <a:r>
              <a:rPr lang="en-US" sz="4800" u="sng" dirty="0" smtClean="0">
                <a:solidFill>
                  <a:schemeClr val="tx1"/>
                </a:solidFill>
              </a:rPr>
              <a:t>s</a:t>
            </a:r>
            <a:r>
              <a:rPr lang="en-US" sz="6000" b="1" dirty="0" smtClean="0">
                <a:solidFill>
                  <a:schemeClr val="tx1"/>
                </a:solidFill>
              </a:rPr>
              <a:t>’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The dog</a:t>
            </a:r>
            <a:r>
              <a:rPr lang="en-US" sz="4800" u="sng" dirty="0" smtClean="0">
                <a:solidFill>
                  <a:schemeClr val="tx1"/>
                </a:solidFill>
              </a:rPr>
              <a:t>s</a:t>
            </a:r>
            <a:r>
              <a:rPr lang="en-US" sz="6000" b="1" dirty="0" smtClean="0">
                <a:solidFill>
                  <a:schemeClr val="tx1"/>
                </a:solidFill>
              </a:rPr>
              <a:t>’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94421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cs typeface="Aharoni" pitchFamily="2" charset="-79"/>
              </a:rPr>
              <a:t>Образование притяжательного падежа у существительных </a:t>
            </a:r>
            <a:r>
              <a:rPr lang="ru-RU" sz="3200" b="1" dirty="0" smtClean="0">
                <a:solidFill>
                  <a:schemeClr val="tx1"/>
                </a:solidFill>
                <a:cs typeface="Aharoni" pitchFamily="2" charset="-79"/>
              </a:rPr>
              <a:t>множественного числа</a:t>
            </a:r>
            <a:r>
              <a:rPr lang="en-US" sz="3200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cs typeface="Aharoni" pitchFamily="2" charset="-79"/>
              </a:rPr>
              <a:t>образуется </a:t>
            </a:r>
            <a:r>
              <a:rPr lang="ru-RU" sz="3200" b="1" dirty="0">
                <a:solidFill>
                  <a:schemeClr val="tx1"/>
                </a:solidFill>
                <a:cs typeface="Aharoni" pitchFamily="2" charset="-79"/>
              </a:rPr>
              <a:t>прибавлением только одного апострофа ( ’ </a:t>
            </a:r>
            <a:r>
              <a:rPr lang="ru-RU" sz="3200" b="1" dirty="0" smtClean="0">
                <a:solidFill>
                  <a:schemeClr val="tx1"/>
                </a:solidFill>
                <a:cs typeface="Aharoni" pitchFamily="2" charset="-79"/>
              </a:rPr>
              <a:t>)</a:t>
            </a:r>
            <a:endParaRPr lang="ru-RU" sz="32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79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264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Волна</vt:lpstr>
      <vt:lpstr>Оформление по умолчанию</vt:lpstr>
      <vt:lpstr>1_Оформление по умолчанию</vt:lpstr>
      <vt:lpstr>Презентация PowerPoint</vt:lpstr>
      <vt:lpstr>     Падежи в английском языке     </vt:lpstr>
      <vt:lpstr>Common Case</vt:lpstr>
      <vt:lpstr>Possessive Case притяжательный падеж сообщает о том, кому принадлежит предмет</vt:lpstr>
      <vt:lpstr>Образование притяжательного падежа у существительных единственного числа</vt:lpstr>
      <vt:lpstr>Whose dog is it?</vt:lpstr>
      <vt:lpstr>Whose doll is it?</vt:lpstr>
      <vt:lpstr>Possessive Case притяжательный падеж также показывает, какие отношения связывают людей</vt:lpstr>
      <vt:lpstr>Образование притяжательного падежа у существительных множественного числа образуется прибавлением только одного апострофа ( ’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Fill in ’S or S’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Падежи в английском языке</dc:title>
  <dc:creator>Игорь</dc:creator>
  <cp:lastModifiedBy>ASUS</cp:lastModifiedBy>
  <cp:revision>11</cp:revision>
  <dcterms:created xsi:type="dcterms:W3CDTF">2013-10-21T14:59:57Z</dcterms:created>
  <dcterms:modified xsi:type="dcterms:W3CDTF">2016-11-04T09:59:04Z</dcterms:modified>
</cp:coreProperties>
</file>