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60" r:id="rId2"/>
    <p:sldId id="256" r:id="rId3"/>
    <p:sldId id="257" r:id="rId4"/>
    <p:sldId id="267" r:id="rId5"/>
    <p:sldId id="261" r:id="rId6"/>
    <p:sldId id="262" r:id="rId7"/>
    <p:sldId id="259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563E-1CE7-4E91-AD9B-704A83D2060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2A29AB4-9176-439B-B527-59B6EC80E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563E-1CE7-4E91-AD9B-704A83D2060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9AB4-9176-439B-B527-59B6EC80E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563E-1CE7-4E91-AD9B-704A83D2060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9AB4-9176-439B-B527-59B6EC80E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704850"/>
            <a:ext cx="8229600" cy="56197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C1475-3F49-4761-A736-C861AE9416F3}" type="datetimeFigureOut">
              <a:rPr lang="ru-RU"/>
              <a:pPr>
                <a:defRPr/>
              </a:pPr>
              <a:t>09.10.2016</a:t>
            </a:fld>
            <a:endParaRPr lang="ru-R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D5ACA-7E9C-45B5-9088-74B5E62749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663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563E-1CE7-4E91-AD9B-704A83D2060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2A29AB4-9176-439B-B527-59B6EC80E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563E-1CE7-4E91-AD9B-704A83D2060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9AB4-9176-439B-B527-59B6EC80E4A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563E-1CE7-4E91-AD9B-704A83D2060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9AB4-9176-439B-B527-59B6EC80E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563E-1CE7-4E91-AD9B-704A83D2060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2A29AB4-9176-439B-B527-59B6EC80E4A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563E-1CE7-4E91-AD9B-704A83D2060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9AB4-9176-439B-B527-59B6EC80E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563E-1CE7-4E91-AD9B-704A83D2060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9AB4-9176-439B-B527-59B6EC80E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563E-1CE7-4E91-AD9B-704A83D2060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9AB4-9176-439B-B527-59B6EC80E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563E-1CE7-4E91-AD9B-704A83D2060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9AB4-9176-439B-B527-59B6EC80E4A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327563E-1CE7-4E91-AD9B-704A83D2060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2A29AB4-9176-439B-B527-59B6EC80E4A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74" y="0"/>
            <a:ext cx="9217023" cy="6858000"/>
          </a:xfrm>
        </p:spPr>
      </p:pic>
    </p:spTree>
    <p:extLst>
      <p:ext uri="{BB962C8B-B14F-4D97-AF65-F5344CB8AC3E}">
        <p14:creationId xmlns:p14="http://schemas.microsoft.com/office/powerpoint/2010/main" val="32815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68044" y="1124744"/>
            <a:ext cx="41764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секрет, что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those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очень похожи между собой и внешне и по звучанию и многие их путают.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25"/>
            <a:ext cx="5076056" cy="412280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3528" y="4101460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those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относятся к предметами или указывают на предмет.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87624" y="5517232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 выбрать правильное слово?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75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124744"/>
            <a:ext cx="84969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Прежде всего мы смотрим сколько предметов (один/больше одного) и где они находятся (близко/далеко). Близко – на уровне вытянутой руки, вы можете до них дотянуться, далеко – вы не можете достать рукой.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71" y="2780928"/>
            <a:ext cx="7704856" cy="1939078"/>
          </a:xfrm>
          <a:prstGeom prst="rect">
            <a:avLst/>
          </a:prstGeom>
          <a:ln cmpd="sng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3538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028071"/>
            <a:ext cx="7668344" cy="5751258"/>
          </a:xfrm>
          <a:prstGeom prst="rect">
            <a:avLst/>
          </a:prstGeom>
        </p:spPr>
      </p:pic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3608" y="102635"/>
            <a:ext cx="86423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  <a:latin typeface="Aharoni"/>
                <a:cs typeface="Aharoni" pitchFamily="2" charset="-79"/>
              </a:rPr>
              <a:t>Указательное </a:t>
            </a:r>
            <a:r>
              <a:rPr lang="ru-RU" sz="4400" b="1" dirty="0" smtClean="0">
                <a:solidFill>
                  <a:srgbClr val="FF0000"/>
                </a:solidFill>
                <a:latin typeface="Aharoni"/>
                <a:cs typeface="Aharoni" pitchFamily="2" charset="-79"/>
              </a:rPr>
              <a:t>местоимение</a:t>
            </a:r>
            <a:endParaRPr lang="ru-RU" sz="4400" b="1" dirty="0">
              <a:solidFill>
                <a:srgbClr val="FF0000"/>
              </a:solidFill>
              <a:latin typeface="Aharoni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4556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323850" y="692150"/>
            <a:ext cx="8250238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400" dirty="0" smtClean="0">
                <a:ea typeface="Aharoni"/>
                <a:cs typeface="Aharoni"/>
              </a:rPr>
              <a:t>Указательное местоимение </a:t>
            </a:r>
            <a:r>
              <a:rPr lang="en-US" sz="4400" dirty="0" smtClean="0">
                <a:solidFill>
                  <a:srgbClr val="FF0000"/>
                </a:solidFill>
                <a:latin typeface="Aharoni"/>
                <a:ea typeface="Aharoni"/>
                <a:cs typeface="Aharoni"/>
              </a:rPr>
              <a:t>this</a:t>
            </a:r>
            <a:endParaRPr lang="ru-RU" sz="4400" dirty="0" smtClean="0">
              <a:solidFill>
                <a:srgbClr val="FF0000"/>
              </a:solidFill>
              <a:ea typeface="Aharoni"/>
              <a:cs typeface="Aharoni"/>
            </a:endParaRPr>
          </a:p>
        </p:txBody>
      </p:sp>
      <p:pic>
        <p:nvPicPr>
          <p:cNvPr id="16386" name="Picture 2" descr="http://t2.gstatic.com/images?q=tbn:ANd9GcRZWRB_-_0myDCvspN5xhSa0wOi7XXUov66tKlPcXoYN4AB9U6U_g"/>
          <p:cNvPicPr>
            <a:picLocks noChangeAspect="1" noChangeArrowheads="1"/>
          </p:cNvPicPr>
          <p:nvPr/>
        </p:nvPicPr>
        <p:blipFill>
          <a:blip r:embed="rId2"/>
          <a:srcRect t="3625" b="8383"/>
          <a:stretch>
            <a:fillRect/>
          </a:stretch>
        </p:blipFill>
        <p:spPr bwMode="auto">
          <a:xfrm>
            <a:off x="7019925" y="1412875"/>
            <a:ext cx="1908175" cy="162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259" y="1766363"/>
            <a:ext cx="1527944" cy="1762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2987675" y="2276475"/>
            <a:ext cx="443388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Aharoni"/>
                <a:ea typeface="Aharoni"/>
                <a:cs typeface="Aharoni"/>
              </a:rPr>
              <a:t>This </a:t>
            </a:r>
            <a:r>
              <a:rPr lang="en-US" sz="4800" dirty="0">
                <a:latin typeface="Constantia" pitchFamily="18" charset="0"/>
              </a:rPr>
              <a:t>is a beetle. </a:t>
            </a:r>
            <a:endParaRPr lang="ru-RU" sz="4800" dirty="0">
              <a:latin typeface="Constantia" pitchFamily="18" charset="0"/>
            </a:endParaRPr>
          </a:p>
        </p:txBody>
      </p:sp>
      <p:sp>
        <p:nvSpPr>
          <p:cNvPr id="5" name="Стрелка влево 4"/>
          <p:cNvSpPr/>
          <p:nvPr/>
        </p:nvSpPr>
        <p:spPr>
          <a:xfrm rot="2228171">
            <a:off x="1908175" y="1916113"/>
            <a:ext cx="977900" cy="48577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250825" y="3573463"/>
            <a:ext cx="86423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dirty="0">
                <a:solidFill>
                  <a:schemeClr val="tx2"/>
                </a:solidFill>
                <a:latin typeface="Aharoni"/>
              </a:rPr>
              <a:t>Указательное местоимение</a:t>
            </a:r>
            <a:r>
              <a:rPr lang="ru-RU" sz="4400" dirty="0">
                <a:solidFill>
                  <a:srgbClr val="000000"/>
                </a:solidFill>
                <a:latin typeface="Aharoni"/>
              </a:rPr>
              <a:t> </a:t>
            </a:r>
            <a:r>
              <a:rPr lang="en-US" sz="4400" dirty="0">
                <a:solidFill>
                  <a:srgbClr val="FF0000"/>
                </a:solidFill>
                <a:latin typeface="Aharoni"/>
              </a:rPr>
              <a:t>that</a:t>
            </a:r>
            <a:endParaRPr lang="ru-RU" sz="4400" dirty="0">
              <a:solidFill>
                <a:srgbClr val="FF0000"/>
              </a:solidFill>
              <a:latin typeface="Aharoni"/>
            </a:endParaRPr>
          </a:p>
        </p:txBody>
      </p:sp>
      <p:pic>
        <p:nvPicPr>
          <p:cNvPr id="1639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4581525"/>
            <a:ext cx="1893887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TextBox 3"/>
          <p:cNvSpPr txBox="1">
            <a:spLocks noChangeArrowheads="1"/>
          </p:cNvSpPr>
          <p:nvPr/>
        </p:nvSpPr>
        <p:spPr bwMode="auto">
          <a:xfrm>
            <a:off x="3132138" y="4508500"/>
            <a:ext cx="36845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Constantia" pitchFamily="18" charset="0"/>
                <a:ea typeface="Aharoni"/>
                <a:cs typeface="Aharoni"/>
              </a:rPr>
              <a:t>That</a:t>
            </a:r>
            <a:r>
              <a:rPr lang="en-US" sz="4400">
                <a:latin typeface="Constantia" pitchFamily="18" charset="0"/>
                <a:ea typeface="Aharoni"/>
                <a:cs typeface="Aharoni"/>
              </a:rPr>
              <a:t> is a mug</a:t>
            </a:r>
            <a:r>
              <a:rPr lang="en-US" sz="6000">
                <a:latin typeface="Aharoni"/>
                <a:ea typeface="Aharoni"/>
                <a:cs typeface="Aharoni"/>
              </a:rPr>
              <a:t>.</a:t>
            </a:r>
            <a:endParaRPr lang="ru-RU" sz="6000">
              <a:latin typeface="Constantia" pitchFamily="18" charset="0"/>
              <a:ea typeface="Aharoni"/>
              <a:cs typeface="Aharoni"/>
            </a:endParaRPr>
          </a:p>
        </p:txBody>
      </p:sp>
      <p:pic>
        <p:nvPicPr>
          <p:cNvPr id="16393" name="Picture 6" descr="http://t2.gstatic.com/images?q=tbn:ANd9GcQcvEgS4U2JlaV-BOJwJbNydmsvTvRRIO4474TwaX35p__Ver_Ig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4868863"/>
            <a:ext cx="16383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трелка вправо 4"/>
          <p:cNvSpPr/>
          <p:nvPr/>
        </p:nvSpPr>
        <p:spPr>
          <a:xfrm>
            <a:off x="2635250" y="5988050"/>
            <a:ext cx="4529138" cy="48577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93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785225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ea typeface="Aharoni"/>
                <a:cs typeface="Times New Roman" pitchFamily="18" charset="0"/>
              </a:rPr>
              <a:t>Указательное местоимение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Aharoni"/>
                <a:cs typeface="Times New Roman" pitchFamily="18" charset="0"/>
              </a:rPr>
              <a:t>these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ea typeface="Aharoni"/>
              <a:cs typeface="Times New Roman" pitchFamily="18" charset="0"/>
            </a:endParaRPr>
          </a:p>
        </p:txBody>
      </p:sp>
      <p:pic>
        <p:nvPicPr>
          <p:cNvPr id="17410" name="Picture 5" descr="i?id=234949623-46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417410"/>
            <a:ext cx="1655415" cy="2364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3"/>
          <p:cNvSpPr>
            <a:spLocks noGrp="1" noChangeArrowheads="1"/>
          </p:cNvSpPr>
          <p:nvPr>
            <p:ph/>
          </p:nvPr>
        </p:nvSpPr>
        <p:spPr>
          <a:xfrm>
            <a:off x="179388" y="1052513"/>
            <a:ext cx="8229600" cy="56197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</a:t>
            </a:r>
            <a:r>
              <a:rPr lang="ru-RU" dirty="0" smtClean="0">
                <a:solidFill>
                  <a:srgbClr val="FF0000"/>
                </a:solidFill>
              </a:rPr>
              <a:t>            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en-US" sz="4400" dirty="0" smtClean="0">
                <a:solidFill>
                  <a:srgbClr val="FF0000"/>
                </a:solidFill>
              </a:rPr>
              <a:t>These</a:t>
            </a:r>
            <a:r>
              <a:rPr lang="en-US" sz="4400" dirty="0" smtClean="0">
                <a:solidFill>
                  <a:schemeClr val="tx2"/>
                </a:solidFill>
              </a:rPr>
              <a:t> </a:t>
            </a:r>
            <a:r>
              <a:rPr lang="en-US" sz="4400" dirty="0" smtClean="0"/>
              <a:t>are beetles</a:t>
            </a:r>
            <a:r>
              <a:rPr lang="en-US" sz="4400" dirty="0" smtClean="0">
                <a:latin typeface="Aharoni"/>
              </a:rPr>
              <a:t>. </a:t>
            </a:r>
            <a:endParaRPr lang="ru-RU" sz="4400" dirty="0" smtClean="0">
              <a:latin typeface="Aharoni"/>
            </a:endParaRPr>
          </a:p>
        </p:txBody>
      </p:sp>
      <p:sp>
        <p:nvSpPr>
          <p:cNvPr id="5" name="Стрелка вправо 4"/>
          <p:cNvSpPr>
            <a:spLocks noChangeArrowheads="1"/>
          </p:cNvSpPr>
          <p:nvPr/>
        </p:nvSpPr>
        <p:spPr bwMode="auto">
          <a:xfrm rot="10800000">
            <a:off x="2195736" y="2356963"/>
            <a:ext cx="1439862" cy="485775"/>
          </a:xfrm>
          <a:prstGeom prst="rightArrow">
            <a:avLst>
              <a:gd name="adj1" fmla="val 50000"/>
              <a:gd name="adj2" fmla="val 49984"/>
            </a:avLst>
          </a:prstGeom>
          <a:solidFill>
            <a:schemeClr val="bg1"/>
          </a:solidFill>
          <a:ln w="25400" algn="ctr">
            <a:solidFill>
              <a:srgbClr val="085091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7413" name="Picture 2" descr="http://t2.gstatic.com/images?q=tbn:ANd9GcRZWRB_-_0myDCvspN5xhSa0wOi7XXUov66tKlPcXoYN4AB9U6U_g"/>
          <p:cNvPicPr>
            <a:picLocks noChangeAspect="1" noChangeArrowheads="1"/>
          </p:cNvPicPr>
          <p:nvPr/>
        </p:nvPicPr>
        <p:blipFill>
          <a:blip r:embed="rId3"/>
          <a:srcRect t="3625" b="8383"/>
          <a:stretch>
            <a:fillRect/>
          </a:stretch>
        </p:blipFill>
        <p:spPr bwMode="auto">
          <a:xfrm>
            <a:off x="3869432" y="2161452"/>
            <a:ext cx="1908175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10"/>
          <p:cNvSpPr>
            <a:spLocks noChangeArrowheads="1"/>
          </p:cNvSpPr>
          <p:nvPr/>
        </p:nvSpPr>
        <p:spPr bwMode="auto">
          <a:xfrm>
            <a:off x="251520" y="3954463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Указательное местоимение</a:t>
            </a:r>
            <a:r>
              <a:rPr lang="ru-RU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those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5" name="Picture 12" descr="i?id=14871905-71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51725" y="4941888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8313" y="4727575"/>
            <a:ext cx="1893887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7" name="TextBox 3"/>
          <p:cNvSpPr txBox="1">
            <a:spLocks noChangeArrowheads="1"/>
          </p:cNvSpPr>
          <p:nvPr/>
        </p:nvSpPr>
        <p:spPr bwMode="auto">
          <a:xfrm>
            <a:off x="2820193" y="4723130"/>
            <a:ext cx="4143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Constantia" pitchFamily="18" charset="0"/>
                <a:ea typeface="Aharoni"/>
                <a:cs typeface="Aharoni"/>
              </a:rPr>
              <a:t>Those </a:t>
            </a:r>
            <a:r>
              <a:rPr lang="en-US" sz="4400" dirty="0">
                <a:latin typeface="Constantia" pitchFamily="18" charset="0"/>
                <a:ea typeface="Aharoni"/>
                <a:cs typeface="Aharoni"/>
              </a:rPr>
              <a:t>are mugs</a:t>
            </a:r>
            <a:r>
              <a:rPr lang="en-US" sz="4400" dirty="0">
                <a:latin typeface="Aharoni"/>
                <a:ea typeface="Aharoni"/>
                <a:cs typeface="Aharoni"/>
              </a:rPr>
              <a:t>.</a:t>
            </a:r>
            <a:endParaRPr lang="ru-RU" sz="4400" dirty="0">
              <a:latin typeface="Constantia" pitchFamily="18" charset="0"/>
              <a:ea typeface="Aharoni"/>
              <a:cs typeface="Aharoni"/>
            </a:endParaRPr>
          </a:p>
        </p:txBody>
      </p:sp>
      <p:sp>
        <p:nvSpPr>
          <p:cNvPr id="2" name="Стрелка вправо 4"/>
          <p:cNvSpPr/>
          <p:nvPr/>
        </p:nvSpPr>
        <p:spPr>
          <a:xfrm>
            <a:off x="2627313" y="5589588"/>
            <a:ext cx="4529137" cy="48577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16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196752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Употребляются всегда с существительными, отвечают на вопрос «Какой/ какие?» и помогают определить, какой именно предмет (какие именно предметы) имеется ввиду: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2782669"/>
            <a:ext cx="47525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This is a flower. –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цветок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This flower is beautiful. –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Этот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цветок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красивый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781" y="2453999"/>
            <a:ext cx="3384376" cy="22527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24739" y="4839749"/>
            <a:ext cx="47192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dog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– То собака.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(Тот предмет, то животное – слово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указательное местоимение)</a:t>
            </a: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dog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big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– Та собака большая.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(Именно та собака, на которую указывает говорящий. Слово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определитель)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9592" y="37730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Местоимения в качестве определителей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45" y="4115247"/>
            <a:ext cx="3966134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54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584" y="404664"/>
            <a:ext cx="48245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pencils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– Это (эти предметы) – карандаши.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указательное местоимение)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pencils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sharp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– Эти карандаши острые.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определитель, потому что указывает, какие именно карандаши)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79" y="532209"/>
            <a:ext cx="3621399" cy="241052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37833" y="3356992"/>
            <a:ext cx="480564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Those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fruit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trees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– То (те деревья) фруктовые деревья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.(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Those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указательное местоимение. указывает на предметы, привлекает наше внимание к ним.)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Those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fruit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trees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young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– Те фруктовые деревья молодые.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Those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определитель, так как дает понять, какие именно деревья имеют ввиду.)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356992"/>
            <a:ext cx="4107839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13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53</TotalTime>
  <Words>307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Указательное местоимение this</vt:lpstr>
      <vt:lpstr>Указательное местоимение these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6</cp:revision>
  <dcterms:created xsi:type="dcterms:W3CDTF">2016-10-09T11:21:10Z</dcterms:created>
  <dcterms:modified xsi:type="dcterms:W3CDTF">2016-10-09T12:15:07Z</dcterms:modified>
</cp:coreProperties>
</file>