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5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9" autoAdjust="0"/>
    <p:restoredTop sz="94660"/>
  </p:normalViewPr>
  <p:slideViewPr>
    <p:cSldViewPr>
      <p:cViewPr>
        <p:scale>
          <a:sx n="82" d="100"/>
          <a:sy n="82" d="100"/>
        </p:scale>
        <p:origin x="-10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Discrimination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4000" u="sng" dirty="0" smtClean="0"/>
              <a:t>Discrimination</a:t>
            </a:r>
            <a:r>
              <a:rPr lang="en-US" sz="4000" dirty="0" smtClean="0"/>
              <a:t> is acting toward or treating individuals or groups in a different manner because they are different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114040"/>
          </a:xfrm>
        </p:spPr>
        <p:txBody>
          <a:bodyPr>
            <a:noAutofit/>
          </a:bodyPr>
          <a:lstStyle/>
          <a:p>
            <a:r>
              <a:rPr lang="en-US" sz="1800" b="1" u="sng" dirty="0"/>
              <a:t>Tease </a:t>
            </a:r>
            <a:r>
              <a:rPr lang="en-US" sz="1800" dirty="0"/>
              <a:t>- to annoy someone in order to have fun</a:t>
            </a:r>
            <a:endParaRPr lang="en-US" sz="1800" dirty="0"/>
          </a:p>
          <a:p>
            <a:r>
              <a:rPr lang="en-US" sz="1800" b="1" u="sng" dirty="0"/>
              <a:t>Redundant</a:t>
            </a:r>
            <a:r>
              <a:rPr lang="en-US" sz="1800" dirty="0"/>
              <a:t> - if someone is redundant, they have been told they must leave their job because they are no longer needed</a:t>
            </a:r>
            <a:endParaRPr lang="en-US" sz="1800" dirty="0"/>
          </a:p>
          <a:p>
            <a:r>
              <a:rPr lang="en-US" sz="1800" b="1" u="sng" dirty="0"/>
              <a:t>Apply</a:t>
            </a:r>
            <a:r>
              <a:rPr lang="en-US" sz="1800" dirty="0"/>
              <a:t> - a request for a job</a:t>
            </a:r>
            <a:endParaRPr lang="en-US" sz="1800" dirty="0"/>
          </a:p>
          <a:p>
            <a:r>
              <a:rPr lang="en-US" sz="1800" b="1" u="sng" dirty="0"/>
              <a:t>Placement agency </a:t>
            </a:r>
            <a:r>
              <a:rPr lang="en-US" sz="1800" dirty="0"/>
              <a:t>- the process of finding someone a place where they can live, work or study</a:t>
            </a:r>
            <a:endParaRPr lang="en-US" sz="1800" dirty="0"/>
          </a:p>
          <a:p>
            <a:r>
              <a:rPr lang="en-US" sz="1800" b="1" u="sng" dirty="0"/>
              <a:t>Highly qualified </a:t>
            </a:r>
            <a:r>
              <a:rPr lang="en-US" sz="1800" dirty="0"/>
              <a:t>- at a more extreme or advanced level than usual</a:t>
            </a:r>
            <a:endParaRPr lang="en-US" sz="1800" dirty="0"/>
          </a:p>
          <a:p>
            <a:r>
              <a:rPr lang="en-US" sz="1800" b="1" u="sng" dirty="0"/>
              <a:t>Tomboy </a:t>
            </a:r>
            <a:r>
              <a:rPr lang="en-US" sz="1800" dirty="0"/>
              <a:t>- a girl who takes part in activities and games that people think are more suitable for boys</a:t>
            </a:r>
            <a:endParaRPr lang="en-US" sz="1800" dirty="0"/>
          </a:p>
          <a:p>
            <a:r>
              <a:rPr lang="en-US" sz="1800" b="1" u="sng" dirty="0"/>
              <a:t>Share</a:t>
            </a:r>
            <a:r>
              <a:rPr lang="en-US" sz="1800" dirty="0"/>
              <a:t> - a part of a total number or amount of something that is divided between several people or things</a:t>
            </a:r>
            <a:endParaRPr lang="en-US" sz="1800" dirty="0"/>
          </a:p>
          <a:p>
            <a:r>
              <a:rPr lang="en-US" sz="1800" b="1" u="sng" dirty="0"/>
              <a:t>Halve - </a:t>
            </a:r>
            <a:r>
              <a:rPr lang="en-US" sz="1800" dirty="0"/>
              <a:t>to divide something into two pieces of equal size</a:t>
            </a:r>
            <a:endParaRPr lang="en-US" sz="1800" dirty="0"/>
          </a:p>
          <a:p>
            <a:r>
              <a:rPr lang="en-US" sz="1800" b="1" dirty="0"/>
              <a:t>Illegal</a:t>
            </a:r>
            <a:r>
              <a:rPr lang="en-US" sz="1800" dirty="0"/>
              <a:t> - not allowed by the law</a:t>
            </a:r>
            <a:endParaRPr lang="en-US" sz="1800" dirty="0"/>
          </a:p>
          <a:p>
            <a:r>
              <a:rPr lang="en-US" sz="1800" b="1" u="sng" dirty="0"/>
              <a:t>Provide</a:t>
            </a:r>
            <a:r>
              <a:rPr lang="en-US" sz="1800" dirty="0"/>
              <a:t>- to give someone something that they want or need</a:t>
            </a:r>
            <a:endParaRPr lang="en-US" sz="1800" dirty="0"/>
          </a:p>
          <a:p>
            <a:r>
              <a:rPr lang="en-US" sz="1800" b="1" u="sng" dirty="0"/>
              <a:t>Counseling</a:t>
            </a:r>
            <a:r>
              <a:rPr lang="en-US" sz="1800" dirty="0"/>
              <a:t> – advice and help that you give someone with their problems</a:t>
            </a:r>
            <a:endParaRPr lang="en-US" sz="1800" dirty="0"/>
          </a:p>
          <a:p>
            <a:r>
              <a:rPr lang="en-US" sz="1800" b="1" u="sng" dirty="0"/>
              <a:t>Guest speaker </a:t>
            </a:r>
            <a:r>
              <a:rPr lang="en-US" sz="1800" dirty="0"/>
              <a:t>- appearing by invitation to perform at an event</a:t>
            </a:r>
            <a:endParaRPr lang="en-US" sz="1800" dirty="0"/>
          </a:p>
          <a:p>
            <a:r>
              <a:rPr lang="en-US" sz="1800" b="1" u="sng" dirty="0"/>
              <a:t>Bully </a:t>
            </a:r>
            <a:r>
              <a:rPr lang="en-US" sz="1800" dirty="0"/>
              <a:t>– a behavior that frightens or hurts someone smaller or weaker</a:t>
            </a:r>
            <a:endParaRPr lang="en-US" sz="1800" dirty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Дискриминация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000" dirty="0"/>
              <a:t>Дискриминация - это действие по отношению к отдельным лицам или группам или обращение с ними по-разному, потому что они разные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6329858"/>
          </a:xfrm>
        </p:spPr>
        <p:txBody>
          <a:bodyPr/>
          <a:lstStyle/>
          <a:p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8195" name="Picture 3" descr="C:\Users\юзер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639391" cy="60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Что часто приводит к дискриминации?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Стереотипы - идея или утверждение обо всех членах группы.</a:t>
            </a:r>
            <a:endParaRPr lang="ru-RU" u="sng" dirty="0"/>
          </a:p>
          <a:p>
            <a:r>
              <a:rPr lang="ru-RU" u="sng" dirty="0"/>
              <a:t>Предрассудки - это негативное отношение к группе людей.</a:t>
            </a:r>
            <a:endParaRPr lang="ru-RU" u="sng" dirty="0"/>
          </a:p>
          <a:p>
            <a:r>
              <a:rPr lang="ru-RU" u="sng" dirty="0"/>
              <a:t>Расизм - убеждение в том, что представители одной расы или этнической группы превосходят представителей других рас или этнических групп.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Пять распространенных видов дискриминации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Дискриминация по признаку пола/пола</a:t>
            </a:r>
            <a:endParaRPr lang="ru-RU" dirty="0"/>
          </a:p>
          <a:p>
            <a:r>
              <a:rPr lang="ru-RU" dirty="0"/>
              <a:t>Дискриминация инвалидов</a:t>
            </a:r>
            <a:endParaRPr lang="ru-RU" dirty="0"/>
          </a:p>
          <a:p>
            <a:r>
              <a:rPr lang="ru-RU" dirty="0"/>
              <a:t>Дискриминация по возрасту</a:t>
            </a:r>
            <a:endParaRPr lang="ru-RU" dirty="0"/>
          </a:p>
          <a:p>
            <a:r>
              <a:rPr lang="ru-RU" dirty="0"/>
              <a:t>Расовая/ этническая дискриминация</a:t>
            </a:r>
            <a:endParaRPr lang="ru-RU" dirty="0"/>
          </a:p>
          <a:p>
            <a:r>
              <a:rPr lang="ru-RU" dirty="0"/>
              <a:t>Религиозная дискриминация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335"/>
            <a:ext cx="8229600" cy="116967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Дискриминация по признаку пола/ пола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4040"/>
          </a:xfrm>
        </p:spPr>
        <p:txBody>
          <a:bodyPr/>
          <a:lstStyle/>
          <a:p>
            <a:r>
              <a:rPr lang="ru-RU" dirty="0"/>
              <a:t>Основано на половой принадлежности людей</a:t>
            </a:r>
            <a:endParaRPr lang="ru-RU" dirty="0"/>
          </a:p>
          <a:p>
            <a:r>
              <a:rPr lang="ru-RU" dirty="0"/>
              <a:t>Нетрадиционные профессии</a:t>
            </a:r>
            <a:endParaRPr lang="ru-RU" dirty="0"/>
          </a:p>
          <a:p>
            <a:r>
              <a:rPr lang="ru-RU" dirty="0"/>
              <a:t>Любая профессия, в которой женщины или мужчины составляют менее 25% рабочей силы</a:t>
            </a:r>
            <a:endParaRPr lang="ru-RU" dirty="0"/>
          </a:p>
        </p:txBody>
      </p:sp>
      <p:pic>
        <p:nvPicPr>
          <p:cNvPr id="1026" name="Picture 2" descr="C:\Users\юзер\Desktop\gender-discrimination-2-63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26" y="3500687"/>
            <a:ext cx="4176465" cy="27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зер\Desktop\rights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" y="3573016"/>
            <a:ext cx="3960862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Дискриминация инвалидов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основании того факта, что человек имеет инвалидность</a:t>
            </a:r>
            <a:endParaRPr lang="ru-RU" dirty="0"/>
          </a:p>
        </p:txBody>
      </p:sp>
      <p:pic>
        <p:nvPicPr>
          <p:cNvPr id="2050" name="Picture 2" descr="C:\Users\юзер\Desktop\disabled-equality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8964"/>
            <a:ext cx="3806552" cy="18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91907" cy="25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Дискриминация по возрасту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Работодатели не могут дискриминировать людей по возрасту</a:t>
            </a:r>
            <a:endParaRPr lang="ru-RU" dirty="0"/>
          </a:p>
        </p:txBody>
      </p:sp>
      <p:pic>
        <p:nvPicPr>
          <p:cNvPr id="3074" name="Picture 2" descr="C:\Users\юзер\Desktop\images (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13976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зер\Desktop\AgeDiscrimination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96060"/>
            <a:ext cx="2863004" cy="17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Расовая/этническая дискриминация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745332"/>
            <a:ext cx="8229600" cy="4572000"/>
          </a:xfrm>
        </p:spPr>
        <p:txBody>
          <a:bodyPr/>
          <a:lstStyle/>
          <a:p>
            <a:r>
              <a:rPr lang="ru-RU" sz="2400" dirty="0"/>
              <a:t>Дискриминация по признаку расы или этнической принадлежности</a:t>
            </a:r>
            <a:endParaRPr lang="ru-RU" sz="2400" dirty="0"/>
          </a:p>
          <a:p>
            <a:r>
              <a:rPr lang="ru-RU" sz="2400" dirty="0"/>
              <a:t>Этническая принадлежность означает принадлежность к группам людей в соответствии с общим расовым, национальным,племенным, религиозным, языковым или культурным происхождением</a:t>
            </a:r>
            <a:r>
              <a:rPr lang="en-US" altLang="ru-RU" sz="2400" dirty="0"/>
              <a:t>.</a:t>
            </a:r>
            <a:endParaRPr lang="en-US" altLang="ru-RU" sz="2400" dirty="0"/>
          </a:p>
        </p:txBody>
      </p:sp>
      <p:pic>
        <p:nvPicPr>
          <p:cNvPr id="4098" name="Picture 2" descr="C:\Users\юзер\Desktop\images (3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55487"/>
            <a:ext cx="29859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7" y="4653136"/>
            <a:ext cx="2728641" cy="19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зер\Desktop\Page_21_INSET-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28" y="4293096"/>
            <a:ext cx="2592288" cy="17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Дискриминация по религиям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Является ли обращение с человеком или группой людей различными религиозными обычаями и убеждениями каждого человека</a:t>
            </a:r>
            <a:endParaRPr lang="ru-RU" dirty="0"/>
          </a:p>
        </p:txBody>
      </p:sp>
      <p:pic>
        <p:nvPicPr>
          <p:cNvPr id="5122" name="Picture 2" descr="C:\Users\юзер\Desktop\Без названия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" y="4077072"/>
            <a:ext cx="2529403" cy="25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зер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20" y="3717290"/>
            <a:ext cx="2639060" cy="189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зер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624" y="4005178"/>
            <a:ext cx="3218656" cy="18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6329858"/>
          </a:xfrm>
        </p:spPr>
        <p:txBody>
          <a:bodyPr/>
          <a:lstStyle/>
          <a:p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8195" name="Picture 3" descr="C:\Users\юзер\Desktop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639391" cy="60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335"/>
            <a:ext cx="8229600" cy="1100455"/>
          </a:xfrm>
        </p:spPr>
        <p:txBody>
          <a:bodyPr>
            <a:normAutofit/>
          </a:bodyPr>
          <a:lstStyle/>
          <a:p>
            <a:r>
              <a:rPr dirty="0">
                <a:sym typeface="+mn-ea"/>
              </a:rPr>
              <a:t>Запас слов</a:t>
            </a:r>
            <a:endParaRPr dirty="0">
              <a:sym typeface="+mn-e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5114040"/>
          </a:xfrm>
        </p:spPr>
        <p:txBody>
          <a:bodyPr>
            <a:noAutofit/>
          </a:bodyPr>
          <a:lstStyle/>
          <a:p>
            <a:r>
              <a:rPr lang="en-US" sz="1400" dirty="0"/>
              <a:t>Дразнить - раздражать кого-то, чтобы повеселиться</a:t>
            </a:r>
            <a:endParaRPr lang="en-US" sz="1400" dirty="0"/>
          </a:p>
          <a:p>
            <a:r>
              <a:rPr lang="en-US" sz="1400" dirty="0"/>
              <a:t>Избыточный - если кто-то является избыточным, ему сказали, что он должен оставить свою работу, потому что он больше не нужен</a:t>
            </a:r>
            <a:endParaRPr lang="en-US" sz="1400" dirty="0"/>
          </a:p>
          <a:p>
            <a:r>
              <a:rPr lang="en-US" sz="1400" dirty="0"/>
              <a:t>Подать заявку - запрос на работу</a:t>
            </a:r>
            <a:endParaRPr lang="en-US" sz="1400" dirty="0"/>
          </a:p>
          <a:p>
            <a:r>
              <a:rPr lang="en-US" sz="1400" dirty="0"/>
              <a:t>Агентство по трудоустройству - это процесс поиска кем-то места, где он может жить, работать или учиться</a:t>
            </a:r>
            <a:endParaRPr lang="en-US" sz="1400" dirty="0"/>
          </a:p>
          <a:p>
            <a:r>
              <a:rPr lang="en-US" sz="1400" dirty="0"/>
              <a:t>Высокая квалификация - на более экстремальном или продвинутом уровне, чем обычно</a:t>
            </a:r>
            <a:endParaRPr lang="en-US" sz="1400" dirty="0"/>
          </a:p>
          <a:p>
            <a:r>
              <a:rPr lang="en-US" sz="1400" dirty="0"/>
              <a:t>Сорванец - девочка, которая принимает участие в мероприятиях и играх, которые, по мнению людей, больше подходят для мальчиков</a:t>
            </a:r>
            <a:endParaRPr lang="en-US" sz="1400" dirty="0"/>
          </a:p>
          <a:p>
            <a:r>
              <a:rPr lang="en-US" sz="1400" dirty="0"/>
              <a:t>Доля - часть общего количества или количества чего-либо, что делится между несколькими людьми или вещами</a:t>
            </a:r>
            <a:endParaRPr lang="en-US" sz="1400" dirty="0"/>
          </a:p>
          <a:p>
            <a:r>
              <a:rPr lang="en-US" sz="1400" dirty="0"/>
              <a:t>Разделить пополам - разделить что-то на две части одинакового размера</a:t>
            </a:r>
            <a:endParaRPr lang="en-US" sz="1400" dirty="0"/>
          </a:p>
          <a:p>
            <a:r>
              <a:rPr lang="en-US" sz="1400" dirty="0"/>
              <a:t>Незаконно - не допускается законом</a:t>
            </a:r>
            <a:endParaRPr lang="en-US" sz="1400" dirty="0"/>
          </a:p>
          <a:p>
            <a:r>
              <a:rPr lang="en-US" sz="1400" dirty="0"/>
              <a:t>Предоставить - дать кому-то то, что он хочет или в чем нуждается</a:t>
            </a:r>
            <a:endParaRPr lang="en-US" sz="1400" dirty="0"/>
          </a:p>
          <a:p>
            <a:r>
              <a:rPr lang="en-US" sz="1400" dirty="0"/>
              <a:t>Консультирование – совет и помощь, которые вы даете кому-то со своими проблемами</a:t>
            </a:r>
            <a:endParaRPr lang="en-US" sz="1400" dirty="0"/>
          </a:p>
          <a:p>
            <a:r>
              <a:rPr lang="en-US" sz="1400" dirty="0"/>
              <a:t>Приглашенный спикер - появление по приглашению для выступления на мероприятии</a:t>
            </a:r>
            <a:endParaRPr lang="en-US" sz="1400" dirty="0"/>
          </a:p>
          <a:p>
            <a:r>
              <a:rPr lang="en-US" sz="1400" dirty="0"/>
              <a:t>Хулиган – поведение, которое пугает или причиняет боль кому-то меньшему или слабому</a:t>
            </a:r>
            <a:endParaRPr lang="en-US" sz="1400" dirty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often leads to discrimination?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Stereotypes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en-US" dirty="0" smtClean="0"/>
              <a:t>an idea or statement about all of the members of a group.</a:t>
            </a:r>
            <a:endParaRPr lang="en-US" dirty="0" smtClean="0"/>
          </a:p>
          <a:p>
            <a:r>
              <a:rPr lang="en-US" u="sng" dirty="0" smtClean="0"/>
              <a:t>Prejudices- </a:t>
            </a:r>
            <a:r>
              <a:rPr lang="en-US" dirty="0" smtClean="0"/>
              <a:t>a negative attitude toward a group of people.</a:t>
            </a:r>
            <a:endParaRPr lang="en-US" dirty="0" smtClean="0"/>
          </a:p>
          <a:p>
            <a:r>
              <a:rPr lang="en-US" u="sng" dirty="0" smtClean="0"/>
              <a:t>Racism-</a:t>
            </a:r>
            <a:r>
              <a:rPr lang="en-US" dirty="0" smtClean="0"/>
              <a:t> the belief that the members or one race or ethnic group are superior to members of other races or ethnic group.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Five Common Types of Discrimination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r>
              <a:rPr lang="ru-RU" dirty="0" smtClean="0"/>
              <a:t>/</a:t>
            </a:r>
            <a:r>
              <a:rPr lang="en-US" dirty="0" smtClean="0"/>
              <a:t>Gender Discrimination</a:t>
            </a:r>
            <a:endParaRPr lang="en-US" dirty="0" smtClean="0"/>
          </a:p>
          <a:p>
            <a:r>
              <a:rPr lang="en-US" dirty="0" smtClean="0"/>
              <a:t>Disability Discrimination</a:t>
            </a:r>
            <a:endParaRPr lang="en-US" dirty="0" smtClean="0"/>
          </a:p>
          <a:p>
            <a:r>
              <a:rPr lang="en-US" dirty="0" smtClean="0"/>
              <a:t>Age Discrimination</a:t>
            </a:r>
            <a:endParaRPr lang="en-US" dirty="0" smtClean="0"/>
          </a:p>
          <a:p>
            <a:r>
              <a:rPr lang="en-US" dirty="0" smtClean="0"/>
              <a:t>Race</a:t>
            </a:r>
            <a:r>
              <a:rPr lang="ru-RU" dirty="0" smtClean="0"/>
              <a:t>/</a:t>
            </a:r>
            <a:r>
              <a:rPr lang="en-US" dirty="0" smtClean="0"/>
              <a:t> Ethnic Discrimination</a:t>
            </a:r>
            <a:endParaRPr lang="en-US" dirty="0" smtClean="0"/>
          </a:p>
          <a:p>
            <a:r>
              <a:rPr lang="en-US" dirty="0" smtClean="0"/>
              <a:t>Religious Discrimination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</a:t>
            </a:r>
            <a:r>
              <a:rPr lang="ru-RU" dirty="0" smtClean="0"/>
              <a:t>/ </a:t>
            </a:r>
            <a:r>
              <a:rPr lang="en-US" dirty="0" smtClean="0"/>
              <a:t>Gender Discrimination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14040"/>
          </a:xfrm>
        </p:spPr>
        <p:txBody>
          <a:bodyPr/>
          <a:lstStyle/>
          <a:p>
            <a:r>
              <a:rPr lang="en-US" dirty="0" smtClean="0"/>
              <a:t>Is based </a:t>
            </a:r>
            <a:r>
              <a:rPr lang="en-US" dirty="0"/>
              <a:t>u</a:t>
            </a:r>
            <a:r>
              <a:rPr lang="en-US" dirty="0" smtClean="0"/>
              <a:t>pon on persons gender</a:t>
            </a:r>
            <a:endParaRPr lang="ru-RU" dirty="0" smtClean="0"/>
          </a:p>
          <a:p>
            <a:pPr marL="64135" indent="0">
              <a:buNone/>
            </a:pPr>
            <a:r>
              <a:rPr lang="en-US" dirty="0" smtClean="0"/>
              <a:t>Non traditional occupations</a:t>
            </a:r>
            <a:endParaRPr lang="en-US" dirty="0" smtClean="0"/>
          </a:p>
          <a:p>
            <a:pPr marL="64135" indent="0">
              <a:buNone/>
            </a:pPr>
            <a:r>
              <a:rPr lang="en-US" dirty="0" smtClean="0"/>
              <a:t>Any occupation in which woman or man comprise less then 25% workforce</a:t>
            </a:r>
            <a:endParaRPr lang="ru-RU" dirty="0"/>
          </a:p>
        </p:txBody>
      </p:sp>
      <p:pic>
        <p:nvPicPr>
          <p:cNvPr id="1026" name="Picture 2" descr="C:\Users\юзер\Desktop\gender-discrimination-2-63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77777"/>
            <a:ext cx="4176465" cy="275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зер\Desktop\rights-62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5" y="3573016"/>
            <a:ext cx="3960862" cy="21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Disability Discrimination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a fact that person has disability</a:t>
            </a:r>
            <a:endParaRPr lang="ru-RU" dirty="0"/>
          </a:p>
        </p:txBody>
      </p:sp>
      <p:pic>
        <p:nvPicPr>
          <p:cNvPr id="2050" name="Picture 2" descr="C:\Users\юзер\Desktop\disabled-equality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9314"/>
            <a:ext cx="3806552" cy="180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91907" cy="25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 Discrimination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may not discriminate based on a persons age</a:t>
            </a:r>
            <a:endParaRPr lang="ru-RU" dirty="0"/>
          </a:p>
        </p:txBody>
      </p:sp>
      <p:pic>
        <p:nvPicPr>
          <p:cNvPr id="3074" name="Picture 2" descr="C:\Users\юзер\Desktop\images (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13976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зер\Desktop\AgeDiscrimination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96060"/>
            <a:ext cx="2863004" cy="178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Raceal</a:t>
            </a:r>
            <a:r>
              <a:rPr lang="ru-RU" dirty="0" smtClean="0"/>
              <a:t>/</a:t>
            </a:r>
            <a:r>
              <a:rPr lang="en-US" dirty="0" smtClean="0"/>
              <a:t>Ethnic Discrimination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745332"/>
            <a:ext cx="8229600" cy="4572000"/>
          </a:xfrm>
        </p:spPr>
        <p:txBody>
          <a:bodyPr/>
          <a:lstStyle/>
          <a:p>
            <a:r>
              <a:rPr lang="en-US" dirty="0" smtClean="0"/>
              <a:t>Discrimination based on a persons race or ethnicity</a:t>
            </a:r>
            <a:endParaRPr lang="en-US" dirty="0" smtClean="0"/>
          </a:p>
          <a:p>
            <a:r>
              <a:rPr lang="en-US" sz="2400" dirty="0" smtClean="0"/>
              <a:t>Ethnicity means belonging to groups of people according to common racial, </a:t>
            </a:r>
            <a:r>
              <a:rPr lang="en-US" sz="2400" dirty="0" err="1" smtClean="0"/>
              <a:t>national,tribal</a:t>
            </a:r>
            <a:r>
              <a:rPr lang="en-US" sz="2400" dirty="0" smtClean="0"/>
              <a:t>, religious, linguistic or cultural origin</a:t>
            </a:r>
            <a:endParaRPr lang="ru-RU" sz="2400" dirty="0"/>
          </a:p>
        </p:txBody>
      </p:sp>
      <p:pic>
        <p:nvPicPr>
          <p:cNvPr id="4098" name="Picture 2" descr="C:\Users\юзер\Desktop\images (3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55487"/>
            <a:ext cx="298596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зер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7" y="4653136"/>
            <a:ext cx="2728641" cy="191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юзер\Desktop\Page_21_INSET-Wo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28" y="4293096"/>
            <a:ext cx="2592288" cy="172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Discrimination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treatment of a person or group by the different religious customs and beliefs each person</a:t>
            </a:r>
            <a:endParaRPr lang="ru-RU" dirty="0"/>
          </a:p>
        </p:txBody>
      </p:sp>
      <p:pic>
        <p:nvPicPr>
          <p:cNvPr id="5122" name="Picture 2" descr="C:\Users\юзер\Desktop\Без названия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69" y="4077072"/>
            <a:ext cx="2529403" cy="254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юзер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88345"/>
            <a:ext cx="3797806" cy="18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зер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484" y="4941168"/>
            <a:ext cx="3218656" cy="181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4476</Words>
  <Application>WPS Presentation</Application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Wingdings 2</vt:lpstr>
      <vt:lpstr>Wingdings</vt:lpstr>
      <vt:lpstr>Verdana</vt:lpstr>
      <vt:lpstr>Times New Roman</vt:lpstr>
      <vt:lpstr>Microsoft YaHei</vt:lpstr>
      <vt:lpstr>Arial Unicode MS</vt:lpstr>
      <vt:lpstr>Calibri</vt:lpstr>
      <vt:lpstr>Яркая</vt:lpstr>
      <vt:lpstr>Discrimination</vt:lpstr>
      <vt:lpstr>  </vt:lpstr>
      <vt:lpstr>What often leads to discrimination?</vt:lpstr>
      <vt:lpstr>Five Common Types of Discrimination</vt:lpstr>
      <vt:lpstr>Sex/ Gender Discrimination</vt:lpstr>
      <vt:lpstr>Disability Discrimination</vt:lpstr>
      <vt:lpstr>Age Discrimination </vt:lpstr>
      <vt:lpstr>Raceal/Ethnic Discrimination</vt:lpstr>
      <vt:lpstr>Religions Discrimination</vt:lpstr>
      <vt:lpstr>Vocabulary</vt:lpstr>
      <vt:lpstr>Discrimination</vt:lpstr>
      <vt:lpstr>  </vt:lpstr>
      <vt:lpstr>What often leads to discrimination?</vt:lpstr>
      <vt:lpstr>Five Common Types of Discrimination</vt:lpstr>
      <vt:lpstr>Sex/ Gender Discrimination</vt:lpstr>
      <vt:lpstr>Disability Discrimination</vt:lpstr>
      <vt:lpstr>Age Discrimination </vt:lpstr>
      <vt:lpstr>Raceal/Ethnic Discrimination</vt:lpstr>
      <vt:lpstr>Religions Discrimination</vt:lpstr>
      <vt:lpstr>Vocabulary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111</cp:lastModifiedBy>
  <cp:revision>14</cp:revision>
  <dcterms:created xsi:type="dcterms:W3CDTF">2016-10-20T15:34:00Z</dcterms:created>
  <dcterms:modified xsi:type="dcterms:W3CDTF">2021-05-19T13:34:45Z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1049-11.2.0.9984</vt:lpwstr>
  </property>
</Properties>
</file>