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2" r:id="rId6"/>
    <p:sldId id="263" r:id="rId7"/>
    <p:sldId id="264" r:id="rId8"/>
    <p:sldId id="265" r:id="rId9"/>
    <p:sldId id="266"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27" d="100"/>
          <a:sy n="127" d="100"/>
        </p:scale>
        <p:origin x="35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7369B-8780-48D3-B841-49B47707030A}" type="datetimeFigureOut">
              <a:rPr lang="ru-RU" smtClean="0"/>
              <a:pPr/>
              <a:t>25.10.2016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91227-AE49-400F-9BB0-8FD974C39262}" type="slidenum">
              <a:rPr lang="ru-RU" smtClean="0"/>
              <a:pPr/>
              <a:t>‹#›</a:t>
            </a:fld>
            <a:endParaRPr lang="ru-RU"/>
          </a:p>
        </p:txBody>
      </p:sp>
    </p:spTree>
    <p:extLst>
      <p:ext uri="{BB962C8B-B14F-4D97-AF65-F5344CB8AC3E}">
        <p14:creationId xmlns:p14="http://schemas.microsoft.com/office/powerpoint/2010/main" val="297265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6E0B51-694A-48D1-907C-25BD81BDCF09}" type="datetimeFigureOut">
              <a:rPr lang="ru-RU" smtClean="0"/>
              <a:pPr/>
              <a:t>25.10.2016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117DEA-6818-4C74-944F-8C2849AB61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E0B51-694A-48D1-907C-25BD81BDCF09}" type="datetimeFigureOut">
              <a:rPr lang="ru-RU" smtClean="0"/>
              <a:pPr/>
              <a:t>25.10.2016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7DEA-6818-4C74-944F-8C2849AB61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77908"/>
            <a:ext cx="7526070" cy="646331"/>
          </a:xfrm>
          <a:prstGeom prst="rect">
            <a:avLst/>
          </a:prstGeom>
          <a:noFill/>
        </p:spPr>
        <p:txBody>
          <a:bodyPr wrap="square" rtlCol="0">
            <a:spAutoFit/>
          </a:bodyPr>
          <a:lstStyle/>
          <a:p>
            <a:r>
              <a:rPr lang="en-US" sz="3600" b="1" dirty="0" smtClean="0">
                <a:solidFill>
                  <a:srgbClr val="C00000"/>
                </a:solidFill>
                <a:effectLst>
                  <a:glow rad="101600">
                    <a:srgbClr val="FFFF00">
                      <a:alpha val="60000"/>
                    </a:srgbClr>
                  </a:glow>
                </a:effectLst>
                <a:latin typeface="Arial" pitchFamily="34" charset="0"/>
                <a:cs typeface="Arial" pitchFamily="34" charset="0"/>
              </a:rPr>
              <a:t>Fyodor </a:t>
            </a:r>
            <a:r>
              <a:rPr lang="en-US" sz="3600" b="1" dirty="0" err="1" smtClean="0">
                <a:solidFill>
                  <a:srgbClr val="C00000"/>
                </a:solidFill>
                <a:effectLst>
                  <a:glow rad="101600">
                    <a:srgbClr val="FFFF00">
                      <a:alpha val="60000"/>
                    </a:srgbClr>
                  </a:glow>
                </a:effectLst>
                <a:latin typeface="Arial" pitchFamily="34" charset="0"/>
                <a:cs typeface="Arial" pitchFamily="34" charset="0"/>
              </a:rPr>
              <a:t>Mikhaylovich</a:t>
            </a:r>
            <a:r>
              <a:rPr lang="en-US" sz="3600" b="1" dirty="0" smtClean="0">
                <a:solidFill>
                  <a:srgbClr val="C00000"/>
                </a:solidFill>
                <a:effectLst>
                  <a:glow rad="101600">
                    <a:srgbClr val="FFFF00">
                      <a:alpha val="60000"/>
                    </a:srgbClr>
                  </a:glow>
                </a:effectLst>
                <a:latin typeface="Arial" pitchFamily="34" charset="0"/>
                <a:cs typeface="Arial" pitchFamily="34" charset="0"/>
              </a:rPr>
              <a:t> Dostoevsky</a:t>
            </a:r>
            <a:endParaRPr lang="ru-RU" sz="3600" b="1" dirty="0">
              <a:solidFill>
                <a:srgbClr val="C00000"/>
              </a:solidFill>
              <a:effectLst>
                <a:glow rad="101600">
                  <a:srgbClr val="FFFF00">
                    <a:alpha val="60000"/>
                  </a:srgbClr>
                </a:glow>
              </a:effectLst>
              <a:latin typeface="Arial" pitchFamily="34" charset="0"/>
              <a:cs typeface="Arial" pitchFamily="34" charset="0"/>
            </a:endParaRPr>
          </a:p>
        </p:txBody>
      </p:sp>
      <p:sp>
        <p:nvSpPr>
          <p:cNvPr id="5121" name="Rectangle 1"/>
          <p:cNvSpPr>
            <a:spLocks noChangeArrowheads="1"/>
          </p:cNvSpPr>
          <p:nvPr/>
        </p:nvSpPr>
        <p:spPr bwMode="auto">
          <a:xfrm>
            <a:off x="142877" y="1135441"/>
            <a:ext cx="457199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tx1"/>
                </a:solidFill>
                <a:effectLst/>
                <a:latin typeface="Arial" pitchFamily="34" charset="0"/>
              </a:rPr>
              <a:t>Great</a:t>
            </a:r>
            <a:r>
              <a:rPr kumimoji="0" lang="en-US" sz="2400" b="1" u="none" strike="noStrike" cap="none" normalizeH="0" dirty="0" smtClean="0">
                <a:ln>
                  <a:noFill/>
                </a:ln>
                <a:solidFill>
                  <a:schemeClr val="tx1"/>
                </a:solidFill>
                <a:effectLst/>
                <a:latin typeface="Arial" pitchFamily="34" charset="0"/>
              </a:rPr>
              <a:t> Russian writer and thinker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dirty="0" smtClean="0">
                <a:ln>
                  <a:noFill/>
                </a:ln>
                <a:solidFill>
                  <a:schemeClr val="tx1"/>
                </a:solidFill>
                <a:effectLst/>
                <a:latin typeface="Arial" pitchFamily="34" charset="0"/>
              </a:rPr>
              <a:t>(1821 – 1881)</a:t>
            </a:r>
          </a:p>
          <a:p>
            <a:pPr marL="0" marR="0" lvl="0" indent="0" algn="l" defTabSz="914400" rtl="0" eaLnBrk="1" fontAlgn="base" latinLnBrk="0" hangingPunct="1">
              <a:lnSpc>
                <a:spcPct val="100000"/>
              </a:lnSpc>
              <a:spcBef>
                <a:spcPct val="0"/>
              </a:spcBef>
              <a:spcAft>
                <a:spcPct val="0"/>
              </a:spcAft>
              <a:buClrTx/>
              <a:buSzTx/>
              <a:buFontTx/>
              <a:buNone/>
              <a:tabLst/>
            </a:pPr>
            <a:r>
              <a:rPr lang="en-US" sz="2400" b="1" baseline="0" dirty="0" smtClean="0">
                <a:latin typeface="Arial" pitchFamily="34" charset="0"/>
              </a:rPr>
              <a:t>His signature:</a:t>
            </a:r>
            <a:endParaRPr kumimoji="0" lang="ru-RU" sz="2400" b="1" u="none" strike="noStrike" cap="none" normalizeH="0" baseline="0" dirty="0" smtClean="0">
              <a:ln>
                <a:noFill/>
              </a:ln>
              <a:solidFill>
                <a:schemeClr val="tx1"/>
              </a:solidFill>
              <a:effectLst/>
              <a:latin typeface="Arial" pitchFamily="34" charset="0"/>
            </a:endParaRPr>
          </a:p>
        </p:txBody>
      </p:sp>
      <p:pic>
        <p:nvPicPr>
          <p:cNvPr id="5122" name="Picture 2" descr="F:\Достоевский\567px-Fyodor_Dostoyevsky_Signature.svg.png"/>
          <p:cNvPicPr>
            <a:picLocks noChangeAspect="1" noChangeArrowheads="1"/>
          </p:cNvPicPr>
          <p:nvPr/>
        </p:nvPicPr>
        <p:blipFill>
          <a:blip r:embed="rId2"/>
          <a:srcRect/>
          <a:stretch>
            <a:fillRect/>
          </a:stretch>
        </p:blipFill>
        <p:spPr bwMode="auto">
          <a:xfrm>
            <a:off x="142877" y="3000372"/>
            <a:ext cx="4500561" cy="801687"/>
          </a:xfrm>
          <a:prstGeom prst="rect">
            <a:avLst/>
          </a:prstGeom>
          <a:noFill/>
        </p:spPr>
      </p:pic>
      <p:pic>
        <p:nvPicPr>
          <p:cNvPr id="2" name="Picture 2" descr="F:\Достоевский\3.jpg"/>
          <p:cNvPicPr>
            <a:picLocks noChangeAspect="1" noChangeArrowheads="1"/>
          </p:cNvPicPr>
          <p:nvPr/>
        </p:nvPicPr>
        <p:blipFill>
          <a:blip r:embed="rId3"/>
          <a:srcRect/>
          <a:stretch>
            <a:fillRect/>
          </a:stretch>
        </p:blipFill>
        <p:spPr bwMode="auto">
          <a:xfrm>
            <a:off x="4714876" y="928670"/>
            <a:ext cx="4284823" cy="5715040"/>
          </a:xfrm>
          <a:prstGeom prst="rect">
            <a:avLst/>
          </a:prstGeom>
          <a:noFill/>
        </p:spPr>
      </p:pic>
      <p:pic>
        <p:nvPicPr>
          <p:cNvPr id="7" name="Picture 2" descr="F:\Достоевский\15.jpg"/>
          <p:cNvPicPr>
            <a:picLocks noChangeAspect="1" noChangeArrowheads="1"/>
          </p:cNvPicPr>
          <p:nvPr/>
        </p:nvPicPr>
        <p:blipFill>
          <a:blip r:embed="rId4"/>
          <a:srcRect/>
          <a:stretch>
            <a:fillRect/>
          </a:stretch>
        </p:blipFill>
        <p:spPr bwMode="auto">
          <a:xfrm>
            <a:off x="1201718" y="3935005"/>
            <a:ext cx="2084398" cy="27801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1389207"/>
            <a:ext cx="871543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
                <a:srgbClr val="002060"/>
              </a:buClr>
              <a:buSzPct val="150000"/>
              <a:buFont typeface="Arial" pitchFamily="34" charset="0"/>
              <a:buChar char="•"/>
              <a:tabLst/>
            </a:pPr>
            <a:r>
              <a:rPr kumimoji="0" lang="en-US" sz="3200" b="0" i="0" u="none" strike="noStrike" cap="none" normalizeH="0" baseline="0" dirty="0" smtClean="0">
                <a:ln>
                  <a:solidFill>
                    <a:schemeClr val="tx1"/>
                  </a:solidFill>
                </a:ln>
                <a:solidFill>
                  <a:schemeClr val="tx1"/>
                </a:solidFill>
                <a:effectLst>
                  <a:glow rad="127000">
                    <a:srgbClr val="FFFF00"/>
                  </a:glow>
                </a:effectLst>
                <a:latin typeface="Arial" pitchFamily="34" charset="0"/>
                <a:cs typeface="Arial" pitchFamily="34" charset="0"/>
              </a:rPr>
              <a:t>Beauty will save the world;</a:t>
            </a:r>
          </a:p>
          <a:p>
            <a:pPr marL="0" marR="0" lvl="0" indent="0" defTabSz="914400" rtl="0" eaLnBrk="1" fontAlgn="base" latinLnBrk="0" hangingPunct="1">
              <a:lnSpc>
                <a:spcPct val="100000"/>
              </a:lnSpc>
              <a:spcBef>
                <a:spcPct val="0"/>
              </a:spcBef>
              <a:spcAft>
                <a:spcPct val="0"/>
              </a:spcAft>
              <a:buClr>
                <a:srgbClr val="002060"/>
              </a:buClr>
              <a:buSzPct val="150000"/>
              <a:buFont typeface="Arial" pitchFamily="34" charset="0"/>
              <a:buChar char="•"/>
              <a:tabLst/>
            </a:pPr>
            <a:r>
              <a:rPr lang="en-US" sz="3200" dirty="0" smtClean="0">
                <a:ln>
                  <a:solidFill>
                    <a:schemeClr val="tx1"/>
                  </a:solidFill>
                </a:ln>
                <a:effectLst>
                  <a:glow rad="127000">
                    <a:srgbClr val="FFFF00"/>
                  </a:glow>
                </a:effectLst>
                <a:latin typeface="Arial" pitchFamily="34" charset="0"/>
                <a:cs typeface="Arial" pitchFamily="34" charset="0"/>
              </a:rPr>
              <a:t>Life is suffocating without purpose;</a:t>
            </a:r>
          </a:p>
          <a:p>
            <a:pPr marL="0" marR="0" lvl="0" indent="0" defTabSz="914400" rtl="0" eaLnBrk="1" fontAlgn="base" latinLnBrk="0" hangingPunct="1">
              <a:lnSpc>
                <a:spcPct val="100000"/>
              </a:lnSpc>
              <a:spcBef>
                <a:spcPct val="0"/>
              </a:spcBef>
              <a:spcAft>
                <a:spcPct val="0"/>
              </a:spcAft>
              <a:buClr>
                <a:srgbClr val="002060"/>
              </a:buClr>
              <a:buSzPct val="150000"/>
              <a:buFont typeface="Arial" pitchFamily="34" charset="0"/>
              <a:buChar char="•"/>
              <a:tabLst/>
            </a:pPr>
            <a:r>
              <a:rPr kumimoji="0" lang="en-US" sz="3200" b="0" i="0" u="none" strike="noStrike" cap="none" normalizeH="0" dirty="0" smtClean="0">
                <a:ln>
                  <a:solidFill>
                    <a:schemeClr val="tx1"/>
                  </a:solidFill>
                </a:ln>
                <a:solidFill>
                  <a:schemeClr val="tx1"/>
                </a:solidFill>
                <a:effectLst>
                  <a:glow rad="127000">
                    <a:srgbClr val="FFFF00"/>
                  </a:glow>
                </a:effectLst>
                <a:latin typeface="Arial" pitchFamily="34" charset="0"/>
                <a:cs typeface="Arial" pitchFamily="34" charset="0"/>
              </a:rPr>
              <a:t>Fool, confessed that he is a fool is not a fool;</a:t>
            </a:r>
          </a:p>
          <a:p>
            <a:pPr marL="0" marR="0" lvl="0" indent="0" defTabSz="914400" rtl="0" eaLnBrk="1" fontAlgn="base" latinLnBrk="0" hangingPunct="1">
              <a:lnSpc>
                <a:spcPct val="100000"/>
              </a:lnSpc>
              <a:spcBef>
                <a:spcPct val="0"/>
              </a:spcBef>
              <a:spcAft>
                <a:spcPct val="0"/>
              </a:spcAft>
              <a:buClr>
                <a:srgbClr val="002060"/>
              </a:buClr>
              <a:buSzPct val="150000"/>
              <a:buFont typeface="Arial" pitchFamily="34" charset="0"/>
              <a:buChar char="•"/>
              <a:tabLst/>
            </a:pPr>
            <a:r>
              <a:rPr lang="en-US" sz="3200" dirty="0" smtClean="0">
                <a:ln>
                  <a:solidFill>
                    <a:schemeClr val="tx1"/>
                  </a:solidFill>
                </a:ln>
                <a:effectLst>
                  <a:glow rad="127000">
                    <a:srgbClr val="FFFF00"/>
                  </a:glow>
                </a:effectLst>
                <a:latin typeface="Arial" pitchFamily="34" charset="0"/>
                <a:cs typeface="Arial" pitchFamily="34" charset="0"/>
              </a:rPr>
              <a:t>Money is stamped freedom;</a:t>
            </a:r>
          </a:p>
          <a:p>
            <a:pPr marL="0" marR="0" lvl="0" indent="0" defTabSz="914400" rtl="0" eaLnBrk="1" fontAlgn="base" latinLnBrk="0" hangingPunct="1">
              <a:lnSpc>
                <a:spcPct val="100000"/>
              </a:lnSpc>
              <a:spcBef>
                <a:spcPct val="0"/>
              </a:spcBef>
              <a:spcAft>
                <a:spcPct val="0"/>
              </a:spcAft>
              <a:buClr>
                <a:srgbClr val="002060"/>
              </a:buClr>
              <a:buSzPct val="150000"/>
              <a:buFont typeface="Arial" pitchFamily="34" charset="0"/>
              <a:buChar char="•"/>
              <a:tabLst/>
            </a:pPr>
            <a:r>
              <a:rPr kumimoji="0" lang="en-US" sz="3200" b="0" i="0" u="none" strike="noStrike" cap="none" normalizeH="0" dirty="0" smtClean="0">
                <a:ln>
                  <a:solidFill>
                    <a:schemeClr val="tx1"/>
                  </a:solidFill>
                </a:ln>
                <a:solidFill>
                  <a:schemeClr val="tx1"/>
                </a:solidFill>
                <a:effectLst>
                  <a:glow rad="127000">
                    <a:srgbClr val="FFFF00"/>
                  </a:glow>
                </a:effectLst>
                <a:latin typeface="Arial" pitchFamily="34" charset="0"/>
                <a:cs typeface="Arial" pitchFamily="34" charset="0"/>
              </a:rPr>
              <a:t>A cheerful man is an outstanding feature </a:t>
            </a:r>
            <a:r>
              <a:rPr kumimoji="0" lang="en-US" sz="3200" b="0" i="0" u="none" strike="noStrike" cap="none" normalizeH="0" smtClean="0">
                <a:ln>
                  <a:solidFill>
                    <a:schemeClr val="tx1"/>
                  </a:solidFill>
                </a:ln>
                <a:solidFill>
                  <a:schemeClr val="tx1"/>
                </a:solidFill>
                <a:effectLst>
                  <a:glow rad="127000">
                    <a:srgbClr val="FFFF00"/>
                  </a:glow>
                </a:effectLst>
                <a:latin typeface="Arial" pitchFamily="34" charset="0"/>
                <a:cs typeface="Arial" pitchFamily="34" charset="0"/>
              </a:rPr>
              <a:t>of   the </a:t>
            </a:r>
            <a:r>
              <a:rPr kumimoji="0" lang="en-US" sz="3200" b="0" i="0" u="none" strike="noStrike" cap="none" normalizeH="0" dirty="0" smtClean="0">
                <a:ln>
                  <a:solidFill>
                    <a:schemeClr val="tx1"/>
                  </a:solidFill>
                </a:ln>
                <a:solidFill>
                  <a:schemeClr val="tx1"/>
                </a:solidFill>
                <a:effectLst>
                  <a:glow rad="127000">
                    <a:srgbClr val="FFFF00"/>
                  </a:glow>
                </a:effectLst>
                <a:latin typeface="Arial" pitchFamily="34" charset="0"/>
                <a:cs typeface="Arial" pitchFamily="34" charset="0"/>
              </a:rPr>
              <a:t>person;</a:t>
            </a:r>
          </a:p>
          <a:p>
            <a:pPr marL="0" marR="0" lvl="0" indent="0" defTabSz="914400" rtl="0" eaLnBrk="1" fontAlgn="base" latinLnBrk="0" hangingPunct="1">
              <a:lnSpc>
                <a:spcPct val="100000"/>
              </a:lnSpc>
              <a:spcBef>
                <a:spcPct val="0"/>
              </a:spcBef>
              <a:spcAft>
                <a:spcPct val="0"/>
              </a:spcAft>
              <a:buClr>
                <a:srgbClr val="002060"/>
              </a:buClr>
              <a:buSzPct val="150000"/>
              <a:buFont typeface="Arial" pitchFamily="34" charset="0"/>
              <a:buChar char="•"/>
              <a:tabLst/>
            </a:pPr>
            <a:r>
              <a:rPr lang="en-US" sz="3200" dirty="0" smtClean="0">
                <a:ln>
                  <a:solidFill>
                    <a:schemeClr val="tx1"/>
                  </a:solidFill>
                </a:ln>
                <a:effectLst>
                  <a:glow rad="127000">
                    <a:srgbClr val="FFFF00"/>
                  </a:glow>
                </a:effectLst>
                <a:latin typeface="Arial" pitchFamily="34" charset="0"/>
                <a:cs typeface="Arial" pitchFamily="34" charset="0"/>
              </a:rPr>
              <a:t>Poverty is not a Vice.</a:t>
            </a:r>
            <a:r>
              <a:rPr kumimoji="0" lang="en-US" sz="3200" b="0" i="0" u="none" strike="noStrike" cap="none" normalizeH="0" dirty="0" smtClean="0">
                <a:ln>
                  <a:solidFill>
                    <a:schemeClr val="tx1"/>
                  </a:solidFill>
                </a:ln>
                <a:solidFill>
                  <a:schemeClr val="tx1"/>
                </a:solidFill>
                <a:effectLst>
                  <a:glow rad="127000">
                    <a:srgbClr val="FFFF00"/>
                  </a:glow>
                </a:effectLst>
                <a:latin typeface="Arial" pitchFamily="34" charset="0"/>
                <a:cs typeface="Arial" pitchFamily="34" charset="0"/>
              </a:rPr>
              <a:t> </a:t>
            </a:r>
            <a:endParaRPr kumimoji="0" lang="ru-RU" sz="3200" b="0" i="0" u="none" strike="noStrike" cap="none" normalizeH="0" baseline="0" dirty="0" smtClean="0">
              <a:ln>
                <a:solidFill>
                  <a:schemeClr val="tx1"/>
                </a:solidFill>
              </a:ln>
              <a:solidFill>
                <a:schemeClr val="tx1"/>
              </a:solidFill>
              <a:effectLst>
                <a:glow rad="127000">
                  <a:srgbClr val="FFFF00"/>
                </a:glow>
              </a:effectLst>
              <a:latin typeface="Arial" pitchFamily="34" charset="0"/>
              <a:cs typeface="Arial" pitchFamily="34" charset="0"/>
            </a:endParaRPr>
          </a:p>
        </p:txBody>
      </p:sp>
      <p:sp>
        <p:nvSpPr>
          <p:cNvPr id="6" name="TextBox 5"/>
          <p:cNvSpPr txBox="1"/>
          <p:nvPr/>
        </p:nvSpPr>
        <p:spPr>
          <a:xfrm>
            <a:off x="3067563" y="77908"/>
            <a:ext cx="2863284" cy="707886"/>
          </a:xfrm>
          <a:prstGeom prst="rect">
            <a:avLst/>
          </a:prstGeom>
          <a:noFill/>
        </p:spPr>
        <p:txBody>
          <a:bodyPr wrap="none" rtlCol="0">
            <a:spAutoFit/>
          </a:bodyPr>
          <a:lstStyle/>
          <a:p>
            <a:pPr algn="ctr"/>
            <a:r>
              <a:rPr lang="en-US" sz="4000" b="1" i="1" dirty="0" smtClean="0">
                <a:ln>
                  <a:solidFill>
                    <a:schemeClr val="tx1"/>
                  </a:solidFill>
                </a:ln>
                <a:solidFill>
                  <a:srgbClr val="C00000"/>
                </a:solidFill>
                <a:effectLst>
                  <a:glow rad="127000">
                    <a:srgbClr val="FFFF00"/>
                  </a:glow>
                </a:effectLst>
                <a:latin typeface="Arial" pitchFamily="34" charset="0"/>
                <a:cs typeface="Arial" pitchFamily="34" charset="0"/>
              </a:rPr>
              <a:t>Aphorisms</a:t>
            </a:r>
            <a:endParaRPr lang="ru-RU" sz="4000" b="1" i="1" dirty="0">
              <a:ln>
                <a:solidFill>
                  <a:schemeClr val="tx1"/>
                </a:solidFill>
              </a:ln>
              <a:solidFill>
                <a:srgbClr val="C00000"/>
              </a:solidFill>
              <a:effectLst>
                <a:glow rad="127000">
                  <a:srgbClr val="FFFF00"/>
                </a:glow>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38251" y="77908"/>
            <a:ext cx="1810111" cy="707886"/>
          </a:xfrm>
          <a:prstGeom prst="rect">
            <a:avLst/>
          </a:prstGeom>
          <a:noFill/>
        </p:spPr>
        <p:txBody>
          <a:bodyPr wrap="none" rtlCol="0">
            <a:spAutoFit/>
          </a:bodyPr>
          <a:lstStyle/>
          <a:p>
            <a:pPr algn="ctr"/>
            <a:r>
              <a:rPr lang="en-US" sz="4000" b="1" dirty="0" smtClean="0">
                <a:ln>
                  <a:solidFill>
                    <a:schemeClr val="tx1"/>
                  </a:solidFill>
                </a:ln>
                <a:solidFill>
                  <a:srgbClr val="C00000"/>
                </a:solidFill>
                <a:effectLst>
                  <a:glow rad="127000">
                    <a:srgbClr val="FFFF00"/>
                  </a:glow>
                </a:effectLst>
                <a:latin typeface="Arial" pitchFamily="34" charset="0"/>
                <a:cs typeface="Arial" pitchFamily="34" charset="0"/>
              </a:rPr>
              <a:t>Family</a:t>
            </a:r>
            <a:endParaRPr lang="ru-RU" sz="4000" b="1" dirty="0">
              <a:ln>
                <a:solidFill>
                  <a:schemeClr val="tx1"/>
                </a:solidFill>
              </a:ln>
              <a:solidFill>
                <a:srgbClr val="C00000"/>
              </a:solidFill>
              <a:effectLst>
                <a:glow rad="127000">
                  <a:srgbClr val="FFFF00"/>
                </a:glow>
              </a:effectLst>
              <a:latin typeface="Arial" pitchFamily="34" charset="0"/>
              <a:cs typeface="Arial" pitchFamily="34" charset="0"/>
            </a:endParaRPr>
          </a:p>
        </p:txBody>
      </p:sp>
      <p:sp>
        <p:nvSpPr>
          <p:cNvPr id="4097" name="Rectangle 1"/>
          <p:cNvSpPr>
            <a:spLocks noChangeArrowheads="1"/>
          </p:cNvSpPr>
          <p:nvPr/>
        </p:nvSpPr>
        <p:spPr bwMode="auto">
          <a:xfrm>
            <a:off x="142844" y="2253241"/>
            <a:ext cx="492922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solidFill>
                    <a:schemeClr val="tx1"/>
                  </a:solidFill>
                </a:ln>
                <a:solidFill>
                  <a:srgbClr val="C00000"/>
                </a:solidFill>
                <a:effectLst>
                  <a:glow rad="127000">
                    <a:srgbClr val="FFFF00"/>
                  </a:glow>
                </a:effectLst>
                <a:latin typeface="Cambria" panose="02040503050406030204" pitchFamily="18" charset="0"/>
                <a:ea typeface="Times New Roman" pitchFamily="18" charset="0"/>
                <a:cs typeface="Arial" pitchFamily="34" charset="0"/>
              </a:rPr>
              <a:t>Father</a:t>
            </a:r>
          </a:p>
          <a:p>
            <a:pPr marL="0" marR="0" lvl="0" indent="0" defTabSz="914400" rtl="0" eaLnBrk="1" fontAlgn="base" latinLnBrk="0" hangingPunct="1">
              <a:lnSpc>
                <a:spcPct val="100000"/>
              </a:lnSpc>
              <a:spcBef>
                <a:spcPct val="0"/>
              </a:spcBef>
              <a:spcAft>
                <a:spcPct val="0"/>
              </a:spcAft>
              <a:buClrTx/>
              <a:buSzTx/>
              <a:buFontTx/>
              <a:buNone/>
              <a:tabLst/>
            </a:pPr>
            <a:r>
              <a:rPr lang="en-US" sz="2000" b="1" dirty="0" err="1" smtClean="0">
                <a:ln>
                  <a:solidFill>
                    <a:schemeClr val="tx1"/>
                  </a:solidFill>
                </a:ln>
                <a:effectLst>
                  <a:glow rad="127000">
                    <a:srgbClr val="FFFF00"/>
                  </a:glow>
                </a:effectLst>
                <a:latin typeface="Cambria" panose="02040503050406030204" pitchFamily="18" charset="0"/>
                <a:cs typeface="Arial" pitchFamily="34" charset="0"/>
              </a:rPr>
              <a:t>Mikhael</a:t>
            </a:r>
            <a:r>
              <a:rPr lang="en-US" sz="2000" b="1" dirty="0" smtClean="0">
                <a:ln>
                  <a:solidFill>
                    <a:schemeClr val="tx1"/>
                  </a:solidFill>
                </a:ln>
                <a:effectLst>
                  <a:glow rad="127000">
                    <a:srgbClr val="FFFF00"/>
                  </a:glow>
                </a:effectLst>
                <a:latin typeface="Cambria" panose="02040503050406030204" pitchFamily="18" charset="0"/>
                <a:cs typeface="Arial" pitchFamily="34" charset="0"/>
              </a:rPr>
              <a:t> </a:t>
            </a:r>
            <a:r>
              <a:rPr lang="en-US" sz="2000" b="1" dirty="0" err="1" smtClean="0">
                <a:ln>
                  <a:solidFill>
                    <a:schemeClr val="tx1"/>
                  </a:solidFill>
                </a:ln>
                <a:effectLst>
                  <a:glow rad="127000">
                    <a:srgbClr val="FFFF00"/>
                  </a:glow>
                </a:effectLst>
                <a:latin typeface="Cambria" panose="02040503050406030204" pitchFamily="18" charset="0"/>
                <a:cs typeface="Arial" pitchFamily="34" charset="0"/>
              </a:rPr>
              <a:t>Adreevich</a:t>
            </a:r>
            <a:r>
              <a:rPr lang="en-US" sz="2000" b="1" dirty="0" smtClean="0">
                <a:ln>
                  <a:solidFill>
                    <a:schemeClr val="tx1"/>
                  </a:solidFill>
                </a:ln>
                <a:effectLst>
                  <a:glow rad="127000">
                    <a:srgbClr val="FFFF00"/>
                  </a:glow>
                </a:effectLst>
                <a:latin typeface="Cambria" panose="02040503050406030204" pitchFamily="18" charset="0"/>
                <a:cs typeface="Arial" pitchFamily="34" charset="0"/>
              </a:rPr>
              <a:t> was a doctor of Moscow hospital for poor, he was a hereditary nobleman. In 1831 he received two villages. He was rather educated, independent and very suspicious. In 1837, after his wife’s death, he retired. According to many documents, he was killed by peasants.</a:t>
            </a:r>
            <a:endParaRPr kumimoji="0" lang="ru-RU" sz="2000" b="1" i="0" u="none" strike="noStrike" cap="none" normalizeH="0" baseline="0" dirty="0" smtClean="0">
              <a:ln>
                <a:solidFill>
                  <a:schemeClr val="tx1"/>
                </a:solidFill>
              </a:ln>
              <a:effectLst>
                <a:glow rad="127000">
                  <a:srgbClr val="FFFF00"/>
                </a:glow>
              </a:effectLst>
              <a:latin typeface="Cambria" panose="02040503050406030204" pitchFamily="18" charset="0"/>
            </a:endParaRPr>
          </a:p>
        </p:txBody>
      </p:sp>
      <p:pic>
        <p:nvPicPr>
          <p:cNvPr id="2050" name="Picture 2" descr="F:\Достоевский\17.jpg"/>
          <p:cNvPicPr>
            <a:picLocks noChangeAspect="1" noChangeArrowheads="1"/>
          </p:cNvPicPr>
          <p:nvPr/>
        </p:nvPicPr>
        <p:blipFill>
          <a:blip r:embed="rId2"/>
          <a:srcRect/>
          <a:stretch>
            <a:fillRect/>
          </a:stretch>
        </p:blipFill>
        <p:spPr bwMode="auto">
          <a:xfrm>
            <a:off x="5148064" y="908720"/>
            <a:ext cx="3911231" cy="5214974"/>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251" y="77908"/>
            <a:ext cx="1810111" cy="707886"/>
          </a:xfrm>
          <a:prstGeom prst="rect">
            <a:avLst/>
          </a:prstGeom>
          <a:noFill/>
        </p:spPr>
        <p:txBody>
          <a:bodyPr wrap="none" rtlCol="0">
            <a:spAutoFit/>
          </a:bodyPr>
          <a:lstStyle/>
          <a:p>
            <a:pPr algn="ctr"/>
            <a:r>
              <a:rPr lang="en-US" sz="4000" b="1" dirty="0" smtClean="0">
                <a:ln>
                  <a:solidFill>
                    <a:schemeClr val="tx1"/>
                  </a:solidFill>
                </a:ln>
                <a:solidFill>
                  <a:srgbClr val="C00000"/>
                </a:solidFill>
                <a:effectLst>
                  <a:glow rad="127000">
                    <a:srgbClr val="FFFF00"/>
                  </a:glow>
                </a:effectLst>
                <a:latin typeface="Arial" pitchFamily="34" charset="0"/>
                <a:cs typeface="Arial" pitchFamily="34" charset="0"/>
              </a:rPr>
              <a:t>Family</a:t>
            </a:r>
            <a:endParaRPr lang="ru-RU" sz="4000" b="1" dirty="0">
              <a:ln>
                <a:solidFill>
                  <a:schemeClr val="tx1"/>
                </a:solidFill>
              </a:ln>
              <a:solidFill>
                <a:srgbClr val="C00000"/>
              </a:solidFill>
              <a:effectLst>
                <a:glow rad="127000">
                  <a:srgbClr val="FFFF00"/>
                </a:glow>
              </a:effectLst>
              <a:latin typeface="Arial" pitchFamily="34" charset="0"/>
              <a:cs typeface="Arial" pitchFamily="34" charset="0"/>
            </a:endParaRPr>
          </a:p>
        </p:txBody>
      </p:sp>
      <p:sp>
        <p:nvSpPr>
          <p:cNvPr id="5" name="Rectangle 1"/>
          <p:cNvSpPr>
            <a:spLocks noChangeArrowheads="1"/>
          </p:cNvSpPr>
          <p:nvPr/>
        </p:nvSpPr>
        <p:spPr bwMode="auto">
          <a:xfrm>
            <a:off x="142844" y="1702909"/>
            <a:ext cx="457203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b="1" i="1" u="sng" dirty="0" smtClean="0">
                <a:ln>
                  <a:solidFill>
                    <a:schemeClr val="tx1"/>
                  </a:solidFill>
                </a:ln>
                <a:solidFill>
                  <a:srgbClr val="C00000"/>
                </a:solidFill>
                <a:effectLst>
                  <a:glow rad="127000">
                    <a:srgbClr val="FFFF00"/>
                  </a:glow>
                </a:effectLst>
                <a:latin typeface="Arial" pitchFamily="34" charset="0"/>
              </a:rPr>
              <a:t>Mother</a:t>
            </a:r>
          </a:p>
          <a:p>
            <a:pPr lvl="0" fontAlgn="base">
              <a:spcBef>
                <a:spcPct val="0"/>
              </a:spcBef>
              <a:spcAft>
                <a:spcPct val="0"/>
              </a:spcAft>
            </a:pPr>
            <a:r>
              <a:rPr lang="en-US" sz="2400" b="1" i="1" dirty="0" smtClean="0">
                <a:ln>
                  <a:solidFill>
                    <a:schemeClr val="tx1"/>
                  </a:solidFill>
                </a:ln>
                <a:solidFill>
                  <a:srgbClr val="C00000"/>
                </a:solidFill>
                <a:effectLst>
                  <a:glow rad="127000">
                    <a:srgbClr val="92D050"/>
                  </a:glow>
                </a:effectLst>
                <a:latin typeface="Arial" pitchFamily="34" charset="0"/>
              </a:rPr>
              <a:t>Maria </a:t>
            </a:r>
            <a:r>
              <a:rPr lang="en-US" sz="2400" b="1" i="1" dirty="0" err="1" smtClean="0">
                <a:ln>
                  <a:solidFill>
                    <a:schemeClr val="tx1"/>
                  </a:solidFill>
                </a:ln>
                <a:solidFill>
                  <a:srgbClr val="C00000"/>
                </a:solidFill>
                <a:effectLst>
                  <a:glow rad="127000">
                    <a:srgbClr val="92D050"/>
                  </a:glow>
                </a:effectLst>
                <a:latin typeface="Arial" pitchFamily="34" charset="0"/>
              </a:rPr>
              <a:t>Fedorovna</a:t>
            </a:r>
            <a:r>
              <a:rPr lang="en-US" sz="2400" b="1" i="1" dirty="0" smtClean="0">
                <a:ln>
                  <a:solidFill>
                    <a:schemeClr val="tx1"/>
                  </a:solidFill>
                </a:ln>
                <a:solidFill>
                  <a:srgbClr val="C00000"/>
                </a:solidFill>
                <a:effectLst>
                  <a:glow rad="127000">
                    <a:srgbClr val="92D050"/>
                  </a:glow>
                </a:effectLst>
                <a:latin typeface="Arial" pitchFamily="34" charset="0"/>
              </a:rPr>
              <a:t> (</a:t>
            </a:r>
            <a:r>
              <a:rPr lang="en-US" sz="2400" b="1" i="1" dirty="0" err="1" smtClean="0">
                <a:ln>
                  <a:solidFill>
                    <a:schemeClr val="tx1"/>
                  </a:solidFill>
                </a:ln>
                <a:solidFill>
                  <a:srgbClr val="C00000"/>
                </a:solidFill>
                <a:effectLst>
                  <a:glow rad="127000">
                    <a:srgbClr val="92D050"/>
                  </a:glow>
                </a:effectLst>
                <a:latin typeface="Arial" pitchFamily="34" charset="0"/>
              </a:rPr>
              <a:t>Nechaeva</a:t>
            </a:r>
            <a:r>
              <a:rPr lang="en-US" sz="2400" b="1" i="1" dirty="0" smtClean="0">
                <a:ln>
                  <a:solidFill>
                    <a:schemeClr val="tx1"/>
                  </a:solidFill>
                </a:ln>
                <a:solidFill>
                  <a:srgbClr val="C00000"/>
                </a:solidFill>
                <a:effectLst>
                  <a:glow rad="127000">
                    <a:srgbClr val="92D050"/>
                  </a:glow>
                </a:effectLst>
                <a:latin typeface="Arial" pitchFamily="34" charset="0"/>
              </a:rPr>
              <a:t> by birth) was a very nice and kind woman. She died in 1815 from consumption (</a:t>
            </a:r>
            <a:r>
              <a:rPr lang="ru-RU" sz="2400" b="1" i="1" dirty="0">
                <a:ln>
                  <a:solidFill>
                    <a:schemeClr val="tx1"/>
                  </a:solidFill>
                </a:ln>
                <a:solidFill>
                  <a:srgbClr val="C00000"/>
                </a:solidFill>
                <a:effectLst>
                  <a:glow rad="127000">
                    <a:srgbClr val="92D050"/>
                  </a:glow>
                </a:effectLst>
                <a:latin typeface="Arial" pitchFamily="34" charset="0"/>
              </a:rPr>
              <a:t>ч</a:t>
            </a:r>
            <a:r>
              <a:rPr lang="ru-RU" sz="2400" b="1" i="1" dirty="0" smtClean="0">
                <a:ln>
                  <a:solidFill>
                    <a:schemeClr val="tx1"/>
                  </a:solidFill>
                </a:ln>
                <a:solidFill>
                  <a:srgbClr val="C00000"/>
                </a:solidFill>
                <a:effectLst>
                  <a:glow rad="127000">
                    <a:srgbClr val="92D050"/>
                  </a:glow>
                </a:effectLst>
                <a:latin typeface="Arial" pitchFamily="34" charset="0"/>
              </a:rPr>
              <a:t>ахотка).</a:t>
            </a:r>
          </a:p>
          <a:p>
            <a:pPr lvl="0" fontAlgn="base">
              <a:spcBef>
                <a:spcPct val="0"/>
              </a:spcBef>
              <a:spcAft>
                <a:spcPct val="0"/>
              </a:spcAft>
            </a:pPr>
            <a:r>
              <a:rPr lang="en-US" sz="2400" b="1" i="1" dirty="0" smtClean="0">
                <a:ln>
                  <a:solidFill>
                    <a:schemeClr val="tx1"/>
                  </a:solidFill>
                </a:ln>
                <a:solidFill>
                  <a:srgbClr val="C00000"/>
                </a:solidFill>
                <a:effectLst>
                  <a:glow rad="127000">
                    <a:srgbClr val="92D050"/>
                  </a:glow>
                </a:effectLst>
                <a:latin typeface="Arial" pitchFamily="34" charset="0"/>
              </a:rPr>
              <a:t>There were six children in Dostoevsky’s family: Varvara, Andrey, Vera, Nikolai, </a:t>
            </a:r>
            <a:r>
              <a:rPr lang="en-US" sz="2400" b="1" i="1" dirty="0" err="1" smtClean="0">
                <a:ln>
                  <a:solidFill>
                    <a:schemeClr val="tx1"/>
                  </a:solidFill>
                </a:ln>
                <a:solidFill>
                  <a:srgbClr val="C00000"/>
                </a:solidFill>
                <a:effectLst>
                  <a:glow rad="127000">
                    <a:srgbClr val="92D050"/>
                  </a:glow>
                </a:effectLst>
                <a:latin typeface="Arial" pitchFamily="34" charset="0"/>
              </a:rPr>
              <a:t>Mihael</a:t>
            </a:r>
            <a:r>
              <a:rPr lang="en-US" sz="2400" b="1" i="1" dirty="0" smtClean="0">
                <a:ln>
                  <a:solidFill>
                    <a:schemeClr val="tx1"/>
                  </a:solidFill>
                </a:ln>
                <a:solidFill>
                  <a:srgbClr val="C00000"/>
                </a:solidFill>
                <a:effectLst>
                  <a:glow rad="127000">
                    <a:srgbClr val="92D050"/>
                  </a:glow>
                </a:effectLst>
                <a:latin typeface="Arial" pitchFamily="34" charset="0"/>
              </a:rPr>
              <a:t>, Alexander. </a:t>
            </a:r>
          </a:p>
          <a:p>
            <a:pPr lvl="0" fontAlgn="base">
              <a:spcBef>
                <a:spcPct val="0"/>
              </a:spcBef>
              <a:spcAft>
                <a:spcPct val="0"/>
              </a:spcAft>
            </a:pPr>
            <a:endParaRPr lang="ru-RU" sz="2400" b="1" i="1" dirty="0" smtClean="0">
              <a:ln>
                <a:solidFill>
                  <a:schemeClr val="tx1"/>
                </a:solidFill>
              </a:ln>
              <a:solidFill>
                <a:srgbClr val="C00000"/>
              </a:solidFill>
              <a:effectLst>
                <a:glow rad="127000">
                  <a:srgbClr val="92D050"/>
                </a:glow>
              </a:effectLst>
              <a:latin typeface="Arial" pitchFamily="34" charset="0"/>
            </a:endParaRPr>
          </a:p>
        </p:txBody>
      </p:sp>
      <p:pic>
        <p:nvPicPr>
          <p:cNvPr id="1026" name="Picture 2" descr="F:\Достоевский\16.jpg"/>
          <p:cNvPicPr>
            <a:picLocks noChangeAspect="1" noChangeArrowheads="1"/>
          </p:cNvPicPr>
          <p:nvPr/>
        </p:nvPicPr>
        <p:blipFill>
          <a:blip r:embed="rId2"/>
          <a:srcRect/>
          <a:stretch>
            <a:fillRect/>
          </a:stretch>
        </p:blipFill>
        <p:spPr bwMode="auto">
          <a:xfrm>
            <a:off x="4857752" y="857232"/>
            <a:ext cx="4071966" cy="5429288"/>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9177" y="77908"/>
            <a:ext cx="3950120" cy="707886"/>
          </a:xfrm>
          <a:prstGeom prst="rect">
            <a:avLst/>
          </a:prstGeom>
          <a:noFill/>
        </p:spPr>
        <p:txBody>
          <a:bodyPr wrap="none" rtlCol="0">
            <a:spAutoFit/>
          </a:bodyPr>
          <a:lstStyle/>
          <a:p>
            <a:pPr algn="ctr"/>
            <a:r>
              <a:rPr lang="en-US" sz="4000" b="1" dirty="0" smtClean="0">
                <a:ln>
                  <a:solidFill>
                    <a:schemeClr val="tx1"/>
                  </a:solidFill>
                </a:ln>
                <a:solidFill>
                  <a:srgbClr val="C00000"/>
                </a:solidFill>
                <a:effectLst>
                  <a:glow rad="127000">
                    <a:srgbClr val="FFFF00"/>
                  </a:glow>
                </a:effectLst>
                <a:latin typeface="Arial" pitchFamily="34" charset="0"/>
                <a:cs typeface="Arial" pitchFamily="34" charset="0"/>
              </a:rPr>
              <a:t>The writer’s life</a:t>
            </a:r>
            <a:endParaRPr lang="ru-RU" sz="4000" b="1" dirty="0">
              <a:ln>
                <a:solidFill>
                  <a:schemeClr val="tx1"/>
                </a:solidFill>
              </a:ln>
              <a:solidFill>
                <a:srgbClr val="C00000"/>
              </a:solidFill>
              <a:effectLst>
                <a:glow rad="127000">
                  <a:srgbClr val="FFFF00"/>
                </a:glow>
              </a:effectLst>
              <a:latin typeface="Arial" pitchFamily="34" charset="0"/>
              <a:cs typeface="Arial" pitchFamily="34" charset="0"/>
            </a:endParaRPr>
          </a:p>
        </p:txBody>
      </p:sp>
      <p:sp>
        <p:nvSpPr>
          <p:cNvPr id="2049" name="Rectangle 1"/>
          <p:cNvSpPr>
            <a:spLocks noChangeArrowheads="1"/>
          </p:cNvSpPr>
          <p:nvPr/>
        </p:nvSpPr>
        <p:spPr bwMode="auto">
          <a:xfrm>
            <a:off x="142844" y="1524458"/>
            <a:ext cx="407196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solidFill>
                    <a:schemeClr val="tx1"/>
                  </a:solidFill>
                </a:ln>
                <a:solidFill>
                  <a:srgbClr val="00B050"/>
                </a:solidFill>
                <a:effectLst>
                  <a:glow rad="127000">
                    <a:srgbClr val="FFFF00"/>
                  </a:glow>
                </a:effectLst>
                <a:latin typeface="Arial" pitchFamily="34" charset="0"/>
                <a:ea typeface="Times New Roman" pitchFamily="18" charset="0"/>
                <a:cs typeface="Arial" pitchFamily="34" charset="0"/>
              </a:rPr>
              <a:t>In 1833 Dostoevsky was given together with his brother to a boarding- school. The teacher of the Russian language – </a:t>
            </a:r>
            <a:r>
              <a:rPr kumimoji="0" lang="en-US" sz="2400" b="1" i="0" u="none" strike="noStrike" cap="none" normalizeH="0" baseline="0" dirty="0" err="1" smtClean="0">
                <a:ln>
                  <a:solidFill>
                    <a:schemeClr val="tx1"/>
                  </a:solidFill>
                </a:ln>
                <a:solidFill>
                  <a:srgbClr val="00B050"/>
                </a:solidFill>
                <a:effectLst>
                  <a:glow rad="127000">
                    <a:srgbClr val="FFFF00"/>
                  </a:glow>
                </a:effectLst>
                <a:latin typeface="Arial" pitchFamily="34" charset="0"/>
                <a:ea typeface="Times New Roman" pitchFamily="18" charset="0"/>
                <a:cs typeface="Arial" pitchFamily="34" charset="0"/>
              </a:rPr>
              <a:t>Bilevich</a:t>
            </a:r>
            <a:r>
              <a:rPr kumimoji="0" lang="en-US" sz="2400" b="1" i="0" u="none" strike="noStrike" cap="none" normalizeH="0" baseline="0" dirty="0" smtClean="0">
                <a:ln>
                  <a:solidFill>
                    <a:schemeClr val="tx1"/>
                  </a:solidFill>
                </a:ln>
                <a:solidFill>
                  <a:srgbClr val="00B050"/>
                </a:solidFill>
                <a:effectLst>
                  <a:glow rad="127000">
                    <a:srgbClr val="FFFF00"/>
                  </a:glow>
                </a:effectLst>
                <a:latin typeface="Arial" pitchFamily="34" charset="0"/>
                <a:ea typeface="Times New Roman" pitchFamily="18" charset="0"/>
                <a:cs typeface="Arial" pitchFamily="34" charset="0"/>
              </a:rPr>
              <a:t> played a certain role in the spiritual life of a writer. Remembrances about boarding school served as a material for a lot of his literary works.</a:t>
            </a:r>
            <a:endParaRPr kumimoji="0" lang="ru-RU" sz="2400" b="1" i="0" u="none" strike="noStrike" cap="none" normalizeH="0" baseline="0" dirty="0" smtClean="0">
              <a:ln>
                <a:solidFill>
                  <a:schemeClr val="tx1"/>
                </a:solidFill>
              </a:ln>
              <a:solidFill>
                <a:srgbClr val="00B050"/>
              </a:solidFill>
              <a:effectLst>
                <a:glow rad="127000">
                  <a:srgbClr val="FFFF00"/>
                </a:glow>
              </a:effectLst>
              <a:latin typeface="Arial" pitchFamily="34" charset="0"/>
              <a:ea typeface="Times New Roman" pitchFamily="18" charset="0"/>
              <a:cs typeface="Arial" pitchFamily="34" charset="0"/>
            </a:endParaRPr>
          </a:p>
        </p:txBody>
      </p:sp>
      <p:pic>
        <p:nvPicPr>
          <p:cNvPr id="6" name="Picture 3" descr="F:\Достоевский\8.jpg"/>
          <p:cNvPicPr>
            <a:picLocks noChangeAspect="1" noChangeArrowheads="1"/>
          </p:cNvPicPr>
          <p:nvPr/>
        </p:nvPicPr>
        <p:blipFill>
          <a:blip r:embed="rId2"/>
          <a:srcRect/>
          <a:stretch>
            <a:fillRect/>
          </a:stretch>
        </p:blipFill>
        <p:spPr bwMode="auto">
          <a:xfrm>
            <a:off x="4609139" y="857232"/>
            <a:ext cx="4177703" cy="5572164"/>
          </a:xfrm>
          <a:prstGeom prst="rect">
            <a:avLst/>
          </a:prstGeom>
          <a:ln w="88900" cap="sq" cmpd="thickThin">
            <a:solidFill>
              <a:srgbClr val="C00000"/>
            </a:solidFill>
            <a:prstDash val="solid"/>
            <a:miter lim="800000"/>
          </a:ln>
          <a:effectLst>
            <a:glow rad="101600">
              <a:srgbClr val="FFFF00">
                <a:alpha val="60000"/>
              </a:srgbClr>
            </a:glow>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44" y="1061326"/>
            <a:ext cx="4357718" cy="4524315"/>
          </a:xfrm>
          <a:prstGeom prst="rect">
            <a:avLst/>
          </a:prstGeom>
        </p:spPr>
        <p:txBody>
          <a:bodyPr wrap="square">
            <a:spAutoFit/>
          </a:bodyPr>
          <a:lstStyle/>
          <a:p>
            <a:pPr lvl="0" eaLnBrk="0" fontAlgn="base" hangingPunct="0">
              <a:spcBef>
                <a:spcPct val="0"/>
              </a:spcBef>
              <a:spcAft>
                <a:spcPct val="0"/>
              </a:spcAft>
            </a:pPr>
            <a:r>
              <a:rPr lang="en-US" sz="2400" b="1" dirty="0" smtClean="0">
                <a:ln>
                  <a:solidFill>
                    <a:schemeClr val="tx1"/>
                  </a:solidFill>
                </a:ln>
                <a:solidFill>
                  <a:srgbClr val="00B050"/>
                </a:solidFill>
                <a:effectLst>
                  <a:glow rad="127000">
                    <a:srgbClr val="FFFF00"/>
                  </a:glow>
                </a:effectLst>
                <a:latin typeface="Arial" pitchFamily="34" charset="0"/>
                <a:ea typeface="Times New Roman" pitchFamily="18" charset="0"/>
                <a:cs typeface="Arial" pitchFamily="34" charset="0"/>
              </a:rPr>
              <a:t>1837 - was very important for a writer. It was the year of his mother’s death, Pushkin died in 1837, he liked his literary works. That year he went to Petersburg and entered the engineering college, where he got a good engineering education and a good opportunity to go on with his cultural development.</a:t>
            </a:r>
            <a:r>
              <a:rPr lang="ru-RU" sz="2400" b="1" dirty="0" smtClean="0">
                <a:ln>
                  <a:solidFill>
                    <a:schemeClr val="tx1"/>
                  </a:solidFill>
                </a:ln>
                <a:solidFill>
                  <a:srgbClr val="00B050"/>
                </a:solidFill>
                <a:effectLst>
                  <a:glow rad="127000">
                    <a:srgbClr val="FFFF00"/>
                  </a:glow>
                </a:effectLst>
                <a:latin typeface="Arial" pitchFamily="34" charset="0"/>
                <a:ea typeface="Times New Roman" pitchFamily="18" charset="0"/>
                <a:cs typeface="Arial" pitchFamily="34" charset="0"/>
              </a:rPr>
              <a:t> </a:t>
            </a:r>
          </a:p>
        </p:txBody>
      </p:sp>
      <p:sp>
        <p:nvSpPr>
          <p:cNvPr id="8" name="TextBox 7"/>
          <p:cNvSpPr txBox="1"/>
          <p:nvPr/>
        </p:nvSpPr>
        <p:spPr>
          <a:xfrm>
            <a:off x="2629177" y="77908"/>
            <a:ext cx="3950120" cy="707886"/>
          </a:xfrm>
          <a:prstGeom prst="rect">
            <a:avLst/>
          </a:prstGeom>
          <a:noFill/>
        </p:spPr>
        <p:txBody>
          <a:bodyPr wrap="none" rtlCol="0">
            <a:spAutoFit/>
          </a:bodyPr>
          <a:lstStyle/>
          <a:p>
            <a:pPr algn="ctr"/>
            <a:r>
              <a:rPr lang="en-US" sz="4000" b="1" dirty="0" smtClean="0">
                <a:ln>
                  <a:solidFill>
                    <a:schemeClr val="tx1"/>
                  </a:solidFill>
                </a:ln>
                <a:solidFill>
                  <a:srgbClr val="C00000"/>
                </a:solidFill>
                <a:effectLst>
                  <a:glow rad="101600">
                    <a:srgbClr val="FFFF00">
                      <a:alpha val="60000"/>
                    </a:srgbClr>
                  </a:glow>
                </a:effectLst>
                <a:latin typeface="Arial" pitchFamily="34" charset="0"/>
                <a:cs typeface="Arial" pitchFamily="34" charset="0"/>
              </a:rPr>
              <a:t>The writer’s life</a:t>
            </a:r>
            <a:endParaRPr lang="ru-RU" sz="4000" b="1" dirty="0">
              <a:ln>
                <a:solidFill>
                  <a:schemeClr val="tx1"/>
                </a:solidFill>
              </a:ln>
              <a:solidFill>
                <a:srgbClr val="C00000"/>
              </a:solidFill>
              <a:effectLst>
                <a:glow rad="101600">
                  <a:srgbClr val="FFFF00">
                    <a:alpha val="60000"/>
                  </a:srgbClr>
                </a:glow>
              </a:effectLst>
              <a:latin typeface="Arial" pitchFamily="34" charset="0"/>
              <a:cs typeface="Arial" pitchFamily="34" charset="0"/>
            </a:endParaRPr>
          </a:p>
        </p:txBody>
      </p:sp>
      <p:pic>
        <p:nvPicPr>
          <p:cNvPr id="3074" name="Picture 2" descr="F:\Достоевский\6.jpg"/>
          <p:cNvPicPr>
            <a:picLocks noChangeAspect="1" noChangeArrowheads="1"/>
          </p:cNvPicPr>
          <p:nvPr/>
        </p:nvPicPr>
        <p:blipFill>
          <a:blip r:embed="rId2"/>
          <a:srcRect/>
          <a:stretch>
            <a:fillRect/>
          </a:stretch>
        </p:blipFill>
        <p:spPr bwMode="auto">
          <a:xfrm>
            <a:off x="4636118" y="857232"/>
            <a:ext cx="4177703" cy="5572164"/>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5" y="260648"/>
            <a:ext cx="9068019" cy="1569660"/>
          </a:xfrm>
          <a:prstGeom prst="rect">
            <a:avLst/>
          </a:prstGeom>
        </p:spPr>
        <p:txBody>
          <a:bodyPr wrap="square">
            <a:spAutoFit/>
          </a:bodyPr>
          <a:lstStyle/>
          <a:p>
            <a:pPr lvl="0" algn="ctr" eaLnBrk="0" fontAlgn="base" hangingPunct="0">
              <a:spcBef>
                <a:spcPct val="0"/>
              </a:spcBef>
              <a:spcAft>
                <a:spcPct val="0"/>
              </a:spcAft>
            </a:pPr>
            <a:r>
              <a:rPr lang="en-US" sz="2400" b="1" dirty="0" smtClean="0">
                <a:ln>
                  <a:solidFill>
                    <a:schemeClr val="tx1"/>
                  </a:solidFill>
                </a:ln>
                <a:solidFill>
                  <a:srgbClr val="FF0000"/>
                </a:solidFill>
                <a:effectLst>
                  <a:glow rad="127000">
                    <a:srgbClr val="FFFF00"/>
                  </a:glow>
                </a:effectLst>
                <a:latin typeface="Arial" pitchFamily="34" charset="0"/>
                <a:ea typeface="Times New Roman" pitchFamily="18" charset="0"/>
                <a:cs typeface="Arial" pitchFamily="34" charset="0"/>
              </a:rPr>
              <a:t>The writer’s life</a:t>
            </a:r>
          </a:p>
          <a:p>
            <a:pPr lvl="0" eaLnBrk="0" fontAlgn="base" hangingPunct="0">
              <a:spcBef>
                <a:spcPct val="0"/>
              </a:spcBef>
              <a:spcAft>
                <a:spcPct val="0"/>
              </a:spcAft>
            </a:pPr>
            <a:r>
              <a:rPr lang="en-US" sz="2400" b="1" dirty="0" smtClean="0">
                <a:ln>
                  <a:solidFill>
                    <a:schemeClr val="tx1"/>
                  </a:solidFill>
                </a:ln>
                <a:effectLst>
                  <a:glow rad="127000">
                    <a:srgbClr val="FFFF00"/>
                  </a:glow>
                </a:effectLst>
                <a:latin typeface="Arial" pitchFamily="34" charset="0"/>
                <a:ea typeface="Times New Roman" pitchFamily="18" charset="0"/>
                <a:cs typeface="Arial" pitchFamily="34" charset="0"/>
              </a:rPr>
              <a:t>In 1839 he got the information about his father’s death. </a:t>
            </a:r>
          </a:p>
          <a:p>
            <a:pPr lvl="0" eaLnBrk="0" fontAlgn="base" hangingPunct="0">
              <a:spcBef>
                <a:spcPct val="0"/>
              </a:spcBef>
              <a:spcAft>
                <a:spcPct val="0"/>
              </a:spcAft>
            </a:pPr>
            <a:r>
              <a:rPr lang="en-US" sz="2400" b="1" dirty="0" smtClean="0">
                <a:ln>
                  <a:solidFill>
                    <a:schemeClr val="tx1"/>
                  </a:solidFill>
                </a:ln>
                <a:effectLst>
                  <a:glow rad="127000">
                    <a:srgbClr val="FFFF00"/>
                  </a:glow>
                </a:effectLst>
                <a:latin typeface="Arial" pitchFamily="34" charset="0"/>
                <a:ea typeface="Times New Roman" pitchFamily="18" charset="0"/>
                <a:cs typeface="Arial" pitchFamily="34" charset="0"/>
              </a:rPr>
              <a:t>He was killed by serf peasants. Later, he met </a:t>
            </a:r>
            <a:r>
              <a:rPr lang="en-US" sz="2400" b="1" dirty="0" err="1" smtClean="0">
                <a:ln>
                  <a:solidFill>
                    <a:schemeClr val="tx1"/>
                  </a:solidFill>
                </a:ln>
                <a:effectLst>
                  <a:glow rad="127000">
                    <a:srgbClr val="FFFF00"/>
                  </a:glow>
                </a:effectLst>
                <a:latin typeface="Arial" pitchFamily="34" charset="0"/>
                <a:ea typeface="Times New Roman" pitchFamily="18" charset="0"/>
                <a:cs typeface="Arial" pitchFamily="34" charset="0"/>
              </a:rPr>
              <a:t>Shidlovsky</a:t>
            </a:r>
            <a:r>
              <a:rPr lang="en-US" sz="2400" b="1" dirty="0" smtClean="0">
                <a:ln>
                  <a:solidFill>
                    <a:schemeClr val="tx1"/>
                  </a:solidFill>
                </a:ln>
                <a:effectLst>
                  <a:glow rad="127000">
                    <a:srgbClr val="FFFF00"/>
                  </a:glow>
                </a:effectLst>
                <a:latin typeface="Arial" pitchFamily="34" charset="0"/>
                <a:ea typeface="Times New Roman" pitchFamily="18" charset="0"/>
                <a:cs typeface="Arial" pitchFamily="34" charset="0"/>
              </a:rPr>
              <a:t>. He was fascinated by his romantic and religious moods.</a:t>
            </a:r>
          </a:p>
        </p:txBody>
      </p:sp>
      <p:sp>
        <p:nvSpPr>
          <p:cNvPr id="7" name="TextBox 6"/>
          <p:cNvSpPr txBox="1"/>
          <p:nvPr/>
        </p:nvSpPr>
        <p:spPr>
          <a:xfrm>
            <a:off x="4511866" y="77908"/>
            <a:ext cx="184731" cy="707886"/>
          </a:xfrm>
          <a:prstGeom prst="rect">
            <a:avLst/>
          </a:prstGeom>
          <a:noFill/>
        </p:spPr>
        <p:txBody>
          <a:bodyPr wrap="none" rtlCol="0">
            <a:spAutoFit/>
          </a:bodyPr>
          <a:lstStyle/>
          <a:p>
            <a:pPr algn="ctr"/>
            <a:endParaRPr lang="ru-RU" sz="4000" b="1" dirty="0">
              <a:latin typeface="Arial" pitchFamily="34" charset="0"/>
              <a:cs typeface="Arial" pitchFamily="34" charset="0"/>
            </a:endParaRPr>
          </a:p>
        </p:txBody>
      </p:sp>
      <p:pic>
        <p:nvPicPr>
          <p:cNvPr id="4098" name="Picture 2" descr="F:\Достоевский\7.jpg"/>
          <p:cNvPicPr>
            <a:picLocks noChangeAspect="1" noChangeArrowheads="1"/>
          </p:cNvPicPr>
          <p:nvPr/>
        </p:nvPicPr>
        <p:blipFill>
          <a:blip r:embed="rId2"/>
          <a:srcRect/>
          <a:stretch>
            <a:fillRect/>
          </a:stretch>
        </p:blipFill>
        <p:spPr bwMode="auto">
          <a:xfrm>
            <a:off x="109824" y="2890026"/>
            <a:ext cx="2838678" cy="3786190"/>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pic>
        <p:nvPicPr>
          <p:cNvPr id="8" name="Picture 2" descr="F:\Достоевский\4.jpg"/>
          <p:cNvPicPr>
            <a:picLocks noChangeAspect="1" noChangeArrowheads="1"/>
          </p:cNvPicPr>
          <p:nvPr/>
        </p:nvPicPr>
        <p:blipFill>
          <a:blip r:embed="rId3"/>
          <a:srcRect/>
          <a:stretch>
            <a:fillRect/>
          </a:stretch>
        </p:blipFill>
        <p:spPr bwMode="auto">
          <a:xfrm>
            <a:off x="3219505" y="2844942"/>
            <a:ext cx="2857520" cy="3811322"/>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pic>
        <p:nvPicPr>
          <p:cNvPr id="4100" name="Picture 4" descr="F:\Достоевский\9.jpg"/>
          <p:cNvPicPr>
            <a:picLocks noChangeAspect="1" noChangeArrowheads="1"/>
          </p:cNvPicPr>
          <p:nvPr/>
        </p:nvPicPr>
        <p:blipFill>
          <a:blip r:embed="rId4"/>
          <a:srcRect/>
          <a:stretch>
            <a:fillRect/>
          </a:stretch>
        </p:blipFill>
        <p:spPr bwMode="auto">
          <a:xfrm>
            <a:off x="6372200" y="2857496"/>
            <a:ext cx="2838695" cy="3786214"/>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438" y="785794"/>
            <a:ext cx="4857752" cy="5016758"/>
          </a:xfrm>
          <a:prstGeom prst="rect">
            <a:avLst/>
          </a:prstGeom>
          <a:noFill/>
          <a:effectLst>
            <a:glow rad="127000">
              <a:srgbClr val="FFC000"/>
            </a:glow>
          </a:effectLst>
        </p:spPr>
        <p:txBody>
          <a:bodyPr wrap="square" rtlCol="0">
            <a:spAutoFit/>
          </a:bodyPr>
          <a:lstStyle/>
          <a:p>
            <a:r>
              <a:rPr lang="en-US" sz="3200" i="1" dirty="0" smtClean="0">
                <a:ln>
                  <a:solidFill>
                    <a:schemeClr val="tx1"/>
                  </a:solidFill>
                </a:ln>
                <a:effectLst>
                  <a:glow rad="127000">
                    <a:srgbClr val="FFFF00"/>
                  </a:glow>
                </a:effectLst>
                <a:latin typeface="Arial" pitchFamily="34" charset="0"/>
                <a:cs typeface="Arial" pitchFamily="34" charset="0"/>
              </a:rPr>
              <a:t>In 1849 he was arrested because of his revolutionary views. He was a member of </a:t>
            </a:r>
            <a:r>
              <a:rPr lang="en-US" sz="3200" i="1" dirty="0" err="1" smtClean="0">
                <a:ln>
                  <a:solidFill>
                    <a:schemeClr val="tx1"/>
                  </a:solidFill>
                </a:ln>
                <a:effectLst>
                  <a:glow rad="127000">
                    <a:srgbClr val="FFFF00"/>
                  </a:glow>
                </a:effectLst>
                <a:latin typeface="Arial" pitchFamily="34" charset="0"/>
                <a:cs typeface="Arial" pitchFamily="34" charset="0"/>
              </a:rPr>
              <a:t>Petrashevsky</a:t>
            </a:r>
            <a:r>
              <a:rPr lang="en-US" sz="3200" i="1" dirty="0" smtClean="0">
                <a:ln>
                  <a:solidFill>
                    <a:schemeClr val="tx1"/>
                  </a:solidFill>
                </a:ln>
                <a:effectLst>
                  <a:glow rad="127000">
                    <a:srgbClr val="FFFF00"/>
                  </a:glow>
                </a:effectLst>
                <a:latin typeface="Arial" pitchFamily="34" charset="0"/>
                <a:cs typeface="Arial" pitchFamily="34" charset="0"/>
              </a:rPr>
              <a:t> Circle. Later, he was sent to a hard </a:t>
            </a:r>
            <a:r>
              <a:rPr lang="en-US" sz="3200" i="1" dirty="0" err="1" smtClean="0">
                <a:ln>
                  <a:solidFill>
                    <a:schemeClr val="tx1"/>
                  </a:solidFill>
                </a:ln>
                <a:effectLst>
                  <a:glow rad="127000">
                    <a:srgbClr val="FFFF00"/>
                  </a:glow>
                </a:effectLst>
                <a:latin typeface="Arial" pitchFamily="34" charset="0"/>
                <a:cs typeface="Arial" pitchFamily="34" charset="0"/>
              </a:rPr>
              <a:t>labour</a:t>
            </a:r>
            <a:r>
              <a:rPr lang="en-US" sz="3200" i="1" dirty="0" smtClean="0">
                <a:ln>
                  <a:solidFill>
                    <a:schemeClr val="tx1"/>
                  </a:solidFill>
                </a:ln>
                <a:effectLst>
                  <a:glow rad="127000">
                    <a:srgbClr val="FFFF00"/>
                  </a:glow>
                </a:effectLst>
                <a:latin typeface="Arial" pitchFamily="34" charset="0"/>
                <a:cs typeface="Arial" pitchFamily="34" charset="0"/>
              </a:rPr>
              <a:t> to Siberia. Here he fell in love with Maria </a:t>
            </a:r>
            <a:r>
              <a:rPr lang="en-US" sz="3200" i="1" dirty="0" err="1" smtClean="0">
                <a:ln>
                  <a:solidFill>
                    <a:schemeClr val="tx1"/>
                  </a:solidFill>
                </a:ln>
                <a:effectLst>
                  <a:glow rad="127000">
                    <a:srgbClr val="FFFF00"/>
                  </a:glow>
                </a:effectLst>
                <a:latin typeface="Arial" pitchFamily="34" charset="0"/>
                <a:cs typeface="Arial" pitchFamily="34" charset="0"/>
              </a:rPr>
              <a:t>Isaeva</a:t>
            </a:r>
            <a:r>
              <a:rPr lang="en-US" sz="3200" i="1" dirty="0" smtClean="0">
                <a:ln>
                  <a:solidFill>
                    <a:schemeClr val="tx1"/>
                  </a:solidFill>
                </a:ln>
                <a:effectLst>
                  <a:glow rad="127000">
                    <a:srgbClr val="FFFF00"/>
                  </a:glow>
                </a:effectLst>
                <a:latin typeface="Arial" pitchFamily="34" charset="0"/>
                <a:cs typeface="Arial" pitchFamily="34" charset="0"/>
              </a:rPr>
              <a:t>. In 1857 they got married.</a:t>
            </a:r>
            <a:endParaRPr lang="ru-RU" sz="3200" i="1" dirty="0" smtClean="0">
              <a:ln>
                <a:solidFill>
                  <a:schemeClr val="tx1"/>
                </a:solidFill>
              </a:ln>
              <a:effectLst>
                <a:glow rad="127000">
                  <a:srgbClr val="FFFF00"/>
                </a:glow>
              </a:effectLst>
              <a:latin typeface="Arial" pitchFamily="34" charset="0"/>
              <a:cs typeface="Arial" pitchFamily="34" charset="0"/>
            </a:endParaRPr>
          </a:p>
        </p:txBody>
      </p:sp>
      <p:sp>
        <p:nvSpPr>
          <p:cNvPr id="10" name="TextBox 9"/>
          <p:cNvSpPr txBox="1"/>
          <p:nvPr/>
        </p:nvSpPr>
        <p:spPr>
          <a:xfrm>
            <a:off x="2629177" y="77908"/>
            <a:ext cx="3950120" cy="707886"/>
          </a:xfrm>
          <a:prstGeom prst="rect">
            <a:avLst/>
          </a:prstGeom>
          <a:noFill/>
        </p:spPr>
        <p:txBody>
          <a:bodyPr wrap="none" rtlCol="0">
            <a:spAutoFit/>
          </a:bodyPr>
          <a:lstStyle/>
          <a:p>
            <a:pPr algn="ctr"/>
            <a:r>
              <a:rPr lang="en-US" sz="4000" b="1" dirty="0" smtClean="0">
                <a:ln>
                  <a:solidFill>
                    <a:schemeClr val="tx1"/>
                  </a:solidFill>
                </a:ln>
                <a:solidFill>
                  <a:srgbClr val="FF0000"/>
                </a:solidFill>
                <a:effectLst>
                  <a:glow rad="127000">
                    <a:srgbClr val="FFFF00"/>
                  </a:glow>
                </a:effectLst>
                <a:latin typeface="Arial" pitchFamily="34" charset="0"/>
                <a:cs typeface="Arial" pitchFamily="34" charset="0"/>
              </a:rPr>
              <a:t>The writer’s life</a:t>
            </a:r>
            <a:endParaRPr lang="ru-RU" sz="4000" b="1" dirty="0">
              <a:ln>
                <a:solidFill>
                  <a:schemeClr val="tx1"/>
                </a:solidFill>
              </a:ln>
              <a:solidFill>
                <a:srgbClr val="FF0000"/>
              </a:solidFill>
              <a:effectLst>
                <a:glow rad="127000">
                  <a:srgbClr val="FFFF00"/>
                </a:glow>
              </a:effectLst>
              <a:latin typeface="Arial" pitchFamily="34" charset="0"/>
              <a:cs typeface="Arial" pitchFamily="34" charset="0"/>
            </a:endParaRPr>
          </a:p>
        </p:txBody>
      </p:sp>
      <p:pic>
        <p:nvPicPr>
          <p:cNvPr id="5122" name="Picture 2" descr="F:\Достоевский\10.jpg"/>
          <p:cNvPicPr>
            <a:picLocks noChangeAspect="1" noChangeArrowheads="1"/>
          </p:cNvPicPr>
          <p:nvPr/>
        </p:nvPicPr>
        <p:blipFill>
          <a:blip r:embed="rId2"/>
          <a:srcRect/>
          <a:stretch>
            <a:fillRect/>
          </a:stretch>
        </p:blipFill>
        <p:spPr bwMode="auto">
          <a:xfrm>
            <a:off x="5220072" y="1052736"/>
            <a:ext cx="4143404" cy="5526417"/>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44" y="2232623"/>
            <a:ext cx="457203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indent="0" eaLnBrk="0" fontAlgn="base" hangingPunct="0">
              <a:lnSpc>
                <a:spcPct val="100000"/>
              </a:lnSpc>
              <a:spcBef>
                <a:spcPct val="0"/>
              </a:spcBef>
              <a:spcAft>
                <a:spcPct val="0"/>
              </a:spcAft>
              <a:buClrTx/>
              <a:buSzTx/>
              <a:buFontTx/>
              <a:buNone/>
              <a:tabLst/>
            </a:pPr>
            <a:r>
              <a:rPr lang="en-US" sz="2400" b="1" dirty="0" smtClean="0">
                <a:ln>
                  <a:solidFill>
                    <a:schemeClr val="tx1"/>
                  </a:solidFill>
                </a:ln>
                <a:effectLst>
                  <a:glow rad="127000">
                    <a:srgbClr val="FFFF00"/>
                  </a:glow>
                </a:effectLst>
                <a:latin typeface="Arial" pitchFamily="34" charset="0"/>
                <a:ea typeface="Times New Roman" pitchFamily="18" charset="0"/>
                <a:cs typeface="Arial" pitchFamily="34" charset="0"/>
              </a:rPr>
              <a:t>There were two political views in cultural layers of society: “ </a:t>
            </a:r>
            <a:r>
              <a:rPr lang="en-US" sz="2400" b="1" dirty="0" err="1" smtClean="0">
                <a:ln>
                  <a:solidFill>
                    <a:schemeClr val="tx1"/>
                  </a:solidFill>
                </a:ln>
                <a:effectLst>
                  <a:glow rad="127000">
                    <a:srgbClr val="FFFF00"/>
                  </a:glow>
                </a:effectLst>
                <a:latin typeface="Arial" pitchFamily="34" charset="0"/>
                <a:ea typeface="Times New Roman" pitchFamily="18" charset="0"/>
                <a:cs typeface="Arial" pitchFamily="34" charset="0"/>
              </a:rPr>
              <a:t>slavyanofilstvo</a:t>
            </a:r>
            <a:r>
              <a:rPr lang="en-US" sz="2400" b="1" dirty="0" smtClean="0">
                <a:ln>
                  <a:solidFill>
                    <a:schemeClr val="tx1"/>
                  </a:solidFill>
                </a:ln>
                <a:effectLst>
                  <a:glow rad="127000">
                    <a:srgbClr val="FFFF00"/>
                  </a:glow>
                </a:effectLst>
                <a:latin typeface="Arial" pitchFamily="34" charset="0"/>
                <a:ea typeface="Times New Roman" pitchFamily="18" charset="0"/>
                <a:cs typeface="Arial" pitchFamily="34" charset="0"/>
              </a:rPr>
              <a:t>” and “ </a:t>
            </a:r>
            <a:r>
              <a:rPr lang="en-US" sz="2400" b="1" dirty="0" err="1" smtClean="0">
                <a:ln>
                  <a:solidFill>
                    <a:schemeClr val="tx1"/>
                  </a:solidFill>
                </a:ln>
                <a:effectLst>
                  <a:glow rad="127000">
                    <a:srgbClr val="FFFF00"/>
                  </a:glow>
                </a:effectLst>
                <a:latin typeface="Arial" pitchFamily="34" charset="0"/>
                <a:ea typeface="Times New Roman" pitchFamily="18" charset="0"/>
                <a:cs typeface="Arial" pitchFamily="34" charset="0"/>
              </a:rPr>
              <a:t>zapadnichestvo</a:t>
            </a:r>
            <a:r>
              <a:rPr lang="en-US" sz="2400" b="1" dirty="0" smtClean="0">
                <a:ln>
                  <a:solidFill>
                    <a:schemeClr val="tx1"/>
                  </a:solidFill>
                </a:ln>
                <a:effectLst>
                  <a:glow rad="127000">
                    <a:srgbClr val="FFFF00"/>
                  </a:glow>
                </a:effectLst>
                <a:latin typeface="Arial" pitchFamily="34" charset="0"/>
                <a:ea typeface="Times New Roman" pitchFamily="18" charset="0"/>
                <a:cs typeface="Arial" pitchFamily="34" charset="0"/>
              </a:rPr>
              <a:t>”. But Dostoevsky had his own idea” “ </a:t>
            </a:r>
            <a:r>
              <a:rPr lang="en-US" sz="2400" b="1" dirty="0" err="1" smtClean="0">
                <a:ln>
                  <a:solidFill>
                    <a:schemeClr val="tx1"/>
                  </a:solidFill>
                </a:ln>
                <a:effectLst>
                  <a:glow rad="127000">
                    <a:srgbClr val="FFFF00"/>
                  </a:glow>
                </a:effectLst>
                <a:latin typeface="Arial" pitchFamily="34" charset="0"/>
                <a:ea typeface="Times New Roman" pitchFamily="18" charset="0"/>
                <a:cs typeface="Arial" pitchFamily="34" charset="0"/>
              </a:rPr>
              <a:t>pochvennichestvo</a:t>
            </a:r>
            <a:r>
              <a:rPr lang="en-US" sz="2400" b="1" dirty="0" smtClean="0">
                <a:ln>
                  <a:solidFill>
                    <a:schemeClr val="tx1"/>
                  </a:solidFill>
                </a:ln>
                <a:effectLst>
                  <a:glow rad="127000">
                    <a:srgbClr val="FFFF00"/>
                  </a:glow>
                </a:effectLst>
                <a:latin typeface="Arial" pitchFamily="34" charset="0"/>
                <a:ea typeface="Times New Roman" pitchFamily="18" charset="0"/>
                <a:cs typeface="Arial" pitchFamily="34" charset="0"/>
              </a:rPr>
              <a:t>”. After having been abroad, he became a monarchist.</a:t>
            </a:r>
            <a:endParaRPr lang="ru-RU" sz="2400" b="1" dirty="0" smtClean="0">
              <a:ln>
                <a:solidFill>
                  <a:schemeClr val="tx1"/>
                </a:solidFill>
              </a:ln>
              <a:effectLst>
                <a:glow rad="127000">
                  <a:srgbClr val="FFFF00"/>
                </a:glow>
              </a:effectLst>
              <a:latin typeface="Arial" pitchFamily="34" charset="0"/>
              <a:ea typeface="Times New Roman" pitchFamily="18" charset="0"/>
              <a:cs typeface="Arial" pitchFamily="34" charset="0"/>
            </a:endParaRPr>
          </a:p>
        </p:txBody>
      </p:sp>
      <p:sp>
        <p:nvSpPr>
          <p:cNvPr id="6" name="TextBox 5"/>
          <p:cNvSpPr txBox="1"/>
          <p:nvPr/>
        </p:nvSpPr>
        <p:spPr>
          <a:xfrm>
            <a:off x="2553038" y="77908"/>
            <a:ext cx="3692036" cy="707886"/>
          </a:xfrm>
          <a:prstGeom prst="rect">
            <a:avLst/>
          </a:prstGeom>
          <a:noFill/>
        </p:spPr>
        <p:txBody>
          <a:bodyPr wrap="none" rtlCol="0">
            <a:spAutoFit/>
          </a:bodyPr>
          <a:lstStyle/>
          <a:p>
            <a:pPr algn="ctr"/>
            <a:r>
              <a:rPr lang="en-US" sz="4000" b="1" i="1" dirty="0" smtClean="0">
                <a:ln>
                  <a:solidFill>
                    <a:schemeClr val="tx1"/>
                  </a:solidFill>
                </a:ln>
                <a:solidFill>
                  <a:srgbClr val="C00000"/>
                </a:solidFill>
                <a:effectLst>
                  <a:glow rad="127000">
                    <a:srgbClr val="FFFF00"/>
                  </a:glow>
                </a:effectLst>
                <a:latin typeface="Arial" pitchFamily="34" charset="0"/>
                <a:cs typeface="Arial" pitchFamily="34" charset="0"/>
              </a:rPr>
              <a:t>Political views</a:t>
            </a:r>
            <a:endParaRPr lang="ru-RU" sz="4000" b="1" i="1" dirty="0">
              <a:ln>
                <a:solidFill>
                  <a:schemeClr val="tx1"/>
                </a:solidFill>
              </a:ln>
              <a:solidFill>
                <a:srgbClr val="C00000"/>
              </a:solidFill>
              <a:effectLst>
                <a:glow rad="127000">
                  <a:srgbClr val="FFFF00"/>
                </a:glow>
              </a:effectLst>
              <a:latin typeface="Arial" pitchFamily="34" charset="0"/>
              <a:cs typeface="Arial" pitchFamily="34" charset="0"/>
            </a:endParaRPr>
          </a:p>
        </p:txBody>
      </p:sp>
      <p:pic>
        <p:nvPicPr>
          <p:cNvPr id="6146" name="Picture 2" descr="F:\Достоевский\11.jpg"/>
          <p:cNvPicPr>
            <a:picLocks noChangeAspect="1" noChangeArrowheads="1"/>
          </p:cNvPicPr>
          <p:nvPr/>
        </p:nvPicPr>
        <p:blipFill>
          <a:blip r:embed="rId2"/>
          <a:srcRect/>
          <a:stretch>
            <a:fillRect/>
          </a:stretch>
        </p:blipFill>
        <p:spPr bwMode="auto">
          <a:xfrm>
            <a:off x="4786314" y="928670"/>
            <a:ext cx="4177703" cy="5572164"/>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42876" y="970460"/>
            <a:ext cx="435768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solidFill>
                    <a:schemeClr val="tx1"/>
                  </a:solidFill>
                </a:ln>
                <a:effectLst>
                  <a:glow rad="127000">
                    <a:srgbClr val="FFFF00"/>
                  </a:glow>
                </a:effectLst>
                <a:latin typeface="Arial" pitchFamily="34" charset="0"/>
                <a:ea typeface="Calibri" pitchFamily="34" charset="0"/>
              </a:rPr>
              <a:t>His creativity made a great influence on Russian and world literature. His literary heritage is valued in different ways in Russia and abroad.</a:t>
            </a:r>
            <a:endParaRPr kumimoji="0" lang="ru-RU" sz="2400" b="1" i="1" u="none" strike="noStrike" cap="none" normalizeH="0" baseline="0" dirty="0" smtClean="0">
              <a:ln>
                <a:solidFill>
                  <a:schemeClr val="tx1"/>
                </a:solidFill>
              </a:ln>
              <a:effectLst>
                <a:glow rad="127000">
                  <a:srgbClr val="FFFF00"/>
                </a:glow>
              </a:effectLst>
              <a:latin typeface="Arial" pitchFamily="34" charset="0"/>
              <a:ea typeface="Calibri" pitchFamily="34" charset="0"/>
            </a:endParaRPr>
          </a:p>
        </p:txBody>
      </p:sp>
      <p:sp>
        <p:nvSpPr>
          <p:cNvPr id="5" name="TextBox 4"/>
          <p:cNvSpPr txBox="1"/>
          <p:nvPr/>
        </p:nvSpPr>
        <p:spPr>
          <a:xfrm>
            <a:off x="3233691" y="77908"/>
            <a:ext cx="2525050" cy="707886"/>
          </a:xfrm>
          <a:prstGeom prst="rect">
            <a:avLst/>
          </a:prstGeom>
          <a:noFill/>
          <a:effectLst>
            <a:glow rad="101600">
              <a:srgbClr val="FFFF00">
                <a:alpha val="60000"/>
              </a:srgbClr>
            </a:glow>
          </a:effectLst>
        </p:spPr>
        <p:txBody>
          <a:bodyPr wrap="none" rtlCol="0">
            <a:spAutoFit/>
          </a:bodyPr>
          <a:lstStyle/>
          <a:p>
            <a:pPr algn="ctr"/>
            <a:r>
              <a:rPr lang="en-US" sz="4000" b="1" dirty="0" smtClean="0">
                <a:effectLst>
                  <a:glow rad="127000">
                    <a:srgbClr val="FFFF00"/>
                  </a:glow>
                </a:effectLst>
                <a:latin typeface="Arial" pitchFamily="34" charset="0"/>
                <a:cs typeface="Arial" pitchFamily="34" charset="0"/>
              </a:rPr>
              <a:t>Creativity</a:t>
            </a:r>
            <a:endParaRPr lang="ru-RU" sz="4000" b="1" dirty="0">
              <a:effectLst>
                <a:glow rad="127000">
                  <a:srgbClr val="FFFF00"/>
                </a:glow>
              </a:effectLst>
              <a:latin typeface="Arial" pitchFamily="34" charset="0"/>
              <a:cs typeface="Arial" pitchFamily="34" charset="0"/>
            </a:endParaRPr>
          </a:p>
        </p:txBody>
      </p:sp>
      <p:pic>
        <p:nvPicPr>
          <p:cNvPr id="7170" name="Picture 2" descr="F:\Достоевский\5.jpg"/>
          <p:cNvPicPr>
            <a:picLocks noChangeAspect="1" noChangeArrowheads="1"/>
          </p:cNvPicPr>
          <p:nvPr/>
        </p:nvPicPr>
        <p:blipFill>
          <a:blip r:embed="rId2"/>
          <a:srcRect/>
          <a:stretch>
            <a:fillRect/>
          </a:stretch>
        </p:blipFill>
        <p:spPr bwMode="auto">
          <a:xfrm>
            <a:off x="4788024" y="1073924"/>
            <a:ext cx="4194599" cy="5594700"/>
          </a:xfrm>
          <a:prstGeom prst="rect">
            <a:avLst/>
          </a:prstGeom>
          <a:ln w="88900" cap="sq" cmpd="thickThin">
            <a:solidFill>
              <a:srgbClr val="C00000"/>
            </a:solidFill>
            <a:prstDash val="solid"/>
            <a:miter lim="800000"/>
          </a:ln>
          <a:effectLst>
            <a:glow rad="127000">
              <a:srgbClr val="FFFF00"/>
            </a:glow>
            <a:innerShdw blurRad="76200">
              <a:srgbClr val="000000"/>
            </a:innerShdw>
          </a:effectLst>
        </p:spPr>
      </p:pic>
      <p:pic>
        <p:nvPicPr>
          <p:cNvPr id="7171" name="Picture 3" descr="F:\Достоевский\14.jpg"/>
          <p:cNvPicPr>
            <a:picLocks noChangeAspect="1" noChangeArrowheads="1"/>
          </p:cNvPicPr>
          <p:nvPr/>
        </p:nvPicPr>
        <p:blipFill>
          <a:blip r:embed="rId3"/>
          <a:srcRect/>
          <a:stretch>
            <a:fillRect/>
          </a:stretch>
        </p:blipFill>
        <p:spPr bwMode="auto">
          <a:xfrm>
            <a:off x="1107273" y="3618377"/>
            <a:ext cx="2428892" cy="3239623"/>
          </a:xfrm>
          <a:prstGeom prst="rect">
            <a:avLst/>
          </a:prstGeom>
          <a:ln w="88900" cap="sq" cmpd="thickThin">
            <a:solidFill>
              <a:srgbClr val="FF0000"/>
            </a:solidFill>
            <a:prstDash val="solid"/>
            <a:miter lim="800000"/>
          </a:ln>
          <a:effectLst>
            <a:glow rad="127000">
              <a:srgbClr val="FFFF00"/>
            </a:glow>
            <a:innerShdw blurRad="76200">
              <a:srgbClr val="000000"/>
            </a:innerShdw>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436</Words>
  <Application>Microsoft Office PowerPoint</Application>
  <PresentationFormat>Экран (4:3)</PresentationFormat>
  <Paragraphs>31</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Cambria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Tatyana</cp:lastModifiedBy>
  <cp:revision>68</cp:revision>
  <dcterms:created xsi:type="dcterms:W3CDTF">2013-02-11T14:38:58Z</dcterms:created>
  <dcterms:modified xsi:type="dcterms:W3CDTF">2016-10-25T10:22:51Z</dcterms:modified>
</cp:coreProperties>
</file>