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8" r:id="rId4"/>
    <p:sldId id="258" r:id="rId5"/>
    <p:sldId id="259" r:id="rId6"/>
    <p:sldId id="260" r:id="rId7"/>
    <p:sldId id="261" r:id="rId8"/>
    <p:sldId id="262" r:id="rId9"/>
    <p:sldId id="263" r:id="rId10"/>
    <p:sldId id="264" r:id="rId11"/>
    <p:sldId id="265" r:id="rId12"/>
    <p:sldId id="267" r:id="rId13"/>
    <p:sldId id="257"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lstStyle>
          <a:p>
            <a:fld id="{5B106E36-FD25-4E2D-B0AA-010F637433A0}" type="datetimeFigureOut">
              <a:rPr lang="ru-RU" smtClean="0"/>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lstStyle>
          <a:p>
            <a:fld id="{725C68B6-61C2-468F-89AB-4B9F7531AA68}" type="slidenum">
              <a:rPr lang="ru-RU" smtClean="0"/>
            </a:fld>
            <a:endParaRPr lang="ru-RU"/>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endParaRPr kumimoji="0" lang="ru-RU" smtClean="0"/>
          </a:p>
        </p:txBody>
      </p:sp>
      <p:sp>
        <p:nvSpPr>
          <p:cNvPr id="4" name="Дата 3"/>
          <p:cNvSpPr>
            <a:spLocks noGrp="1"/>
          </p:cNvSpPr>
          <p:nvPr>
            <p:ph type="dt" sz="half" idx="10"/>
          </p:nvPr>
        </p:nvSpPr>
        <p:spPr/>
        <p:txBody>
          <a:bodyPr/>
          <a:lstStyle/>
          <a:p>
            <a:fld id="{5B106E36-FD25-4E2D-B0AA-010F637433A0}"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endParaRPr kumimoji="0" lang="ru-RU" smtClean="0"/>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fld>
            <a:endParaRPr lang="ru-RU"/>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fld>
            <a:endParaRPr lang="ru-RU"/>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endParaRPr kumimoji="0" lang="ru-RU" smtClean="0"/>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endParaRPr lang="ru-RU" smtClean="0"/>
          </a:p>
          <a:p>
            <a:pPr lvl="1" eaLnBrk="1" latinLnBrk="0" hangingPunct="1"/>
            <a:r>
              <a:rPr lang="ru-RU" smtClean="0"/>
              <a:t>Второй уровень</a:t>
            </a:r>
            <a:endParaRPr lang="ru-RU" smtClean="0"/>
          </a:p>
          <a:p>
            <a:pPr lvl="2" eaLnBrk="1" latinLnBrk="0" hangingPunct="1"/>
            <a:r>
              <a:rPr lang="ru-RU" smtClean="0"/>
              <a:t>Третий уровень</a:t>
            </a:r>
            <a:endParaRPr lang="ru-RU" smtClean="0"/>
          </a:p>
          <a:p>
            <a:pPr lvl="3" eaLnBrk="1" latinLnBrk="0" hangingPunct="1"/>
            <a:r>
              <a:rPr lang="ru-RU" smtClean="0"/>
              <a:t>Четвертый уровень</a:t>
            </a:r>
            <a:endParaRPr lang="ru-RU" smtClean="0"/>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fld>
            <a:endParaRPr lang="ru-RU"/>
          </a:p>
        </p:txBody>
      </p:sp>
    </p:spTree>
  </p:cSld>
  <p:clrMapOvr>
    <a:overrideClrMapping bg1="lt1" tx1="dk1" bg2="lt2" tx2="dk2" accent1="accent1" accent2="accent2" accent3="accent3" accent4="accent4" accent5="accent5" accent6="accent6" hlink="hlink" folHlink="folHlink"/>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endParaRPr kumimoji="0" lang="ru-RU" smtClean="0"/>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lstStyle>
          <a:p>
            <a:fld id="{5B106E36-FD25-4E2D-B0AA-010F637433A0}" type="datetimeFigureOut">
              <a:rPr lang="ru-RU" smtClean="0"/>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lstStyle>
          <a:p>
            <a:fld id="{725C68B6-61C2-468F-89AB-4B9F7531AA68}" type="slidenum">
              <a:rPr lang="ru-RU" smtClean="0"/>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ru-RU" smtClean="0"/>
              <a:t>Образец заголовка</a:t>
            </a:r>
            <a:endParaRPr kumimoji="0" lang="en-US"/>
          </a:p>
        </p:txBody>
      </p:sp>
      <p:sp>
        <p:nvSpPr>
          <p:cNvPr id="8" name="Полилиния 7"/>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zo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p:nvPr/>
        </p:nvSpPr>
        <p:spPr bwMode="auto">
          <a:xfrm>
            <a:off x="-6042" y="5791253"/>
            <a:ext cx="3402314" cy="1080868"/>
          </a:xfrm>
          <a:prstGeom prst="rtTriangle">
            <a:avLst/>
          </a:prstGeom>
          <a:blipFill>
            <a:blip r:embed="rId1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endParaRPr kumimoji="0" lang="ru-RU" smtClean="0"/>
          </a:p>
          <a:p>
            <a:pPr lvl="1" eaLnBrk="1" latinLnBrk="0" hangingPunct="1"/>
            <a:r>
              <a:rPr kumimoji="0" lang="ru-RU" smtClean="0"/>
              <a:t>Второй уровень</a:t>
            </a:r>
            <a:endParaRPr kumimoji="0" lang="ru-RU" smtClean="0"/>
          </a:p>
          <a:p>
            <a:pPr lvl="2" eaLnBrk="1" latinLnBrk="0" hangingPunct="1"/>
            <a:r>
              <a:rPr kumimoji="0" lang="ru-RU" smtClean="0"/>
              <a:t>Третий уровень</a:t>
            </a:r>
            <a:endParaRPr kumimoji="0" lang="ru-RU" smtClean="0"/>
          </a:p>
          <a:p>
            <a:pPr lvl="3" eaLnBrk="1" latinLnBrk="0" hangingPunct="1"/>
            <a:r>
              <a:rPr kumimoji="0" lang="ru-RU" smtClean="0"/>
              <a:t>Четвертый уровень</a:t>
            </a:r>
            <a:endParaRPr kumimoji="0" lang="ru-RU" smtClean="0"/>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5B106E36-FD25-4E2D-B0AA-010F637433A0}" type="datetimeFigureOut">
              <a:rPr lang="ru-RU" smtClean="0"/>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725C68B6-61C2-468F-89AB-4B9F7531AA6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zo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GIF"/><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GIF"/><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a:spLocks noGrp="1"/>
          </p:cNvSpPr>
          <p:nvPr>
            <p:ph type="ctrTitle"/>
          </p:nvPr>
        </p:nvSpPr>
        <p:spPr>
          <a:xfrm>
            <a:off x="179512" y="332655"/>
            <a:ext cx="8784976" cy="633670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en-US"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49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en-US" sz="49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Rules of conduct</a:t>
            </a:r>
            <a:r>
              <a:rPr lang="ru-RU" sz="49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49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in Russia</a:t>
            </a:r>
            <a:r>
              <a:rPr lang="ru-RU" sz="49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ru-RU" sz="49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en-US"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ru-RU"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en-US"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ru-RU"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ru-RU"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endParaRPr lang="ru-RU" cap="all" dirty="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Russians are usually not punctual people. Don't be upset if your meeting is canceled or postponed.</a:t>
            </a:r>
            <a:endParaRPr lang="en-US" sz="2400" i="1" dirty="0" smtClean="0">
              <a:latin typeface="Times New Roman" panose="02020603050405020304" pitchFamily="18" charset="0"/>
              <a:cs typeface="Times New Roman" panose="02020603050405020304" pitchFamily="18" charset="0"/>
            </a:endParaRPr>
          </a:p>
          <a:p>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9219" name="Picture 3" descr="C:\Users\Кристина\Desktop\0017-044-Na-uroke-bylo-neinteresno.png"/>
          <p:cNvPicPr>
            <a:picLocks noChangeAspect="1" noChangeArrowheads="1"/>
          </p:cNvPicPr>
          <p:nvPr/>
        </p:nvPicPr>
        <p:blipFill>
          <a:blip r:embed="rId1" cstate="print"/>
          <a:srcRect/>
          <a:stretch>
            <a:fillRect/>
          </a:stretch>
        </p:blipFill>
        <p:spPr bwMode="auto">
          <a:xfrm>
            <a:off x="4572000" y="2636912"/>
            <a:ext cx="3830640" cy="3894484"/>
          </a:xfrm>
          <a:prstGeom prst="rect">
            <a:avLst/>
          </a:prstGeom>
          <a:noFill/>
        </p:spPr>
      </p:pic>
      <p:pic>
        <p:nvPicPr>
          <p:cNvPr id="9220" name="Picture 4" descr="C:\Users\Кристина\Desktop\x_0af13d16.jpg"/>
          <p:cNvPicPr>
            <a:picLocks noChangeAspect="1" noChangeArrowheads="1"/>
          </p:cNvPicPr>
          <p:nvPr/>
        </p:nvPicPr>
        <p:blipFill>
          <a:blip r:embed="rId2" cstate="print"/>
          <a:srcRect/>
          <a:stretch>
            <a:fillRect/>
          </a:stretch>
        </p:blipFill>
        <p:spPr bwMode="auto">
          <a:xfrm rot="20771866">
            <a:off x="467450" y="2692002"/>
            <a:ext cx="3012993" cy="3862353"/>
          </a:xfrm>
          <a:prstGeom prst="rect">
            <a:avLst/>
          </a:prstGeom>
          <a:noFill/>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a:spLocks noGrp="1"/>
          </p:cNvSpPr>
          <p:nvPr>
            <p:ph type="ctrTitle"/>
          </p:nvPr>
        </p:nvSpPr>
        <p:spPr>
          <a:xfrm>
            <a:off x="179512" y="332655"/>
            <a:ext cx="8784976" cy="633670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r>
              <a:rPr lang="en-US"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en-US"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49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«Правила поведения в России</a:t>
            </a:r>
            <a:r>
              <a:rPr lang="ru-RU" sz="4900"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ru-RU" sz="49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en-US"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br>
              <a:rPr lang="ru-RU"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en-US"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ru-RU" sz="1800"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br>
              <a:rPr lang="ru-RU" sz="18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br>
            <a:r>
              <a:rPr lang="ru-RU" cap="all" dirty="0" smtClean="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endParaRPr lang="ru-RU" cap="all" dirty="0">
              <a:ln w="0"/>
              <a:solidFill>
                <a:schemeClr val="tx1"/>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Не позволяйте женщинам носить тяжелые грузы. Русские абсолютно уверены, что мужчины сильнее женщин. Вы кажетесь невежественным, если просто стоите и смотрите, как женщина несет тяжелые вещи</a:t>
            </a:r>
            <a:r>
              <a:rPr lang="ru-RU"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Правила поведения в России</a:t>
            </a:r>
            <a:endPar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endParaRPr>
          </a:p>
        </p:txBody>
      </p:sp>
      <p:pic>
        <p:nvPicPr>
          <p:cNvPr id="1026" name="Picture 2" descr="C:\Users\Кристина\Desktop\soul_men2.jpg"/>
          <p:cNvPicPr>
            <a:picLocks noChangeAspect="1" noChangeArrowheads="1"/>
          </p:cNvPicPr>
          <p:nvPr/>
        </p:nvPicPr>
        <p:blipFill>
          <a:blip r:embed="rId1" cstate="print"/>
          <a:srcRect/>
          <a:stretch>
            <a:fillRect/>
          </a:stretch>
        </p:blipFill>
        <p:spPr bwMode="auto">
          <a:xfrm rot="21136986">
            <a:off x="1972985" y="3068444"/>
            <a:ext cx="2358330" cy="3276408"/>
          </a:xfrm>
          <a:prstGeom prst="rect">
            <a:avLst/>
          </a:prstGeom>
          <a:noFill/>
        </p:spPr>
      </p:pic>
      <p:pic>
        <p:nvPicPr>
          <p:cNvPr id="1027" name="Picture 3" descr="C:\Users\Кристина\Desktop\rm_49_3213.jpg"/>
          <p:cNvPicPr>
            <a:picLocks noChangeAspect="1" noChangeArrowheads="1"/>
          </p:cNvPicPr>
          <p:nvPr/>
        </p:nvPicPr>
        <p:blipFill>
          <a:blip r:embed="rId2" cstate="print"/>
          <a:srcRect/>
          <a:stretch>
            <a:fillRect/>
          </a:stretch>
        </p:blipFill>
        <p:spPr bwMode="auto">
          <a:xfrm rot="828863">
            <a:off x="6133223" y="2839458"/>
            <a:ext cx="2376391" cy="3358633"/>
          </a:xfrm>
          <a:prstGeom prst="rect">
            <a:avLst/>
          </a:prstGeom>
          <a:noFill/>
        </p:spPr>
      </p:pic>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Не берите все, что вам предлагают. У нас принято предлагать гостям подарок, который им понравится, но это всего лишь элемент вежливости. Что бы вы ни предложили - статую, вазу или картину, брать ее не обязательно.</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2050" name="Picture 2" descr="C:\Users\Кристина\Desktop\pirateeh0.gif"/>
          <p:cNvPicPr>
            <a:picLocks noChangeAspect="1" noChangeArrowheads="1" noCrop="1"/>
          </p:cNvPicPr>
          <p:nvPr/>
        </p:nvPicPr>
        <p:blipFill>
          <a:blip r:embed="rId1" cstate="print"/>
          <a:srcRect/>
          <a:stretch>
            <a:fillRect/>
          </a:stretch>
        </p:blipFill>
        <p:spPr bwMode="auto">
          <a:xfrm rot="20733969">
            <a:off x="636963" y="3454404"/>
            <a:ext cx="2879534" cy="2879534"/>
          </a:xfrm>
          <a:prstGeom prst="rect">
            <a:avLst/>
          </a:prstGeom>
          <a:noFill/>
        </p:spPr>
      </p:pic>
      <p:pic>
        <p:nvPicPr>
          <p:cNvPr id="2051" name="Picture 3" descr="C:\Users\Кристина\Desktop\faa179f73e14.png"/>
          <p:cNvPicPr>
            <a:picLocks noChangeAspect="1" noChangeArrowheads="1"/>
          </p:cNvPicPr>
          <p:nvPr/>
        </p:nvPicPr>
        <p:blipFill>
          <a:blip r:embed="rId2" cstate="print"/>
          <a:srcRect/>
          <a:stretch>
            <a:fillRect/>
          </a:stretch>
        </p:blipFill>
        <p:spPr bwMode="auto">
          <a:xfrm>
            <a:off x="4139952" y="2996952"/>
            <a:ext cx="4355070" cy="3460278"/>
          </a:xfrm>
          <a:prstGeom prst="rect">
            <a:avLst/>
          </a:prstGeom>
          <a:noFill/>
        </p:spPr>
      </p:pic>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Не обязательно приходить в гости с пустыми руками. Предположим, вы принесете коробку конфет, бутылку вина или ананас, это будет хорошо. Русские, накрывая стол для гостей, не жалеют денег и покупают только самое лучшее, что иногда даже не покупают для себя. Покажите, что вы это цените.</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3074" name="Picture 2" descr="C:\Users\Кристина\Desktop\04a0a1b59125ad3be8ff32d3ed66531d.jpg"/>
          <p:cNvPicPr>
            <a:picLocks noChangeAspect="1" noChangeArrowheads="1"/>
          </p:cNvPicPr>
          <p:nvPr/>
        </p:nvPicPr>
        <p:blipFill>
          <a:blip r:embed="rId1" cstate="print"/>
          <a:srcRect/>
          <a:stretch>
            <a:fillRect/>
          </a:stretch>
        </p:blipFill>
        <p:spPr bwMode="auto">
          <a:xfrm rot="1003817">
            <a:off x="6066859" y="3591344"/>
            <a:ext cx="2533406" cy="2753702"/>
          </a:xfrm>
          <a:prstGeom prst="rect">
            <a:avLst/>
          </a:prstGeom>
          <a:noFill/>
        </p:spPr>
      </p:pic>
      <p:pic>
        <p:nvPicPr>
          <p:cNvPr id="3075" name="Picture 3" descr="C:\Users\Кристина\Desktop\TSLrB7MpF8k.jpg"/>
          <p:cNvPicPr>
            <a:picLocks noChangeAspect="1" noChangeArrowheads="1"/>
          </p:cNvPicPr>
          <p:nvPr/>
        </p:nvPicPr>
        <p:blipFill>
          <a:blip r:embed="rId2" cstate="print"/>
          <a:srcRect/>
          <a:stretch>
            <a:fillRect/>
          </a:stretch>
        </p:blipFill>
        <p:spPr bwMode="auto">
          <a:xfrm>
            <a:off x="1115616" y="3501008"/>
            <a:ext cx="4210496" cy="2984932"/>
          </a:xfrm>
          <a:prstGeom prst="rect">
            <a:avLst/>
          </a:prstGeom>
          <a:noFill/>
        </p:spPr>
      </p:pic>
    </p:spTree>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Будьте вежливы с пожилыми людьми в автобусах и другом общественном транспорте. Уступите дорогу пожилым и беременным женщинам, иначе русские посмотрят на вас как на грубого.</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4098" name="Picture 2" descr="C:\Users\Кристина\Desktop\g1161.jpg"/>
          <p:cNvPicPr>
            <a:picLocks noChangeAspect="1" noChangeArrowheads="1"/>
          </p:cNvPicPr>
          <p:nvPr/>
        </p:nvPicPr>
        <p:blipFill>
          <a:blip r:embed="rId1" cstate="print"/>
          <a:srcRect/>
          <a:stretch>
            <a:fillRect/>
          </a:stretch>
        </p:blipFill>
        <p:spPr bwMode="auto">
          <a:xfrm rot="20787535">
            <a:off x="707138" y="3164397"/>
            <a:ext cx="4565402" cy="3203653"/>
          </a:xfrm>
          <a:prstGeom prst="rect">
            <a:avLst/>
          </a:prstGeom>
          <a:noFill/>
        </p:spPr>
      </p:pic>
      <p:pic>
        <p:nvPicPr>
          <p:cNvPr id="4099" name="Picture 3" descr="C:\Users\Кристина\Desktop\40080620_27.jpg"/>
          <p:cNvPicPr>
            <a:picLocks noChangeAspect="1" noChangeArrowheads="1"/>
          </p:cNvPicPr>
          <p:nvPr/>
        </p:nvPicPr>
        <p:blipFill>
          <a:blip r:embed="rId2" cstate="print"/>
          <a:srcRect/>
          <a:stretch>
            <a:fillRect/>
          </a:stretch>
        </p:blipFill>
        <p:spPr bwMode="auto">
          <a:xfrm rot="685275">
            <a:off x="6125375" y="2574966"/>
            <a:ext cx="2666139" cy="3826693"/>
          </a:xfrm>
          <a:prstGeom prst="rect">
            <a:avLst/>
          </a:prstGeom>
          <a:noFill/>
        </p:spPr>
      </p:pic>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Улицы не созданы для того, чтобы улыбаться, заглядывать в чужие лица, неприлично встречаться и просто начинать разговаривать. Можно только попросить о помощи - там, скорее всего, помогут.</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5123" name="Picture 3" descr="C:\Users\Кристина\Desktop\man_sullen2.gif"/>
          <p:cNvPicPr>
            <a:picLocks noChangeAspect="1" noChangeArrowheads="1"/>
          </p:cNvPicPr>
          <p:nvPr/>
        </p:nvPicPr>
        <p:blipFill>
          <a:blip r:embed="rId1" cstate="print"/>
          <a:srcRect/>
          <a:stretch>
            <a:fillRect/>
          </a:stretch>
        </p:blipFill>
        <p:spPr bwMode="auto">
          <a:xfrm>
            <a:off x="3563888" y="2700186"/>
            <a:ext cx="4608512" cy="3646516"/>
          </a:xfrm>
          <a:prstGeom prst="rect">
            <a:avLst/>
          </a:prstGeom>
          <a:noFill/>
        </p:spPr>
      </p:pic>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Человек с постоянно хорошим настроением вызывает подозрение - то ли пациент, то ли насмешник. Любой, кто обычно дружелюбно улыбается окружающим - если не иностранец, конечно, подхалим.</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6146" name="Picture 2" descr="C:\Users\Кристина\Desktop\i (2).jpg"/>
          <p:cNvPicPr>
            <a:picLocks noChangeAspect="1" noChangeArrowheads="1"/>
          </p:cNvPicPr>
          <p:nvPr/>
        </p:nvPicPr>
        <p:blipFill>
          <a:blip r:embed="rId1" cstate="print"/>
          <a:srcRect/>
          <a:stretch>
            <a:fillRect/>
          </a:stretch>
        </p:blipFill>
        <p:spPr bwMode="auto">
          <a:xfrm rot="21071278">
            <a:off x="5618897" y="2952486"/>
            <a:ext cx="2511004" cy="3520099"/>
          </a:xfrm>
          <a:prstGeom prst="rect">
            <a:avLst/>
          </a:prstGeom>
          <a:noFill/>
        </p:spPr>
      </p:pic>
      <p:pic>
        <p:nvPicPr>
          <p:cNvPr id="6147" name="Picture 3" descr="C:\Users\Кристина\Desktop\i (1).jpg"/>
          <p:cNvPicPr>
            <a:picLocks noChangeAspect="1" noChangeArrowheads="1"/>
          </p:cNvPicPr>
          <p:nvPr/>
        </p:nvPicPr>
        <p:blipFill>
          <a:blip r:embed="rId2" cstate="print"/>
          <a:srcRect/>
          <a:stretch>
            <a:fillRect/>
          </a:stretch>
        </p:blipFill>
        <p:spPr bwMode="auto">
          <a:xfrm>
            <a:off x="1403648" y="3068960"/>
            <a:ext cx="3181548" cy="2892316"/>
          </a:xfrm>
          <a:prstGeom prst="rect">
            <a:avLst/>
          </a:prstGeom>
          <a:noFill/>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buNone/>
            </a:pPr>
            <a:r>
              <a:rPr lang="ru-RU" sz="2400" i="1" dirty="0" smtClean="0">
                <a:latin typeface="Times New Roman" panose="02020603050405020304" pitchFamily="18" charset="0"/>
                <a:cs typeface="Times New Roman" panose="02020603050405020304" pitchFamily="18" charset="0"/>
              </a:rPr>
              <a:t>		С русскими людьми можно обсуждать практически все: личные дела, детей, культуру, политику, философию, здоровье. Не обсуждайте только темы, связанные с деньгами и карьерой. Не спрашивайте их возраста и не говорите плохо об их стране. Они великие патриоты.</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7170" name="Picture 2" descr="C:\Users\Кристина\Desktop\901673-176208.jpg"/>
          <p:cNvPicPr>
            <a:picLocks noChangeAspect="1" noChangeArrowheads="1"/>
          </p:cNvPicPr>
          <p:nvPr/>
        </p:nvPicPr>
        <p:blipFill>
          <a:blip r:embed="rId1" cstate="print"/>
          <a:srcRect/>
          <a:stretch>
            <a:fillRect/>
          </a:stretch>
        </p:blipFill>
        <p:spPr bwMode="auto">
          <a:xfrm rot="1027116">
            <a:off x="5735695" y="3365193"/>
            <a:ext cx="2448272" cy="2893412"/>
          </a:xfrm>
          <a:prstGeom prst="rect">
            <a:avLst/>
          </a:prstGeom>
          <a:noFill/>
        </p:spPr>
      </p:pic>
      <p:pic>
        <p:nvPicPr>
          <p:cNvPr id="7171" name="Picture 3" descr="C:\Users\Кристина\Desktop\79934339_large_Children_Day_vector_wallpaper_0168043a.jpg"/>
          <p:cNvPicPr>
            <a:picLocks noChangeAspect="1" noChangeArrowheads="1"/>
          </p:cNvPicPr>
          <p:nvPr/>
        </p:nvPicPr>
        <p:blipFill>
          <a:blip r:embed="rId2" cstate="print"/>
          <a:srcRect/>
          <a:stretch>
            <a:fillRect/>
          </a:stretch>
        </p:blipFill>
        <p:spPr bwMode="auto">
          <a:xfrm rot="21174617">
            <a:off x="611560" y="3501008"/>
            <a:ext cx="4092302" cy="3069227"/>
          </a:xfrm>
          <a:prstGeom prst="rect">
            <a:avLst/>
          </a:prstGeom>
          <a:noFill/>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Не хвастайтесь своими талантами, достижениями и жизнью в своей стране, так как это может их раздражать.</a:t>
            </a:r>
            <a:endParaRPr lang="ru-RU" sz="2400" i="1" dirty="0" smtClean="0">
              <a:latin typeface="Times New Roman" panose="02020603050405020304" pitchFamily="18" charset="0"/>
              <a:cs typeface="Times New Roman" panose="02020603050405020304" pitchFamily="18" charset="0"/>
            </a:endParaRPr>
          </a:p>
          <a:p>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8194" name="Picture 2" descr="C:\Users\Кристина\Desktop\i (3).jpg"/>
          <p:cNvPicPr>
            <a:picLocks noChangeAspect="1" noChangeArrowheads="1"/>
          </p:cNvPicPr>
          <p:nvPr/>
        </p:nvPicPr>
        <p:blipFill>
          <a:blip r:embed="rId1" cstate="print"/>
          <a:srcRect/>
          <a:stretch>
            <a:fillRect/>
          </a:stretch>
        </p:blipFill>
        <p:spPr bwMode="auto">
          <a:xfrm rot="607536">
            <a:off x="6074046" y="2205861"/>
            <a:ext cx="2781457" cy="3528392"/>
          </a:xfrm>
          <a:prstGeom prst="rect">
            <a:avLst/>
          </a:prstGeom>
          <a:noFill/>
        </p:spPr>
      </p:pic>
      <p:pic>
        <p:nvPicPr>
          <p:cNvPr id="8195" name="Picture 3" descr="C:\Users\Кристина\Desktop\image2.gif"/>
          <p:cNvPicPr>
            <a:picLocks noChangeAspect="1" noChangeArrowheads="1"/>
          </p:cNvPicPr>
          <p:nvPr/>
        </p:nvPicPr>
        <p:blipFill>
          <a:blip r:embed="rId2" cstate="print"/>
          <a:srcRect/>
          <a:stretch>
            <a:fillRect/>
          </a:stretch>
        </p:blipFill>
        <p:spPr bwMode="auto">
          <a:xfrm>
            <a:off x="0" y="2636912"/>
            <a:ext cx="5689317" cy="3257029"/>
          </a:xfrm>
          <a:prstGeom prst="rect">
            <a:avLst/>
          </a:prstGeom>
          <a:noFill/>
        </p:spPr>
      </p:pic>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Do not allow women to carry heavy loads. Russian absolutely sure that men are stronger than women. You seem ignorant, if you just stand and watch as the woman carrying heavy things. Rules of conduct in Russia</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sym typeface="+mn-ea"/>
              </a:rPr>
              <a:t>Rules of conduct in Russia</a:t>
            </a:r>
            <a:endParaRPr lang="ru-RU" dirty="0"/>
          </a:p>
        </p:txBody>
      </p:sp>
      <p:pic>
        <p:nvPicPr>
          <p:cNvPr id="1026" name="Picture 2" descr="C:\Users\Кристина\Desktop\soul_men2.jpg"/>
          <p:cNvPicPr>
            <a:picLocks noChangeAspect="1" noChangeArrowheads="1"/>
          </p:cNvPicPr>
          <p:nvPr/>
        </p:nvPicPr>
        <p:blipFill>
          <a:blip r:embed="rId1" cstate="print"/>
          <a:srcRect/>
          <a:stretch>
            <a:fillRect/>
          </a:stretch>
        </p:blipFill>
        <p:spPr bwMode="auto">
          <a:xfrm rot="21136986">
            <a:off x="1972985" y="3068444"/>
            <a:ext cx="2358330" cy="3276408"/>
          </a:xfrm>
          <a:prstGeom prst="rect">
            <a:avLst/>
          </a:prstGeom>
          <a:noFill/>
        </p:spPr>
      </p:pic>
      <p:pic>
        <p:nvPicPr>
          <p:cNvPr id="1027" name="Picture 3" descr="C:\Users\Кристина\Desktop\rm_49_3213.jpg"/>
          <p:cNvPicPr>
            <a:picLocks noChangeAspect="1" noChangeArrowheads="1"/>
          </p:cNvPicPr>
          <p:nvPr/>
        </p:nvPicPr>
        <p:blipFill>
          <a:blip r:embed="rId2" cstate="print"/>
          <a:srcRect/>
          <a:stretch>
            <a:fillRect/>
          </a:stretch>
        </p:blipFill>
        <p:spPr bwMode="auto">
          <a:xfrm rot="828863">
            <a:off x="6133223" y="2839458"/>
            <a:ext cx="2376391" cy="3358633"/>
          </a:xfrm>
          <a:prstGeom prst="rect">
            <a:avLst/>
          </a:prstGeom>
          <a:noFill/>
        </p:spPr>
      </p:pic>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Русские, как правило, не пунктуальные люди. Не расстраивайтесь, если ваша встреча будет отменена или отложена.</a:t>
            </a:r>
            <a:endParaRPr lang="ru-RU" sz="2400" i="1" dirty="0" smtClean="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ru-RU" dirty="0"/>
              <a:t>Правила поведения в России</a:t>
            </a:r>
            <a:endParaRPr lang="ru-RU" dirty="0"/>
          </a:p>
        </p:txBody>
      </p:sp>
      <p:pic>
        <p:nvPicPr>
          <p:cNvPr id="9219" name="Picture 3" descr="C:\Users\Кристина\Desktop\0017-044-Na-uroke-bylo-neinteresno.png"/>
          <p:cNvPicPr>
            <a:picLocks noChangeAspect="1" noChangeArrowheads="1"/>
          </p:cNvPicPr>
          <p:nvPr/>
        </p:nvPicPr>
        <p:blipFill>
          <a:blip r:embed="rId1" cstate="print"/>
          <a:srcRect/>
          <a:stretch>
            <a:fillRect/>
          </a:stretch>
        </p:blipFill>
        <p:spPr bwMode="auto">
          <a:xfrm>
            <a:off x="4572000" y="2636912"/>
            <a:ext cx="3830640" cy="3894484"/>
          </a:xfrm>
          <a:prstGeom prst="rect">
            <a:avLst/>
          </a:prstGeom>
          <a:noFill/>
        </p:spPr>
      </p:pic>
      <p:pic>
        <p:nvPicPr>
          <p:cNvPr id="9220" name="Picture 4" descr="C:\Users\Кристина\Desktop\x_0af13d16.jpg"/>
          <p:cNvPicPr>
            <a:picLocks noChangeAspect="1" noChangeArrowheads="1"/>
          </p:cNvPicPr>
          <p:nvPr/>
        </p:nvPicPr>
        <p:blipFill>
          <a:blip r:embed="rId2" cstate="print"/>
          <a:srcRect/>
          <a:stretch>
            <a:fillRect/>
          </a:stretch>
        </p:blipFill>
        <p:spPr bwMode="auto">
          <a:xfrm rot="20771866">
            <a:off x="467450" y="2692002"/>
            <a:ext cx="3012993" cy="3862353"/>
          </a:xfrm>
          <a:prstGeom prst="rect">
            <a:avLst/>
          </a:prstGeom>
          <a:noFill/>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Do not take everything you offer. We adopted Russian offer guests a gift that they will like, but it's just an element of civility. Whatever you suggested - a statue, a vase or a picture, it is not necessary to take it.</a:t>
            </a:r>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2050" name="Picture 2" descr="C:\Users\Кристина\Desktop\pirateeh0.gif"/>
          <p:cNvPicPr>
            <a:picLocks noChangeAspect="1" noChangeArrowheads="1" noCrop="1"/>
          </p:cNvPicPr>
          <p:nvPr/>
        </p:nvPicPr>
        <p:blipFill>
          <a:blip r:embed="rId1" cstate="print"/>
          <a:srcRect/>
          <a:stretch>
            <a:fillRect/>
          </a:stretch>
        </p:blipFill>
        <p:spPr bwMode="auto">
          <a:xfrm rot="20733969">
            <a:off x="636963" y="3454404"/>
            <a:ext cx="2879534" cy="2879534"/>
          </a:xfrm>
          <a:prstGeom prst="rect">
            <a:avLst/>
          </a:prstGeom>
          <a:noFill/>
        </p:spPr>
      </p:pic>
      <p:pic>
        <p:nvPicPr>
          <p:cNvPr id="2051" name="Picture 3" descr="C:\Users\Кристина\Desktop\faa179f73e14.png"/>
          <p:cNvPicPr>
            <a:picLocks noChangeAspect="1" noChangeArrowheads="1"/>
          </p:cNvPicPr>
          <p:nvPr/>
        </p:nvPicPr>
        <p:blipFill>
          <a:blip r:embed="rId2" cstate="print"/>
          <a:srcRect/>
          <a:stretch>
            <a:fillRect/>
          </a:stretch>
        </p:blipFill>
        <p:spPr bwMode="auto">
          <a:xfrm>
            <a:off x="4139952" y="2996952"/>
            <a:ext cx="4355070" cy="3460278"/>
          </a:xfrm>
          <a:prstGeom prst="rect">
            <a:avLst/>
          </a:prstGeom>
          <a:noFill/>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It is not necessary to come to visit empty-handed. Suppose you bring a box of chocolates, a bottle of wine or pineapple, it will be good. Russian, covering table for guests, do not spare the money and buy only the best, that sometimes do not even buy for yourself. Show that you appreciate it.</a:t>
            </a:r>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3074" name="Picture 2" descr="C:\Users\Кристина\Desktop\04a0a1b59125ad3be8ff32d3ed66531d.jpg"/>
          <p:cNvPicPr>
            <a:picLocks noChangeAspect="1" noChangeArrowheads="1"/>
          </p:cNvPicPr>
          <p:nvPr/>
        </p:nvPicPr>
        <p:blipFill>
          <a:blip r:embed="rId1" cstate="print"/>
          <a:srcRect/>
          <a:stretch>
            <a:fillRect/>
          </a:stretch>
        </p:blipFill>
        <p:spPr bwMode="auto">
          <a:xfrm rot="1003817">
            <a:off x="6066859" y="3591344"/>
            <a:ext cx="2533406" cy="2753702"/>
          </a:xfrm>
          <a:prstGeom prst="rect">
            <a:avLst/>
          </a:prstGeom>
          <a:noFill/>
        </p:spPr>
      </p:pic>
      <p:pic>
        <p:nvPicPr>
          <p:cNvPr id="3075" name="Picture 3" descr="C:\Users\Кристина\Desktop\TSLrB7MpF8k.jpg"/>
          <p:cNvPicPr>
            <a:picLocks noChangeAspect="1" noChangeArrowheads="1"/>
          </p:cNvPicPr>
          <p:nvPr/>
        </p:nvPicPr>
        <p:blipFill>
          <a:blip r:embed="rId2" cstate="print"/>
          <a:srcRect/>
          <a:stretch>
            <a:fillRect/>
          </a:stretch>
        </p:blipFill>
        <p:spPr bwMode="auto">
          <a:xfrm>
            <a:off x="1115616" y="3501008"/>
            <a:ext cx="4210496" cy="2984932"/>
          </a:xfrm>
          <a:prstGeom prst="rect">
            <a:avLst/>
          </a:prstGeom>
          <a:noFill/>
        </p:spPr>
      </p:pic>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Be courteous to the elderly on buses and other public transport. Gives way to the elderly and pregnant women, or Russian will look at you as being rude.</a:t>
            </a:r>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4098" name="Picture 2" descr="C:\Users\Кристина\Desktop\g1161.jpg"/>
          <p:cNvPicPr>
            <a:picLocks noChangeAspect="1" noChangeArrowheads="1"/>
          </p:cNvPicPr>
          <p:nvPr/>
        </p:nvPicPr>
        <p:blipFill>
          <a:blip r:embed="rId1" cstate="print"/>
          <a:srcRect/>
          <a:stretch>
            <a:fillRect/>
          </a:stretch>
        </p:blipFill>
        <p:spPr bwMode="auto">
          <a:xfrm rot="20787535">
            <a:off x="707138" y="3164397"/>
            <a:ext cx="4565402" cy="3203653"/>
          </a:xfrm>
          <a:prstGeom prst="rect">
            <a:avLst/>
          </a:prstGeom>
          <a:noFill/>
        </p:spPr>
      </p:pic>
      <p:pic>
        <p:nvPicPr>
          <p:cNvPr id="4099" name="Picture 3" descr="C:\Users\Кристина\Desktop\40080620_27.jpg"/>
          <p:cNvPicPr>
            <a:picLocks noChangeAspect="1" noChangeArrowheads="1"/>
          </p:cNvPicPr>
          <p:nvPr/>
        </p:nvPicPr>
        <p:blipFill>
          <a:blip r:embed="rId2" cstate="print"/>
          <a:srcRect/>
          <a:stretch>
            <a:fillRect/>
          </a:stretch>
        </p:blipFill>
        <p:spPr bwMode="auto">
          <a:xfrm rot="685275">
            <a:off x="6125375" y="2574966"/>
            <a:ext cx="2666139" cy="3826693"/>
          </a:xfrm>
          <a:prstGeom prst="rect">
            <a:avLst/>
          </a:prstGeom>
          <a:noFill/>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The streets are not made ​​to smile, to look into the faces of others, indecent meet and just start talking. One can only ask for help - there are likely to help.</a:t>
            </a:r>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5123" name="Picture 3" descr="C:\Users\Кристина\Desktop\man_sullen2.gif"/>
          <p:cNvPicPr>
            <a:picLocks noChangeAspect="1" noChangeArrowheads="1"/>
          </p:cNvPicPr>
          <p:nvPr/>
        </p:nvPicPr>
        <p:blipFill>
          <a:blip r:embed="rId1" cstate="print"/>
          <a:srcRect/>
          <a:stretch>
            <a:fillRect/>
          </a:stretch>
        </p:blipFill>
        <p:spPr bwMode="auto">
          <a:xfrm>
            <a:off x="3563888" y="2700186"/>
            <a:ext cx="4608512" cy="3646516"/>
          </a:xfrm>
          <a:prstGeom prst="rect">
            <a:avLst/>
          </a:prstGeom>
          <a:noFill/>
        </p:spPr>
      </p:pic>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The man with the constantly good mood arouses suspicion - whether the patient, whether the tongue-in-cheek. Anyone who is usually friendly smiles to others - if not the foreigner, of course, sycophant.</a:t>
            </a:r>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6146" name="Picture 2" descr="C:\Users\Кристина\Desktop\i (2).jpg"/>
          <p:cNvPicPr>
            <a:picLocks noChangeAspect="1" noChangeArrowheads="1"/>
          </p:cNvPicPr>
          <p:nvPr/>
        </p:nvPicPr>
        <p:blipFill>
          <a:blip r:embed="rId1" cstate="print"/>
          <a:srcRect/>
          <a:stretch>
            <a:fillRect/>
          </a:stretch>
        </p:blipFill>
        <p:spPr bwMode="auto">
          <a:xfrm rot="21071278">
            <a:off x="5618897" y="2952486"/>
            <a:ext cx="2511004" cy="3520099"/>
          </a:xfrm>
          <a:prstGeom prst="rect">
            <a:avLst/>
          </a:prstGeom>
          <a:noFill/>
        </p:spPr>
      </p:pic>
      <p:pic>
        <p:nvPicPr>
          <p:cNvPr id="6147" name="Picture 3" descr="C:\Users\Кристина\Desktop\i (1).jpg"/>
          <p:cNvPicPr>
            <a:picLocks noChangeAspect="1" noChangeArrowheads="1"/>
          </p:cNvPicPr>
          <p:nvPr/>
        </p:nvPicPr>
        <p:blipFill>
          <a:blip r:embed="rId2" cstate="print"/>
          <a:srcRect/>
          <a:stretch>
            <a:fillRect/>
          </a:stretch>
        </p:blipFill>
        <p:spPr bwMode="auto">
          <a:xfrm>
            <a:off x="1403648" y="3068960"/>
            <a:ext cx="3181548" cy="2892316"/>
          </a:xfrm>
          <a:prstGeom prst="rect">
            <a:avLst/>
          </a:prstGeom>
          <a:noFill/>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You can discuss almost everything with Russian people: private matters, children, culture, politics, philosophy, health.</a:t>
            </a: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Don't discuss only topics connected with money and career. Don't ask their age and don't speak badly about their country. They are great patriots.</a:t>
            </a:r>
            <a:endParaRPr lang="en-US" sz="2400" i="1" dirty="0" smtClean="0">
              <a:latin typeface="Times New Roman" panose="02020603050405020304" pitchFamily="18" charset="0"/>
              <a:cs typeface="Times New Roman" panose="02020603050405020304" pitchFamily="18" charset="0"/>
            </a:endParaRPr>
          </a:p>
          <a:p>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7170" name="Picture 2" descr="C:\Users\Кристина\Desktop\901673-176208.jpg"/>
          <p:cNvPicPr>
            <a:picLocks noChangeAspect="1" noChangeArrowheads="1"/>
          </p:cNvPicPr>
          <p:nvPr/>
        </p:nvPicPr>
        <p:blipFill>
          <a:blip r:embed="rId1" cstate="print"/>
          <a:srcRect/>
          <a:stretch>
            <a:fillRect/>
          </a:stretch>
        </p:blipFill>
        <p:spPr bwMode="auto">
          <a:xfrm rot="1027116">
            <a:off x="5735695" y="3365193"/>
            <a:ext cx="2448272" cy="2893412"/>
          </a:xfrm>
          <a:prstGeom prst="rect">
            <a:avLst/>
          </a:prstGeom>
          <a:noFill/>
        </p:spPr>
      </p:pic>
      <p:pic>
        <p:nvPicPr>
          <p:cNvPr id="7171" name="Picture 3" descr="C:\Users\Кристина\Desktop\79934339_large_Children_Day_vector_wallpaper_0168043a.jpg"/>
          <p:cNvPicPr>
            <a:picLocks noChangeAspect="1" noChangeArrowheads="1"/>
          </p:cNvPicPr>
          <p:nvPr/>
        </p:nvPicPr>
        <p:blipFill>
          <a:blip r:embed="rId2" cstate="print"/>
          <a:srcRect/>
          <a:stretch>
            <a:fillRect/>
          </a:stretch>
        </p:blipFill>
        <p:spPr bwMode="auto">
          <a:xfrm rot="21174617">
            <a:off x="611560" y="3501008"/>
            <a:ext cx="4092302" cy="3069227"/>
          </a:xfrm>
          <a:prstGeom prst="rect">
            <a:avLst/>
          </a:prstGeom>
          <a:noFill/>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Don't boast of your talents, achievements and the life in your country, as this can irritate them.</a:t>
            </a:r>
            <a:endParaRPr lang="en-US" sz="2400" i="1" dirty="0" smtClean="0">
              <a:latin typeface="Times New Roman" panose="02020603050405020304" pitchFamily="18" charset="0"/>
              <a:cs typeface="Times New Roman" panose="02020603050405020304" pitchFamily="18" charset="0"/>
            </a:endParaRPr>
          </a:p>
          <a:p>
            <a:endParaRPr lang="ru-RU" sz="2400" i="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lstStyle/>
          <a:p>
            <a:r>
              <a:rPr lang="en-US" i="1" dirty="0" smtClean="0">
                <a:ln w="18415" cmpd="sng">
                  <a:solidFill>
                    <a:schemeClr val="bg2">
                      <a:lumMod val="20000"/>
                      <a:lumOff val="80000"/>
                    </a:schemeClr>
                  </a:solidFill>
                  <a:prstDash val="solid"/>
                </a:ln>
                <a:solidFill>
                  <a:schemeClr val="accent3">
                    <a:lumMod val="40000"/>
                    <a:lumOff val="60000"/>
                  </a:schemeClr>
                </a:solidFill>
                <a:effectLst>
                  <a:glow rad="228600">
                    <a:schemeClr val="accent1">
                      <a:satMod val="175000"/>
                      <a:alpha val="40000"/>
                    </a:schemeClr>
                  </a:glow>
                  <a:outerShdw blurRad="63500" dir="3600000" algn="tl" rotWithShape="0">
                    <a:srgbClr val="000000">
                      <a:alpha val="70000"/>
                    </a:srgbClr>
                  </a:outerShdw>
                </a:effectLst>
                <a:latin typeface="Monotype Corsiva" pitchFamily="66" charset="0"/>
              </a:rPr>
              <a:t>Rules of conduct in Russia</a:t>
            </a:r>
            <a:endParaRPr lang="ru-RU" dirty="0"/>
          </a:p>
        </p:txBody>
      </p:sp>
      <p:pic>
        <p:nvPicPr>
          <p:cNvPr id="8194" name="Picture 2" descr="C:\Users\Кристина\Desktop\i (3).jpg"/>
          <p:cNvPicPr>
            <a:picLocks noChangeAspect="1" noChangeArrowheads="1"/>
          </p:cNvPicPr>
          <p:nvPr/>
        </p:nvPicPr>
        <p:blipFill>
          <a:blip r:embed="rId1" cstate="print"/>
          <a:srcRect/>
          <a:stretch>
            <a:fillRect/>
          </a:stretch>
        </p:blipFill>
        <p:spPr bwMode="auto">
          <a:xfrm rot="607536">
            <a:off x="6074046" y="2205861"/>
            <a:ext cx="2781457" cy="3528392"/>
          </a:xfrm>
          <a:prstGeom prst="rect">
            <a:avLst/>
          </a:prstGeom>
          <a:noFill/>
        </p:spPr>
      </p:pic>
      <p:pic>
        <p:nvPicPr>
          <p:cNvPr id="8195" name="Picture 3" descr="C:\Users\Кристина\Desktop\image2.gif"/>
          <p:cNvPicPr>
            <a:picLocks noChangeAspect="1" noChangeArrowheads="1"/>
          </p:cNvPicPr>
          <p:nvPr/>
        </p:nvPicPr>
        <p:blipFill>
          <a:blip r:embed="rId2" cstate="print"/>
          <a:srcRect/>
          <a:stretch>
            <a:fillRect/>
          </a:stretch>
        </p:blipFill>
        <p:spPr bwMode="auto">
          <a:xfrm>
            <a:off x="0" y="2636912"/>
            <a:ext cx="5689317" cy="3257029"/>
          </a:xfrm>
          <a:prstGeom prst="rect">
            <a:avLst/>
          </a:prstGeom>
          <a:noFill/>
        </p:spPr>
      </p:pic>
    </p:spTree>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4055</Words>
  <Application>WPS Presentation</Application>
  <PresentationFormat>Экран (4:3)</PresentationFormat>
  <Paragraphs>80</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SimSun</vt:lpstr>
      <vt:lpstr>Wingdings</vt:lpstr>
      <vt:lpstr>Wingdings 3</vt:lpstr>
      <vt:lpstr>Symbol</vt:lpstr>
      <vt:lpstr>Verdana</vt:lpstr>
      <vt:lpstr>Wingdings 2</vt:lpstr>
      <vt:lpstr>Wingdings</vt:lpstr>
      <vt:lpstr>Times New Roman</vt:lpstr>
      <vt:lpstr>Monotype Corsiva</vt:lpstr>
      <vt:lpstr>Segoe Print</vt:lpstr>
      <vt:lpstr>Lucida Sans Unicode</vt:lpstr>
      <vt:lpstr>Microsoft YaHei</vt:lpstr>
      <vt:lpstr>Arial Unicode MS</vt:lpstr>
      <vt:lpstr>Calibri</vt:lpstr>
      <vt:lpstr>Открытая</vt:lpstr>
      <vt:lpstr>     «Rules of conduct  in Russia »   				 				 					                     Михеева Кристина    Самара 2012 </vt:lpstr>
      <vt:lpstr>Rules of conduct in Russia</vt:lpstr>
      <vt:lpstr>Rules of conduct in Russia</vt:lpstr>
      <vt:lpstr>Rules of conduct in Russia</vt:lpstr>
      <vt:lpstr>Rules of conduct in Russia</vt:lpstr>
      <vt:lpstr>Rules of conduct in Russia</vt:lpstr>
      <vt:lpstr>Rules of conduct in Russia</vt:lpstr>
      <vt:lpstr>Rules of conduct in Russia</vt:lpstr>
      <vt:lpstr>Rules of conduct in Russia</vt:lpstr>
      <vt:lpstr>Rules of conduct in Russia</vt:lpstr>
      <vt:lpstr>     «Rules of conduct  in Russia »   				 				 					                         </vt:lpstr>
      <vt:lpstr>Rules of conduct in Russia</vt:lpstr>
      <vt:lpstr>Rules of conduct in Russia</vt:lpstr>
      <vt:lpstr>Rules of conduct in Russia</vt:lpstr>
      <vt:lpstr>Rules of conduct in Russia</vt:lpstr>
      <vt:lpstr>Rules of conduct in Russia</vt:lpstr>
      <vt:lpstr>Rules of conduct in Russia</vt:lpstr>
      <vt:lpstr>Rules of conduct in Russia</vt:lpstr>
      <vt:lpstr>Rules of conduct in Russia</vt:lpstr>
      <vt:lpstr>Rules of conduct in Russia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Министерство образования и науки Российской Федерации ГОУ ВПО «Поволжская государственная социально-гуманитарная академия»    Факультет физики, математики и информатики Кафедра педагогики Профиль Информатика и иностранный язык   Тема работы «Rules of conduct in Russia »                                            II Курс,22 группа      Михеева Кристина      Самара 2012 </dc:title>
  <dc:creator>Кристина</dc:creator>
  <cp:lastModifiedBy>111</cp:lastModifiedBy>
  <cp:revision>25</cp:revision>
  <dcterms:created xsi:type="dcterms:W3CDTF">2013-05-19T22:34:00Z</dcterms:created>
  <dcterms:modified xsi:type="dcterms:W3CDTF">2021-05-19T13:20:18Z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1049-11.2.0.9984</vt:lpwstr>
  </property>
</Properties>
</file>