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5" r:id="rId5"/>
    <p:sldId id="264" r:id="rId6"/>
    <p:sldId id="266" r:id="rId7"/>
    <p:sldId id="267" r:id="rId8"/>
    <p:sldId id="268" r:id="rId9"/>
    <p:sldId id="269" r:id="rId10"/>
    <p:sldId id="270" r:id="rId11"/>
    <p:sldId id="271" r:id="rId12"/>
    <p:sldId id="272" r:id="rId13"/>
    <p:sldId id="273" r:id="rId14"/>
    <p:sldId id="276" r:id="rId15"/>
    <p:sldId id="274" r:id="rId16"/>
    <p:sldId id="275" r:id="rId17"/>
    <p:sldId id="281" r:id="rId18"/>
    <p:sldId id="280" r:id="rId19"/>
    <p:sldId id="282" r:id="rId20"/>
    <p:sldId id="277"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68744D1-B472-4D82-A63F-5782042D725D}" type="datetimeFigureOut">
              <a:rPr lang="ru-RU" smtClean="0"/>
              <a:pPr/>
              <a:t>15.09.2020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881C990-95F3-45F7-8480-9069F8D1D008}" type="slidenum">
              <a:rPr lang="ru-RU" smtClean="0"/>
              <a:pPr/>
              <a:t>‹#›</a:t>
            </a:fld>
            <a:endParaRPr lang="ru-RU"/>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744D1-B472-4D82-A63F-5782042D725D}" type="datetimeFigureOut">
              <a:rPr lang="ru-RU" smtClean="0"/>
              <a:pPr/>
              <a:t>15.09.2020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1C990-95F3-45F7-8480-9069F8D1D00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25.jpe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9.jpeg"/><Relationship Id="rId2" Type="http://schemas.openxmlformats.org/officeDocument/2006/relationships/image" Target="../media/image4.jpeg"/><Relationship Id="rId1" Type="http://schemas.openxmlformats.org/officeDocument/2006/relationships/slideLayout" Target="../slideLayouts/slideLayout4.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24745"/>
            <a:ext cx="7772400" cy="1512167"/>
          </a:xfrm>
        </p:spPr>
        <p:style>
          <a:lnRef idx="1">
            <a:schemeClr val="accent1"/>
          </a:lnRef>
          <a:fillRef idx="2">
            <a:schemeClr val="accent1"/>
          </a:fillRef>
          <a:effectRef idx="1">
            <a:schemeClr val="accent1"/>
          </a:effectRef>
          <a:fontRef idx="minor">
            <a:schemeClr val="dk1"/>
          </a:fontRef>
        </p:style>
        <p:txBody>
          <a:bodyPr>
            <a:normAutofit/>
          </a:bodyPr>
          <a:lstStyle/>
          <a:p>
            <a:r>
              <a:rPr lang="en-US" sz="6600" b="1" dirty="0" smtClean="0">
                <a:solidFill>
                  <a:srgbClr val="FF0000"/>
                </a:solidFill>
              </a:rPr>
              <a:t>Russian Federation</a:t>
            </a:r>
            <a:endParaRPr lang="ru-RU" sz="6600" b="1" dirty="0">
              <a:solidFill>
                <a:srgbClr val="FF0000"/>
              </a:solidFill>
            </a:endParaRPr>
          </a:p>
        </p:txBody>
      </p:sp>
      <p:pic>
        <p:nvPicPr>
          <p:cNvPr id="1026" name="Picture 2"/>
          <p:cNvPicPr>
            <a:picLocks noChangeAspect="1" noChangeArrowheads="1" noCrop="1"/>
          </p:cNvPicPr>
          <p:nvPr/>
        </p:nvPicPr>
        <p:blipFill>
          <a:blip r:embed="rId3" cstate="print">
            <a:extLst>
              <a:ext uri="{28A0092B-C50C-407E-A947-70E740481C1C}">
                <a14:useLocalDpi xmlns:a14="http://schemas.microsoft.com/office/drawing/2010/main" val="0"/>
              </a:ext>
            </a:extLst>
          </a:blip>
          <a:stretch>
            <a:fillRect/>
          </a:stretch>
        </p:blipFill>
        <p:spPr bwMode="auto">
          <a:xfrm>
            <a:off x="1187624" y="3081180"/>
            <a:ext cx="2520280" cy="2520280"/>
          </a:xfrm>
          <a:prstGeom prst="rect">
            <a:avLst/>
          </a:prstGeom>
          <a:noFill/>
        </p:spPr>
      </p:pic>
      <p:pic>
        <p:nvPicPr>
          <p:cNvPr id="1027" name="Picture 3" descr="C:\Users\rekom\Desktop\1326463006961263_large.jpg"/>
          <p:cNvPicPr>
            <a:picLocks noChangeAspect="1" noChangeArrowheads="1"/>
          </p:cNvPicPr>
          <p:nvPr/>
        </p:nvPicPr>
        <p:blipFill>
          <a:blip r:embed="rId4" cstate="email"/>
          <a:srcRect/>
          <a:stretch>
            <a:fillRect/>
          </a:stretch>
        </p:blipFill>
        <p:spPr bwMode="auto">
          <a:xfrm>
            <a:off x="4211960" y="3068960"/>
            <a:ext cx="3960440" cy="2752930"/>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536504"/>
          </a:xfrm>
        </p:spPr>
        <p:txBody>
          <a:bodyPr>
            <a:normAutofit fontScale="32500" lnSpcReduction="20000"/>
          </a:bodyPr>
          <a:lstStyle/>
          <a:p>
            <a:endParaRPr lang="ru-RU" dirty="0" smtClean="0"/>
          </a:p>
          <a:p>
            <a:r>
              <a:rPr lang="en-US" sz="5500" b="1" dirty="0" smtClean="0">
                <a:solidFill>
                  <a:srgbClr val="C00000"/>
                </a:solidFill>
              </a:rPr>
              <a:t>Russia is rich in beautiful lakes. The world's deepest lake (1,600 meters) is Lake Baikal. It's much smaller than the Baltic Sea, but there's much more water in it than in the Baltic Sea. The water in the lake is so clear that if you look down you can count the stones on the bottom.</a:t>
            </a:r>
            <a:endParaRPr lang="ru-RU" sz="5500" b="1" dirty="0" smtClean="0">
              <a:solidFill>
                <a:srgbClr val="C00000"/>
              </a:solidFill>
            </a:endParaRPr>
          </a:p>
          <a:p>
            <a:endParaRPr lang="ru-RU" sz="5500" b="1" dirty="0" smtClean="0"/>
          </a:p>
          <a:p>
            <a:r>
              <a:rPr lang="ru-RU" sz="5500" b="1" dirty="0" smtClean="0">
                <a:solidFill>
                  <a:srgbClr val="002060"/>
                </a:solidFill>
              </a:rPr>
              <a:t>Россия богата красивыми озерами. Самое глубокое озеро в мире (1600 метров) -  озеро Байкал. Оно гораздо меньше, чем Балтийское море, но в нем намного больше воды, чем в Балтийском море. Вода в озере настолько чистая, что если вы посмотрите вниз, вы можете посчитать камни на дне.</a:t>
            </a:r>
          </a:p>
          <a:p>
            <a:pPr>
              <a:buNone/>
            </a:pPr>
            <a:endParaRPr lang="ru-RU" sz="3400" dirty="0" smtClean="0"/>
          </a:p>
          <a:p>
            <a:endParaRPr lang="ru-RU" sz="3400" dirty="0"/>
          </a:p>
        </p:txBody>
      </p:sp>
      <p:pic>
        <p:nvPicPr>
          <p:cNvPr id="9218" name="Picture 2" descr="C:\Users\rekom\Desktop\96.jpg"/>
          <p:cNvPicPr>
            <a:picLocks noGrp="1" noChangeAspect="1" noChangeArrowheads="1"/>
          </p:cNvPicPr>
          <p:nvPr>
            <p:ph sz="half" idx="2"/>
          </p:nvPr>
        </p:nvPicPr>
        <p:blipFill>
          <a:blip r:embed="rId3" cstate="email"/>
          <a:srcRect/>
          <a:stretch>
            <a:fillRect/>
          </a:stretch>
        </p:blipFill>
        <p:spPr bwMode="auto">
          <a:xfrm>
            <a:off x="4572000" y="2204864"/>
            <a:ext cx="4038600" cy="3028950"/>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ru-RU" sz="1800" b="1" dirty="0" smtClean="0"/>
          </a:p>
          <a:p>
            <a:r>
              <a:rPr lang="en-US" sz="1800" b="1" dirty="0" smtClean="0">
                <a:solidFill>
                  <a:srgbClr val="C00000"/>
                </a:solidFill>
              </a:rPr>
              <a:t>Russia has one-sixth of the world's forests. They are concentrated in the north of the country, in Siberia and in the Far East.</a:t>
            </a:r>
            <a:endParaRPr lang="ru-RU" sz="1800" b="1" dirty="0" smtClean="0">
              <a:solidFill>
                <a:srgbClr val="C00000"/>
              </a:solidFill>
            </a:endParaRPr>
          </a:p>
          <a:p>
            <a:endParaRPr lang="ru-RU" sz="1800" b="1" dirty="0" smtClean="0"/>
          </a:p>
          <a:p>
            <a:r>
              <a:rPr lang="ru-RU" sz="1800" b="1" dirty="0" smtClean="0">
                <a:solidFill>
                  <a:srgbClr val="002060"/>
                </a:solidFill>
              </a:rPr>
              <a:t>Россия имеет одну шестую часть мировых лесов. Они сосредоточены в северной части страны, в Сибири и на Дальнем Востоке.</a:t>
            </a:r>
          </a:p>
          <a:p>
            <a:endParaRPr lang="ru-RU" dirty="0"/>
          </a:p>
        </p:txBody>
      </p:sp>
      <p:pic>
        <p:nvPicPr>
          <p:cNvPr id="10242" name="Picture 2" descr="C:\Users\rekom\Desktop\2362_510x320.jpg"/>
          <p:cNvPicPr>
            <a:picLocks noGrp="1" noChangeAspect="1" noChangeArrowheads="1"/>
          </p:cNvPicPr>
          <p:nvPr>
            <p:ph sz="half" idx="2"/>
          </p:nvPr>
        </p:nvPicPr>
        <p:blipFill>
          <a:blip r:embed="rId3" cstate="email"/>
          <a:srcRect/>
          <a:stretch>
            <a:fillRect/>
          </a:stretch>
        </p:blipFill>
        <p:spPr bwMode="auto">
          <a:xfrm>
            <a:off x="4572000" y="1988840"/>
            <a:ext cx="4038600" cy="3152871"/>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ru-RU" sz="1800" b="1" dirty="0" smtClean="0"/>
          </a:p>
          <a:p>
            <a:r>
              <a:rPr lang="en-US" sz="1800" b="1" dirty="0" smtClean="0">
                <a:solidFill>
                  <a:srgbClr val="C00000"/>
                </a:solidFill>
              </a:rPr>
              <a:t>On the vast territory of the country there are various types of climate, from arctic in the north to subtropical in the south. In the middle of the country the climate is temperate and continental.</a:t>
            </a:r>
            <a:endParaRPr lang="ru-RU" sz="1800" b="1" dirty="0" smtClean="0">
              <a:solidFill>
                <a:srgbClr val="C00000"/>
              </a:solidFill>
            </a:endParaRPr>
          </a:p>
          <a:p>
            <a:endParaRPr lang="ru-RU" sz="1800" b="1" dirty="0" smtClean="0"/>
          </a:p>
          <a:p>
            <a:r>
              <a:rPr lang="ru-RU" sz="1800" b="1" dirty="0" smtClean="0">
                <a:solidFill>
                  <a:srgbClr val="002060"/>
                </a:solidFill>
              </a:rPr>
              <a:t>На огромной территории страны есть различные типы климата: от Арктического на севере до субтропического на юге. В центре страны климат умеренный, континентальный.</a:t>
            </a:r>
          </a:p>
          <a:p>
            <a:pPr>
              <a:buNone/>
            </a:pPr>
            <a:endParaRPr lang="ru-RU" dirty="0" smtClean="0"/>
          </a:p>
          <a:p>
            <a:endParaRPr lang="ru-RU" dirty="0"/>
          </a:p>
        </p:txBody>
      </p:sp>
      <p:pic>
        <p:nvPicPr>
          <p:cNvPr id="11266" name="Picture 2" descr="C:\Users\rekom\Desktop\dart-north-pole-vol.-.-669742.jpg"/>
          <p:cNvPicPr>
            <a:picLocks noGrp="1" noChangeAspect="1" noChangeArrowheads="1"/>
          </p:cNvPicPr>
          <p:nvPr>
            <p:ph sz="half" idx="2"/>
          </p:nvPr>
        </p:nvPicPr>
        <p:blipFill>
          <a:blip r:embed="rId3" cstate="email"/>
          <a:srcRect/>
          <a:stretch>
            <a:fillRect/>
          </a:stretch>
        </p:blipFill>
        <p:spPr bwMode="auto">
          <a:xfrm>
            <a:off x="5076056" y="1628800"/>
            <a:ext cx="2976331" cy="2232248"/>
          </a:xfrm>
          <a:prstGeom prst="rect">
            <a:avLst/>
          </a:prstGeom>
          <a:noFill/>
        </p:spPr>
      </p:pic>
      <p:pic>
        <p:nvPicPr>
          <p:cNvPr id="11268" name="Picture 4" descr="C:\Users\rekom\Desktop\09171e92589c7822d3cfef5f8e8ac366.jpg"/>
          <p:cNvPicPr>
            <a:picLocks noChangeAspect="1" noChangeArrowheads="1"/>
          </p:cNvPicPr>
          <p:nvPr/>
        </p:nvPicPr>
        <p:blipFill>
          <a:blip r:embed="rId4" cstate="email"/>
          <a:srcRect/>
          <a:stretch>
            <a:fillRect/>
          </a:stretch>
        </p:blipFill>
        <p:spPr bwMode="auto">
          <a:xfrm>
            <a:off x="5076056" y="4005064"/>
            <a:ext cx="3043808" cy="2285295"/>
          </a:xfrm>
          <a:prstGeom prst="rect">
            <a:avLst/>
          </a:prstGeom>
          <a:noFill/>
        </p:spPr>
      </p:pic>
      <p:pic>
        <p:nvPicPr>
          <p:cNvPr id="7" name="Picture 2"/>
          <p:cNvPicPr>
            <a:picLocks noChangeAspect="1" noChangeArrowheads="1" noCrop="1"/>
          </p:cNvPicPr>
          <p:nvPr/>
        </p:nvPicPr>
        <p:blipFill>
          <a:blip r:embed="rId5"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ru-RU" sz="1800" b="1" dirty="0" smtClean="0"/>
          </a:p>
          <a:p>
            <a:r>
              <a:rPr lang="en-US" sz="1800" b="1" dirty="0" smtClean="0">
                <a:solidFill>
                  <a:srgbClr val="C00000"/>
                </a:solidFill>
              </a:rPr>
              <a:t>Russia is very rich in oil, coal, iron ore, natural gas, copper, nickel and other mineral resources.</a:t>
            </a:r>
            <a:endParaRPr lang="ru-RU" sz="1800" b="1" dirty="0" smtClean="0">
              <a:solidFill>
                <a:srgbClr val="C00000"/>
              </a:solidFill>
            </a:endParaRPr>
          </a:p>
          <a:p>
            <a:endParaRPr lang="ru-RU" sz="1800" b="1" dirty="0" smtClean="0"/>
          </a:p>
          <a:p>
            <a:r>
              <a:rPr lang="ru-RU" sz="1800" b="1" dirty="0" smtClean="0">
                <a:solidFill>
                  <a:srgbClr val="002060"/>
                </a:solidFill>
              </a:rPr>
              <a:t>Россия очень богата нефтью, углем, железной руды, природным газом, медью, никелем и другими полезными ископаемыми.</a:t>
            </a:r>
          </a:p>
          <a:p>
            <a:endParaRPr lang="ru-RU" dirty="0" smtClean="0"/>
          </a:p>
          <a:p>
            <a:endParaRPr lang="ru-RU" dirty="0"/>
          </a:p>
        </p:txBody>
      </p:sp>
      <p:pic>
        <p:nvPicPr>
          <p:cNvPr id="12290" name="Picture 2" descr="C:\Users\rekom\Desktop\R200412180F1_l.jpg"/>
          <p:cNvPicPr>
            <a:picLocks noGrp="1" noChangeAspect="1" noChangeArrowheads="1"/>
          </p:cNvPicPr>
          <p:nvPr>
            <p:ph sz="half" idx="2"/>
          </p:nvPr>
        </p:nvPicPr>
        <p:blipFill>
          <a:blip r:embed="rId3" cstate="email"/>
          <a:srcRect/>
          <a:stretch>
            <a:fillRect/>
          </a:stretch>
        </p:blipFill>
        <p:spPr bwMode="auto">
          <a:xfrm>
            <a:off x="5004048" y="1556792"/>
            <a:ext cx="2664296" cy="1977407"/>
          </a:xfrm>
          <a:prstGeom prst="rect">
            <a:avLst/>
          </a:prstGeom>
          <a:noFill/>
        </p:spPr>
      </p:pic>
      <p:pic>
        <p:nvPicPr>
          <p:cNvPr id="12291" name="Picture 3" descr="C:\Users\rekom\Desktop\Oil_platform_in_the_North_Sea.jpg"/>
          <p:cNvPicPr>
            <a:picLocks noChangeAspect="1" noChangeArrowheads="1"/>
          </p:cNvPicPr>
          <p:nvPr/>
        </p:nvPicPr>
        <p:blipFill>
          <a:blip r:embed="rId4" cstate="email"/>
          <a:srcRect/>
          <a:stretch>
            <a:fillRect/>
          </a:stretch>
        </p:blipFill>
        <p:spPr bwMode="auto">
          <a:xfrm>
            <a:off x="4572000" y="3717032"/>
            <a:ext cx="3356992" cy="2237995"/>
          </a:xfrm>
          <a:prstGeom prst="rect">
            <a:avLst/>
          </a:prstGeom>
          <a:noFill/>
        </p:spPr>
      </p:pic>
      <p:pic>
        <p:nvPicPr>
          <p:cNvPr id="7" name="Picture 2"/>
          <p:cNvPicPr>
            <a:picLocks noChangeAspect="1" noChangeArrowheads="1" noCrop="1"/>
          </p:cNvPicPr>
          <p:nvPr/>
        </p:nvPicPr>
        <p:blipFill>
          <a:blip r:embed="rId5"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ru-RU" sz="1800" b="1" dirty="0" smtClean="0"/>
          </a:p>
          <a:p>
            <a:r>
              <a:rPr lang="en-US" sz="1800" b="1" dirty="0" smtClean="0">
                <a:solidFill>
                  <a:srgbClr val="C00000"/>
                </a:solidFill>
              </a:rPr>
              <a:t>Russia is a parliamentary republic. The Head of State is the President. The legislative powers are exercised by the </a:t>
            </a:r>
            <a:r>
              <a:rPr lang="en-US" sz="1800" b="1" dirty="0" err="1" smtClean="0">
                <a:solidFill>
                  <a:srgbClr val="C00000"/>
                </a:solidFill>
              </a:rPr>
              <a:t>Duma</a:t>
            </a:r>
            <a:r>
              <a:rPr lang="en-US" sz="1800" b="1" dirty="0" smtClean="0">
                <a:solidFill>
                  <a:srgbClr val="C00000"/>
                </a:solidFill>
              </a:rPr>
              <a:t>.</a:t>
            </a:r>
            <a:endParaRPr lang="ru-RU" sz="1800" b="1" dirty="0" smtClean="0">
              <a:solidFill>
                <a:srgbClr val="C00000"/>
              </a:solidFill>
            </a:endParaRPr>
          </a:p>
          <a:p>
            <a:endParaRPr lang="ru-RU" sz="1800" b="1" dirty="0" smtClean="0"/>
          </a:p>
          <a:p>
            <a:r>
              <a:rPr lang="ru-RU" sz="1800" b="1" dirty="0" smtClean="0">
                <a:solidFill>
                  <a:srgbClr val="002060"/>
                </a:solidFill>
              </a:rPr>
              <a:t>Россия является парламентской республикой. Главой государства является президент. Законодательные полномочия осуществляются Думой.</a:t>
            </a:r>
          </a:p>
          <a:p>
            <a:endParaRPr lang="ru-RU" dirty="0"/>
          </a:p>
        </p:txBody>
      </p:sp>
      <p:pic>
        <p:nvPicPr>
          <p:cNvPr id="13315" name="Picture 3" descr="C:\Users\rekom\Desktop\main10921811_b4f902cc0731ec22c6f6fa2eef57e490.jpg"/>
          <p:cNvPicPr>
            <a:picLocks noGrp="1" noChangeAspect="1" noChangeArrowheads="1"/>
          </p:cNvPicPr>
          <p:nvPr>
            <p:ph sz="half" idx="2"/>
          </p:nvPr>
        </p:nvPicPr>
        <p:blipFill>
          <a:blip r:embed="rId3" cstate="email"/>
          <a:srcRect/>
          <a:stretch>
            <a:fillRect/>
          </a:stretch>
        </p:blipFill>
        <p:spPr bwMode="auto">
          <a:xfrm>
            <a:off x="4572000" y="2132856"/>
            <a:ext cx="4038600" cy="3025936"/>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539552" y="1772816"/>
            <a:ext cx="4038600" cy="4353347"/>
          </a:xfrm>
        </p:spPr>
        <p:txBody>
          <a:bodyPr>
            <a:normAutofit/>
          </a:bodyPr>
          <a:lstStyle/>
          <a:p>
            <a:endParaRPr lang="ru-RU" sz="1900" b="1" dirty="0" smtClean="0"/>
          </a:p>
          <a:p>
            <a:r>
              <a:rPr lang="en-US" sz="1900" b="1" dirty="0" smtClean="0">
                <a:solidFill>
                  <a:srgbClr val="C00000"/>
                </a:solidFill>
              </a:rPr>
              <a:t>The capital of Russia is Moscow. It's its largest political, scientific, cultural and industrial centre. Moscow is one of the oldest Russian cities.</a:t>
            </a:r>
            <a:endParaRPr lang="ru-RU" sz="1900" b="1" dirty="0" smtClean="0">
              <a:solidFill>
                <a:srgbClr val="C00000"/>
              </a:solidFill>
            </a:endParaRPr>
          </a:p>
          <a:p>
            <a:endParaRPr lang="ru-RU" sz="1900" b="1" dirty="0" smtClean="0"/>
          </a:p>
          <a:p>
            <a:r>
              <a:rPr lang="ru-RU" sz="1900" b="1" dirty="0" smtClean="0">
                <a:solidFill>
                  <a:srgbClr val="002060"/>
                </a:solidFill>
              </a:rPr>
              <a:t>Столицей России является Москва. Это самый большой политический, научный, культурный и промышленный центр. Москва - один из древнейших русских городов.</a:t>
            </a:r>
          </a:p>
          <a:p>
            <a:endParaRPr lang="ru-RU" dirty="0"/>
          </a:p>
        </p:txBody>
      </p:sp>
      <p:pic>
        <p:nvPicPr>
          <p:cNvPr id="14339" name="Picture 3" descr="C:\Users\rekom\Desktop\e452a24e65371225661caf90c15c988b.jpg"/>
          <p:cNvPicPr>
            <a:picLocks noGrp="1" noChangeAspect="1" noChangeArrowheads="1"/>
          </p:cNvPicPr>
          <p:nvPr>
            <p:ph sz="half" idx="2"/>
          </p:nvPr>
        </p:nvPicPr>
        <p:blipFill>
          <a:blip r:embed="rId3" cstate="email"/>
          <a:srcRect/>
          <a:stretch>
            <a:fillRect/>
          </a:stretch>
        </p:blipFill>
        <p:spPr bwMode="auto">
          <a:xfrm>
            <a:off x="4572000" y="2276872"/>
            <a:ext cx="4038600" cy="3032057"/>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ru-RU" sz="1800" b="1" dirty="0" smtClean="0"/>
          </a:p>
          <a:p>
            <a:r>
              <a:rPr lang="en-US" sz="1800" b="1" dirty="0" smtClean="0">
                <a:solidFill>
                  <a:srgbClr val="C00000"/>
                </a:solidFill>
              </a:rPr>
              <a:t>Russia is one of the biggest and the most beautiful countries in the world.</a:t>
            </a:r>
          </a:p>
          <a:p>
            <a:endParaRPr lang="en-US" sz="1800" b="1" dirty="0" smtClean="0"/>
          </a:p>
          <a:p>
            <a:r>
              <a:rPr lang="ru-RU" sz="1800" b="1" dirty="0" smtClean="0">
                <a:solidFill>
                  <a:srgbClr val="002060"/>
                </a:solidFill>
              </a:rPr>
              <a:t>Россия одна из крупнейших и прекраснейших стран мира.</a:t>
            </a:r>
            <a:endParaRPr lang="ru-RU" sz="1800" b="1" dirty="0">
              <a:solidFill>
                <a:srgbClr val="002060"/>
              </a:solidFill>
            </a:endParaRPr>
          </a:p>
        </p:txBody>
      </p:sp>
      <p:pic>
        <p:nvPicPr>
          <p:cNvPr id="15362" name="Picture 2" descr="C:\Users\rekom\Desktop\91081697_tihruchSerp.jpg"/>
          <p:cNvPicPr>
            <a:picLocks noGrp="1" noChangeAspect="1" noChangeArrowheads="1"/>
          </p:cNvPicPr>
          <p:nvPr>
            <p:ph sz="half" idx="2"/>
          </p:nvPr>
        </p:nvPicPr>
        <p:blipFill>
          <a:blip r:embed="rId3" cstate="email"/>
          <a:srcRect/>
          <a:stretch>
            <a:fillRect/>
          </a:stretch>
        </p:blipFill>
        <p:spPr bwMode="auto">
          <a:xfrm>
            <a:off x="4499992" y="1844824"/>
            <a:ext cx="4038600" cy="2884714"/>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3568" y="573253"/>
            <a:ext cx="8229600" cy="854968"/>
          </a:xfrm>
        </p:spPr>
        <p:txBody>
          <a:bodyPr/>
          <a:lstStyle/>
          <a:p>
            <a:r>
              <a:rPr lang="en-US" b="1" dirty="0">
                <a:solidFill>
                  <a:srgbClr val="FF0000"/>
                </a:solidFill>
              </a:rPr>
              <a:t> Russian Federation</a:t>
            </a:r>
            <a:endParaRPr lang="ru-RU" dirty="0"/>
          </a:p>
        </p:txBody>
      </p:sp>
      <p:sp>
        <p:nvSpPr>
          <p:cNvPr id="8" name="TextBox 7"/>
          <p:cNvSpPr txBox="1"/>
          <p:nvPr/>
        </p:nvSpPr>
        <p:spPr>
          <a:xfrm>
            <a:off x="4932040" y="1988840"/>
            <a:ext cx="3528392" cy="1754326"/>
          </a:xfrm>
          <a:prstGeom prst="rect">
            <a:avLst/>
          </a:prstGeom>
          <a:noFill/>
        </p:spPr>
        <p:txBody>
          <a:bodyPr wrap="square" rtlCol="0">
            <a:spAutoFit/>
          </a:bodyPr>
          <a:lstStyle/>
          <a:p>
            <a:r>
              <a:rPr lang="en-US" dirty="0"/>
              <a:t>There are many different plants in Russia such as</a:t>
            </a:r>
            <a:r>
              <a:rPr lang="ru-RU" dirty="0"/>
              <a:t>:</a:t>
            </a:r>
            <a:r>
              <a:rPr lang="en-US" dirty="0"/>
              <a:t> Daisies, Snowdrops, Bluebells</a:t>
            </a:r>
            <a:r>
              <a:rPr lang="ru-RU" dirty="0"/>
              <a:t>;</a:t>
            </a:r>
            <a:r>
              <a:rPr lang="en-US" dirty="0"/>
              <a:t> and many different trees for example</a:t>
            </a:r>
            <a:r>
              <a:rPr lang="ru-RU" dirty="0"/>
              <a:t>:</a:t>
            </a:r>
            <a:r>
              <a:rPr lang="en-US" dirty="0"/>
              <a:t> birches, oaks, aspen, maples, rowans.</a:t>
            </a:r>
            <a:br>
              <a:rPr lang="en-US" dirty="0"/>
            </a:br>
            <a:endParaRPr lang="ru-RU" dirty="0"/>
          </a:p>
        </p:txBody>
      </p:sp>
      <p:sp>
        <p:nvSpPr>
          <p:cNvPr id="9" name="TextBox 8"/>
          <p:cNvSpPr txBox="1"/>
          <p:nvPr/>
        </p:nvSpPr>
        <p:spPr>
          <a:xfrm>
            <a:off x="4932040" y="3861048"/>
            <a:ext cx="3528392" cy="1754326"/>
          </a:xfrm>
          <a:prstGeom prst="rect">
            <a:avLst/>
          </a:prstGeom>
          <a:noFill/>
        </p:spPr>
        <p:txBody>
          <a:bodyPr wrap="square" rtlCol="0">
            <a:spAutoFit/>
          </a:bodyPr>
          <a:lstStyle/>
          <a:p>
            <a:r>
              <a:rPr lang="ru-RU"/>
              <a:t>В России много разных растений, таких как: маргаритки, подснежники, колокольчики; и много разных деревьев, например: березы, дубы, осины, клены, рябины.</a:t>
            </a:r>
            <a:endParaRPr lang="ru-RU" dirty="0"/>
          </a:p>
        </p:txBody>
      </p:sp>
      <p:pic>
        <p:nvPicPr>
          <p:cNvPr id="12" name="Рисунок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545" y="1754486"/>
            <a:ext cx="3404416" cy="2553312"/>
          </a:xfrm>
          <a:prstGeom prst="rect">
            <a:avLst/>
          </a:prstGeom>
        </p:spPr>
      </p:pic>
      <p:pic>
        <p:nvPicPr>
          <p:cNvPr id="13" name="Рисунок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7544" y="4365104"/>
            <a:ext cx="3404416" cy="2144300"/>
          </a:xfrm>
          <a:prstGeom prst="rect">
            <a:avLst/>
          </a:prstGeom>
        </p:spPr>
      </p:pic>
      <p:pic>
        <p:nvPicPr>
          <p:cNvPr id="14" name="Picture 2"/>
          <p:cNvPicPr>
            <a:picLocks noChangeAspect="1" noChangeArrowheads="1" noCrop="1"/>
          </p:cNvPicPr>
          <p:nvPr/>
        </p:nvPicPr>
        <p:blipFill>
          <a:blip r:embed="rId5" cstate="print">
            <a:extLst>
              <a:ext uri="{28A0092B-C50C-407E-A947-70E740481C1C}">
                <a14:useLocalDpi xmlns:a14="http://schemas.microsoft.com/office/drawing/2010/main" val="0"/>
              </a:ext>
            </a:extLst>
          </a:blip>
          <a:stretch>
            <a:fillRect/>
          </a:stretch>
        </p:blipFill>
        <p:spPr bwMode="auto">
          <a:xfrm>
            <a:off x="899592" y="476482"/>
            <a:ext cx="1048511" cy="1048511"/>
          </a:xfrm>
          <a:prstGeom prst="rect">
            <a:avLst/>
          </a:prstGeom>
          <a:noFill/>
        </p:spPr>
      </p:pic>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95536" y="640887"/>
            <a:ext cx="8229600" cy="720080"/>
          </a:xfrm>
        </p:spPr>
        <p:txBody>
          <a:bodyPr>
            <a:noAutofit/>
          </a:bodyPr>
          <a:lstStyle/>
          <a:p>
            <a:r>
              <a:rPr lang="en-US" b="1" dirty="0" smtClean="0">
                <a:solidFill>
                  <a:srgbClr val="FF0000"/>
                </a:solidFill>
              </a:rPr>
              <a:t>               </a:t>
            </a:r>
            <a:r>
              <a:rPr lang="en-US" b="1" dirty="0">
                <a:solidFill>
                  <a:srgbClr val="FF0000"/>
                </a:solidFill>
              </a:rPr>
              <a:t>Russian Federation</a:t>
            </a:r>
            <a:endParaRPr lang="ru-RU" b="1" dirty="0">
              <a:solidFill>
                <a:srgbClr val="FF0000"/>
              </a:solidFill>
            </a:endParaRPr>
          </a:p>
        </p:txBody>
      </p:sp>
      <p:sp>
        <p:nvSpPr>
          <p:cNvPr id="7" name="Содержимое 6"/>
          <p:cNvSpPr>
            <a:spLocks noGrp="1"/>
          </p:cNvSpPr>
          <p:nvPr>
            <p:ph sz="half" idx="2"/>
          </p:nvPr>
        </p:nvSpPr>
        <p:spPr>
          <a:xfrm>
            <a:off x="4644008" y="1597190"/>
            <a:ext cx="4042792" cy="4528973"/>
          </a:xfrm>
        </p:spPr>
        <p:txBody>
          <a:bodyPr>
            <a:normAutofit/>
          </a:bodyPr>
          <a:lstStyle/>
          <a:p>
            <a:r>
              <a:rPr lang="en-US" sz="1800" dirty="0" smtClean="0">
                <a:latin typeface="Times New Roman" panose="02020603050405020304" pitchFamily="18" charset="0"/>
                <a:cs typeface="Times New Roman" panose="02020603050405020304" pitchFamily="18" charset="0"/>
              </a:rPr>
              <a:t>Many animals live in my country. Dogs and cats live in cities. Bears, foxes, hares, wolves live in forest. Mountain goats live in mountains.</a:t>
            </a:r>
            <a:endParaRPr lang="ru-RU" sz="1800" dirty="0" smtClean="0">
              <a:latin typeface="Times New Roman" panose="02020603050405020304" pitchFamily="18" charset="0"/>
              <a:cs typeface="Times New Roman" panose="02020603050405020304" pitchFamily="18" charset="0"/>
            </a:endParaRPr>
          </a:p>
          <a:p>
            <a:pPr lvl="0"/>
            <a:endParaRPr lang="ru-RU" sz="1800" b="1" dirty="0" smtClean="0"/>
          </a:p>
          <a:p>
            <a:pPr lvl="0"/>
            <a:r>
              <a:rPr lang="ru-RU" sz="1800" b="1" dirty="0" smtClean="0"/>
              <a:t>В </a:t>
            </a:r>
            <a:r>
              <a:rPr lang="ru-RU" sz="1800" b="1" dirty="0"/>
              <a:t>моей стране живет много животных. Собаки и кошки живут в городах. В лесу живут медведи, лисы, зайцы, волки. Горные козлы живут в горах</a:t>
            </a:r>
            <a:r>
              <a:rPr lang="ru-RU" sz="1800" b="1" dirty="0" smtClean="0"/>
              <a:t>.</a:t>
            </a:r>
          </a:p>
          <a:p>
            <a:pPr lvl="0"/>
            <a:endParaRPr lang="ru-RU" sz="1800" b="1" dirty="0"/>
          </a:p>
          <a:p>
            <a:pPr lvl="0"/>
            <a:endParaRPr lang="ru-RU" sz="1800" b="1" dirty="0" smtClean="0"/>
          </a:p>
          <a:p>
            <a:pPr lvl="0"/>
            <a:endParaRPr lang="ru-RU" sz="1800" b="1" dirty="0"/>
          </a:p>
        </p:txBody>
      </p:sp>
      <p:pic>
        <p:nvPicPr>
          <p:cNvPr id="8" name="Picture 2"/>
          <p:cNvPicPr>
            <a:picLocks noChangeAspect="1" noChangeArrowheads="1" noCrop="1"/>
          </p:cNvPicPr>
          <p:nvPr/>
        </p:nvPicPr>
        <p:blipFill>
          <a:blip r:embed="rId3"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pic>
        <p:nvPicPr>
          <p:cNvPr id="9" name="Рисунок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66148" y="4621897"/>
            <a:ext cx="2320652" cy="1740489"/>
          </a:xfrm>
          <a:prstGeom prst="rect">
            <a:avLst/>
          </a:prstGeom>
        </p:spPr>
      </p:pic>
      <p:pic>
        <p:nvPicPr>
          <p:cNvPr id="10" name="Рисунок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35997" y="4586862"/>
            <a:ext cx="2359174" cy="1746843"/>
          </a:xfrm>
          <a:prstGeom prst="rect">
            <a:avLst/>
          </a:prstGeom>
        </p:spPr>
      </p:pic>
      <p:pic>
        <p:nvPicPr>
          <p:cNvPr id="11" name="Рисунок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5695" y="1730504"/>
            <a:ext cx="3012641" cy="2259481"/>
          </a:xfrm>
          <a:prstGeom prst="rect">
            <a:avLst/>
          </a:prstGeom>
        </p:spPr>
      </p:pic>
      <p:pic>
        <p:nvPicPr>
          <p:cNvPr id="12" name="Рисунок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5536" y="4137154"/>
            <a:ext cx="1440160" cy="2396809"/>
          </a:xfrm>
          <a:prstGeom prst="rect">
            <a:avLst/>
          </a:prstGeom>
        </p:spPr>
      </p:pic>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pic>
        <p:nvPicPr>
          <p:cNvPr id="9" name="Picture 2"/>
          <p:cNvPicPr>
            <a:picLocks noChangeAspect="1" noChangeArrowheads="1" noCrop="1"/>
          </p:cNvPicPr>
          <p:nvPr/>
        </p:nvPicPr>
        <p:blipFill>
          <a:blip r:embed="rId3"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
        <p:nvSpPr>
          <p:cNvPr id="11" name="Заголовок 5"/>
          <p:cNvSpPr txBox="1">
            <a:spLocks/>
          </p:cNvSpPr>
          <p:nvPr/>
        </p:nvSpPr>
        <p:spPr>
          <a:xfrm>
            <a:off x="395536" y="640887"/>
            <a:ext cx="8229600"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               Russian Federation</a:t>
            </a:r>
            <a:endParaRPr lang="ru-RU" b="1" dirty="0">
              <a:solidFill>
                <a:srgbClr val="FF0000"/>
              </a:solidFill>
            </a:endParaRPr>
          </a:p>
        </p:txBody>
      </p:sp>
      <p:sp>
        <p:nvSpPr>
          <p:cNvPr id="4" name="Объект 3"/>
          <p:cNvSpPr>
            <a:spLocks noGrp="1"/>
          </p:cNvSpPr>
          <p:nvPr>
            <p:ph sz="half" idx="2"/>
          </p:nvPr>
        </p:nvSpPr>
        <p:spPr>
          <a:xfrm>
            <a:off x="611560" y="1597190"/>
            <a:ext cx="8075240" cy="4528973"/>
          </a:xfrm>
        </p:spPr>
        <p:txBody>
          <a:bodyPr/>
          <a:lstStyle/>
          <a:p>
            <a:r>
              <a:rPr lang="en-US" dirty="0">
                <a:latin typeface="AngsanaUPC" panose="02020603050405020304" pitchFamily="18" charset="-34"/>
                <a:cs typeface="AngsanaUPC" panose="02020603050405020304" pitchFamily="18" charset="-34"/>
              </a:rPr>
              <a:t>Dogs, cats, bears, hares, wolves, foxes,  deer </a:t>
            </a:r>
            <a:r>
              <a:rPr lang="en-US" dirty="0" err="1">
                <a:latin typeface="AngsanaUPC" panose="02020603050405020304" pitchFamily="18" charset="-34"/>
                <a:cs typeface="AngsanaUPC" panose="02020603050405020304" pitchFamily="18" charset="-34"/>
              </a:rPr>
              <a:t>etc</a:t>
            </a:r>
            <a:r>
              <a:rPr lang="en-US" dirty="0">
                <a:latin typeface="AngsanaUPC" panose="02020603050405020304" pitchFamily="18" charset="-34"/>
                <a:cs typeface="AngsanaUPC" panose="02020603050405020304" pitchFamily="18" charset="-34"/>
              </a:rPr>
              <a:t>, different species of birds and insects live in Russia, that’s why our country is rich and beautiful. </a:t>
            </a:r>
            <a:endParaRPr lang="ru-RU" dirty="0" smtClean="0">
              <a:latin typeface="AngsanaUPC" panose="02020603050405020304" pitchFamily="18" charset="-34"/>
              <a:cs typeface="AngsanaUPC" panose="02020603050405020304" pitchFamily="18" charset="-34"/>
            </a:endParaRPr>
          </a:p>
          <a:p>
            <a:r>
              <a:rPr lang="ru-RU" dirty="0">
                <a:cs typeface="AngsanaUPC" panose="02020603050405020304" pitchFamily="18" charset="-34"/>
              </a:rPr>
              <a:t>В России живут собаки, кошки, медведи, зайцы, волки, лисы, олени и т. д., Различные виды птиц и насекомых, поэтому наша страна богата и красива.</a:t>
            </a:r>
          </a:p>
          <a:p>
            <a:endParaRPr lang="ru-RU" dirty="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fontScale="92500" lnSpcReduction="20000"/>
          </a:bodyPr>
          <a:lstStyle/>
          <a:p>
            <a:r>
              <a:rPr lang="en-US" sz="1900" b="1" dirty="0" smtClean="0">
                <a:solidFill>
                  <a:srgbClr val="C00000"/>
                </a:solidFill>
              </a:rPr>
              <a:t>The Russian Federation is the largest country in the world. It occupies about one-seventh of the earth's surface. It covers the eastern part of Europe and the northern part of Asia. Its total area is about 17 million square kilometers.</a:t>
            </a:r>
            <a:endParaRPr lang="ru-RU" sz="1900" b="1" dirty="0" smtClean="0">
              <a:solidFill>
                <a:srgbClr val="C00000"/>
              </a:solidFill>
            </a:endParaRPr>
          </a:p>
          <a:p>
            <a:endParaRPr lang="ru-RU" sz="1900" b="1" dirty="0" smtClean="0"/>
          </a:p>
          <a:p>
            <a:r>
              <a:rPr lang="ru-RU" sz="1900" b="1" dirty="0" smtClean="0">
                <a:solidFill>
                  <a:srgbClr val="002060"/>
                </a:solidFill>
              </a:rPr>
              <a:t>Россия является самой большой страной в мире. Она занимает около одной седьмой части земной поверхности. Страна охватывает восточную часть Европы и северную часть Азии. Ее общая площадь составляет около 17 миллионов квадратных километров.</a:t>
            </a:r>
          </a:p>
          <a:p>
            <a:endParaRPr lang="ru-RU" dirty="0"/>
          </a:p>
        </p:txBody>
      </p:sp>
      <p:pic>
        <p:nvPicPr>
          <p:cNvPr id="1026" name="Picture 2"/>
          <p:cNvPicPr>
            <a:picLocks noChangeAspect="1" noChangeArrowheads="1" noCrop="1"/>
          </p:cNvPicPr>
          <p:nvPr/>
        </p:nvPicPr>
        <p:blipFill>
          <a:blip r:embed="rId3"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pic>
        <p:nvPicPr>
          <p:cNvPr id="1027" name="Picture 3" descr="C:\Users\rekom\Desktop\artleo_com-51068.jpg"/>
          <p:cNvPicPr>
            <a:picLocks noGrp="1" noChangeAspect="1" noChangeArrowheads="1"/>
          </p:cNvPicPr>
          <p:nvPr>
            <p:ph sz="half" idx="2"/>
          </p:nvPr>
        </p:nvPicPr>
        <p:blipFill>
          <a:blip r:embed="rId4" cstate="email"/>
          <a:srcRect/>
          <a:stretch>
            <a:fillRect/>
          </a:stretch>
        </p:blipFill>
        <p:spPr bwMode="auto">
          <a:xfrm>
            <a:off x="4644008" y="2276872"/>
            <a:ext cx="4038600" cy="2270604"/>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amond(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amond(in)">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a:bodyPr>
          <a:lstStyle/>
          <a:p>
            <a:r>
              <a:rPr lang="en-US" sz="4800" b="1" dirty="0" smtClean="0">
                <a:solidFill>
                  <a:srgbClr val="FF0000"/>
                </a:solidFill>
              </a:rPr>
              <a:t>   </a:t>
            </a:r>
            <a:endParaRPr lang="ru-RU" sz="4800" b="1" dirty="0">
              <a:solidFill>
                <a:srgbClr val="FF0000"/>
              </a:solidFill>
            </a:endParaRPr>
          </a:p>
        </p:txBody>
      </p:sp>
      <p:sp>
        <p:nvSpPr>
          <p:cNvPr id="9" name="Содержимое 8"/>
          <p:cNvSpPr>
            <a:spLocks noGrp="1"/>
          </p:cNvSpPr>
          <p:nvPr>
            <p:ph idx="1"/>
          </p:nvPr>
        </p:nvSpPr>
        <p:spPr>
          <a:xfrm>
            <a:off x="457200" y="2708920"/>
            <a:ext cx="8229600" cy="1512168"/>
          </a:xfrm>
        </p:spPr>
        <p:txBody>
          <a:bodyPr>
            <a:normAutofit/>
          </a:bodyPr>
          <a:lstStyle/>
          <a:p>
            <a:pPr algn="ctr">
              <a:buNone/>
            </a:pPr>
            <a:r>
              <a:rPr lang="ru-RU" sz="4400" b="1" dirty="0">
                <a:solidFill>
                  <a:srgbClr val="C00000"/>
                </a:solidFill>
                <a:latin typeface="Times New Roman" panose="02020603050405020304" pitchFamily="18" charset="0"/>
                <a:cs typeface="Times New Roman" panose="02020603050405020304" pitchFamily="18" charset="0"/>
              </a:rPr>
              <a:t>Т</a:t>
            </a:r>
            <a:r>
              <a:rPr lang="en-US" sz="4400" b="1" dirty="0" smtClean="0">
                <a:solidFill>
                  <a:srgbClr val="C00000"/>
                </a:solidFill>
                <a:latin typeface="Times New Roman" panose="02020603050405020304" pitchFamily="18" charset="0"/>
                <a:cs typeface="Times New Roman" panose="02020603050405020304" pitchFamily="18" charset="0"/>
              </a:rPr>
              <a:t>he </a:t>
            </a:r>
            <a:r>
              <a:rPr lang="en-US" sz="4400" b="1" dirty="0">
                <a:solidFill>
                  <a:srgbClr val="C00000"/>
                </a:solidFill>
                <a:latin typeface="Times New Roman" panose="02020603050405020304" pitchFamily="18" charset="0"/>
                <a:cs typeface="Times New Roman" panose="02020603050405020304" pitchFamily="18" charset="0"/>
              </a:rPr>
              <a:t>end of the presentation Russia</a:t>
            </a:r>
            <a:endParaRPr lang="ru-RU" sz="44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amond(in)">
                                      <p:cBhvr>
                                        <p:cTn id="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en-US" sz="1800" b="1" dirty="0" smtClean="0">
              <a:solidFill>
                <a:srgbClr val="C00000"/>
              </a:solidFill>
            </a:endParaRPr>
          </a:p>
          <a:p>
            <a:r>
              <a:rPr lang="en-US" sz="1800" b="1" dirty="0" smtClean="0">
                <a:solidFill>
                  <a:srgbClr val="C00000"/>
                </a:solidFill>
              </a:rPr>
              <a:t>The country is washed by twelve seas and three oceans: the Pacific, the Arctic and the Atlantic. </a:t>
            </a:r>
            <a:endParaRPr lang="ru-RU" sz="1800" b="1" dirty="0" smtClean="0">
              <a:solidFill>
                <a:srgbClr val="C00000"/>
              </a:solidFill>
            </a:endParaRPr>
          </a:p>
          <a:p>
            <a:endParaRPr lang="en-US" sz="1800" b="1" dirty="0" smtClean="0"/>
          </a:p>
          <a:p>
            <a:r>
              <a:rPr lang="ru-RU" sz="1800" b="1" dirty="0" smtClean="0">
                <a:solidFill>
                  <a:srgbClr val="002060"/>
                </a:solidFill>
              </a:rPr>
              <a:t>Страна омывается двенадцатью  морями и тремя океанами: Тихим, Северным  Ледовитым и Атлантическим. </a:t>
            </a:r>
          </a:p>
          <a:p>
            <a:endParaRPr lang="ru-RU" dirty="0" smtClean="0"/>
          </a:p>
          <a:p>
            <a:endParaRPr lang="ru-RU" dirty="0"/>
          </a:p>
        </p:txBody>
      </p:sp>
      <p:pic>
        <p:nvPicPr>
          <p:cNvPr id="2050" name="Picture 2" descr="C:\Users\rekom\Desktop\0_8e74a_dbf774ff_XL.jpg"/>
          <p:cNvPicPr>
            <a:picLocks noGrp="1" noChangeAspect="1" noChangeArrowheads="1"/>
          </p:cNvPicPr>
          <p:nvPr>
            <p:ph sz="half" idx="2"/>
          </p:nvPr>
        </p:nvPicPr>
        <p:blipFill>
          <a:blip r:embed="rId3" cstate="email"/>
          <a:srcRect/>
          <a:stretch>
            <a:fillRect/>
          </a:stretch>
        </p:blipFill>
        <p:spPr bwMode="auto">
          <a:xfrm>
            <a:off x="4499992" y="1772816"/>
            <a:ext cx="4038600" cy="2814984"/>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en-US" sz="1800" b="1" dirty="0" smtClean="0"/>
          </a:p>
          <a:p>
            <a:r>
              <a:rPr lang="en-US" sz="1800" b="1" dirty="0" smtClean="0">
                <a:solidFill>
                  <a:srgbClr val="C00000"/>
                </a:solidFill>
              </a:rPr>
              <a:t>In the south Russia borders on China, Mongolia, Korea, Kazakhstan, Georgia, Azerbaijan.</a:t>
            </a:r>
          </a:p>
          <a:p>
            <a:endParaRPr lang="en-US" sz="1800" b="1" dirty="0" smtClean="0"/>
          </a:p>
          <a:p>
            <a:r>
              <a:rPr lang="ru-RU" sz="1800" b="1" dirty="0" smtClean="0">
                <a:solidFill>
                  <a:srgbClr val="002060"/>
                </a:solidFill>
              </a:rPr>
              <a:t>На юге Россия граничит с Китаем, Монголией, Кореей, Казахстаном, Грузией и Азербайджаном. </a:t>
            </a:r>
          </a:p>
          <a:p>
            <a:endParaRPr lang="en-US" dirty="0" smtClean="0"/>
          </a:p>
          <a:p>
            <a:endParaRPr lang="ru-RU" dirty="0"/>
          </a:p>
        </p:txBody>
      </p:sp>
      <p:pic>
        <p:nvPicPr>
          <p:cNvPr id="3074" name="Picture 2" descr="C:\Users\rekom\Desktop\jug_granic.jpg"/>
          <p:cNvPicPr>
            <a:picLocks noGrp="1" noChangeAspect="1" noChangeArrowheads="1"/>
          </p:cNvPicPr>
          <p:nvPr>
            <p:ph sz="half" idx="2"/>
          </p:nvPr>
        </p:nvPicPr>
        <p:blipFill>
          <a:blip r:embed="rId3" cstate="email"/>
          <a:srcRect/>
          <a:stretch>
            <a:fillRect/>
          </a:stretch>
        </p:blipFill>
        <p:spPr bwMode="auto">
          <a:xfrm>
            <a:off x="4572000" y="1772816"/>
            <a:ext cx="4038600" cy="3028950"/>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en-US" sz="1800" b="1" dirty="0" smtClean="0"/>
          </a:p>
          <a:p>
            <a:r>
              <a:rPr lang="en-US" sz="1800" b="1" dirty="0" smtClean="0">
                <a:solidFill>
                  <a:srgbClr val="C00000"/>
                </a:solidFill>
              </a:rPr>
              <a:t>In the west it borders on Norway, Finland, the Baltic States, Belorussia, the Ukraine. It also has a sea-border with the USA.</a:t>
            </a:r>
          </a:p>
          <a:p>
            <a:endParaRPr lang="en-US" sz="1800" b="1" dirty="0" smtClean="0"/>
          </a:p>
          <a:p>
            <a:r>
              <a:rPr lang="ru-RU" sz="1800" b="1" dirty="0" smtClean="0">
                <a:solidFill>
                  <a:srgbClr val="002060"/>
                </a:solidFill>
              </a:rPr>
              <a:t>На западе она граничит с Норвегией, Финляндией, странами Балтии, Белоруссии, Украины.  Страна также имеет морскую границу с США.</a:t>
            </a:r>
          </a:p>
          <a:p>
            <a:endParaRPr lang="ru-RU" dirty="0" smtClean="0"/>
          </a:p>
          <a:p>
            <a:endParaRPr lang="ru-RU" dirty="0"/>
          </a:p>
        </p:txBody>
      </p:sp>
      <p:pic>
        <p:nvPicPr>
          <p:cNvPr id="4099" name="Picture 3" descr="C:\Users\rekom\Desktop\30155_203461.jpg"/>
          <p:cNvPicPr>
            <a:picLocks noGrp="1" noChangeAspect="1" noChangeArrowheads="1"/>
          </p:cNvPicPr>
          <p:nvPr>
            <p:ph sz="half" idx="2"/>
          </p:nvPr>
        </p:nvPicPr>
        <p:blipFill>
          <a:blip r:embed="rId3" cstate="email"/>
          <a:srcRect/>
          <a:stretch>
            <a:fillRect/>
          </a:stretch>
        </p:blipFill>
        <p:spPr bwMode="auto">
          <a:xfrm>
            <a:off x="4572000" y="1988840"/>
            <a:ext cx="4038600" cy="3030407"/>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536504"/>
          </a:xfrm>
        </p:spPr>
        <p:txBody>
          <a:bodyPr>
            <a:normAutofit lnSpcReduction="10000"/>
          </a:bodyPr>
          <a:lstStyle/>
          <a:p>
            <a:endParaRPr lang="en-US" sz="1800" b="1" dirty="0" smtClean="0">
              <a:solidFill>
                <a:srgbClr val="C00000"/>
              </a:solidFill>
            </a:endParaRPr>
          </a:p>
          <a:p>
            <a:r>
              <a:rPr lang="en-US" sz="1800" b="1" dirty="0" smtClean="0">
                <a:solidFill>
                  <a:srgbClr val="C00000"/>
                </a:solidFill>
              </a:rPr>
              <a:t>There's  hardly a country in the world where such a variety of scenery and vegetation can be found. Russia has steppes in the south, plains and forests in the midland, tundra and taiga in the north, highlands and deserts in the east.</a:t>
            </a:r>
            <a:endParaRPr lang="ru-RU" sz="1800" b="1" dirty="0" smtClean="0">
              <a:solidFill>
                <a:srgbClr val="C00000"/>
              </a:solidFill>
            </a:endParaRPr>
          </a:p>
          <a:p>
            <a:endParaRPr lang="en-US" sz="1800" b="1" dirty="0" smtClean="0"/>
          </a:p>
          <a:p>
            <a:r>
              <a:rPr lang="ru-RU" sz="1800" b="1" dirty="0" smtClean="0">
                <a:solidFill>
                  <a:srgbClr val="002060"/>
                </a:solidFill>
              </a:rPr>
              <a:t>Едва ли найдется другая страна в мире с таким разнообразием пейзажей и растительности. В России имеются степи на юге, равнины и леса в средней полосе, тундра и тайга на севере, горные местности и пустыни на востоке.</a:t>
            </a:r>
          </a:p>
          <a:p>
            <a:endParaRPr lang="ru-RU" dirty="0"/>
          </a:p>
        </p:txBody>
      </p:sp>
      <p:pic>
        <p:nvPicPr>
          <p:cNvPr id="5122" name="Picture 2" descr="C:\Users\rekom\Desktop\describe_ru_2013040711493860.jpg"/>
          <p:cNvPicPr>
            <a:picLocks noGrp="1" noChangeAspect="1" noChangeArrowheads="1"/>
          </p:cNvPicPr>
          <p:nvPr>
            <p:ph sz="half" idx="2"/>
          </p:nvPr>
        </p:nvPicPr>
        <p:blipFill>
          <a:blip r:embed="rId3" cstate="email"/>
          <a:srcRect/>
          <a:stretch>
            <a:fillRect/>
          </a:stretch>
        </p:blipFill>
        <p:spPr bwMode="auto">
          <a:xfrm>
            <a:off x="4572000" y="1484784"/>
            <a:ext cx="4038600" cy="2288540"/>
          </a:xfrm>
          <a:prstGeom prst="rect">
            <a:avLst/>
          </a:prstGeom>
          <a:noFill/>
        </p:spPr>
      </p:pic>
      <p:pic>
        <p:nvPicPr>
          <p:cNvPr id="5123" name="Picture 3" descr="C:\Users\rekom\Desktop\baikal3.JPG"/>
          <p:cNvPicPr>
            <a:picLocks noChangeAspect="1" noChangeArrowheads="1"/>
          </p:cNvPicPr>
          <p:nvPr/>
        </p:nvPicPr>
        <p:blipFill>
          <a:blip r:embed="rId4" cstate="email"/>
          <a:srcRect/>
          <a:stretch>
            <a:fillRect/>
          </a:stretch>
        </p:blipFill>
        <p:spPr bwMode="auto">
          <a:xfrm>
            <a:off x="4932040" y="4005064"/>
            <a:ext cx="3095625" cy="2062163"/>
          </a:xfrm>
          <a:prstGeom prst="rect">
            <a:avLst/>
          </a:prstGeom>
          <a:noFill/>
        </p:spPr>
      </p:pic>
      <p:pic>
        <p:nvPicPr>
          <p:cNvPr id="7" name="Picture 2"/>
          <p:cNvPicPr>
            <a:picLocks noChangeAspect="1" noChangeArrowheads="1" noCrop="1"/>
          </p:cNvPicPr>
          <p:nvPr/>
        </p:nvPicPr>
        <p:blipFill>
          <a:blip r:embed="rId5"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en-US" sz="1800" b="1" dirty="0" smtClean="0"/>
          </a:p>
          <a:p>
            <a:r>
              <a:rPr lang="en-US" sz="1800" b="1" dirty="0" smtClean="0">
                <a:solidFill>
                  <a:srgbClr val="C00000"/>
                </a:solidFill>
              </a:rPr>
              <a:t>There is the Great Russian Plain and the West Siberian Lowland in Russia. </a:t>
            </a:r>
          </a:p>
          <a:p>
            <a:endParaRPr lang="en-US" sz="1800" b="1" dirty="0" smtClean="0"/>
          </a:p>
          <a:p>
            <a:r>
              <a:rPr lang="ru-RU" sz="1800" b="1" dirty="0" smtClean="0">
                <a:solidFill>
                  <a:srgbClr val="002060"/>
                </a:solidFill>
              </a:rPr>
              <a:t> В России расположены Великая Русская равнина и </a:t>
            </a:r>
            <a:r>
              <a:rPr lang="ru-RU" sz="1800" b="1" dirty="0" err="1" smtClean="0">
                <a:solidFill>
                  <a:srgbClr val="002060"/>
                </a:solidFill>
              </a:rPr>
              <a:t>Западно</a:t>
            </a:r>
            <a:r>
              <a:rPr lang="ru-RU" sz="1800" b="1" dirty="0" smtClean="0">
                <a:solidFill>
                  <a:srgbClr val="002060"/>
                </a:solidFill>
              </a:rPr>
              <a:t> - Сибирская низменность. </a:t>
            </a:r>
          </a:p>
          <a:p>
            <a:endParaRPr lang="ru-RU" dirty="0" smtClean="0"/>
          </a:p>
          <a:p>
            <a:endParaRPr lang="ru-RU" dirty="0"/>
          </a:p>
        </p:txBody>
      </p:sp>
      <p:pic>
        <p:nvPicPr>
          <p:cNvPr id="6146" name="Picture 2" descr="C:\Users\rekom\Desktop\1.jpg"/>
          <p:cNvPicPr>
            <a:picLocks noGrp="1" noChangeAspect="1" noChangeArrowheads="1"/>
          </p:cNvPicPr>
          <p:nvPr>
            <p:ph sz="half" idx="2"/>
          </p:nvPr>
        </p:nvPicPr>
        <p:blipFill>
          <a:blip r:embed="rId3" cstate="email"/>
          <a:srcRect/>
          <a:stretch>
            <a:fillRect/>
          </a:stretch>
        </p:blipFill>
        <p:spPr bwMode="auto">
          <a:xfrm>
            <a:off x="4572000" y="1772816"/>
            <a:ext cx="4038600" cy="3020321"/>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endParaRPr lang="ru-RU" sz="1800" b="1" dirty="0" smtClean="0"/>
          </a:p>
          <a:p>
            <a:r>
              <a:rPr lang="en-US" sz="1800" b="1" dirty="0" smtClean="0">
                <a:solidFill>
                  <a:srgbClr val="C00000"/>
                </a:solidFill>
              </a:rPr>
              <a:t>There are several mountain chains on the territory of the country: the Urals, the Caucasus, the Altai and others. The largest mountain chain the Urals, separates Europe from Asia.</a:t>
            </a:r>
            <a:endParaRPr lang="ru-RU" sz="1800" b="1" dirty="0" smtClean="0">
              <a:solidFill>
                <a:srgbClr val="C00000"/>
              </a:solidFill>
            </a:endParaRPr>
          </a:p>
          <a:p>
            <a:endParaRPr lang="ru-RU" sz="1800" b="1" dirty="0" smtClean="0"/>
          </a:p>
          <a:p>
            <a:r>
              <a:rPr lang="ru-RU" sz="1800" b="1" dirty="0" smtClean="0">
                <a:solidFill>
                  <a:srgbClr val="002060"/>
                </a:solidFill>
              </a:rPr>
              <a:t>На территории страны есть несколько горных цепей: Урал, Кавказ, Алтай и другие. Самая большая горная цепь Урал, отделяет Европу от Азии.</a:t>
            </a:r>
          </a:p>
          <a:p>
            <a:endParaRPr lang="ru-RU" dirty="0"/>
          </a:p>
        </p:txBody>
      </p:sp>
      <p:pic>
        <p:nvPicPr>
          <p:cNvPr id="7170" name="Picture 2" descr="C:\Users\rekom\Desktop\104656.jpg"/>
          <p:cNvPicPr>
            <a:picLocks noGrp="1" noChangeAspect="1" noChangeArrowheads="1"/>
          </p:cNvPicPr>
          <p:nvPr>
            <p:ph sz="half" idx="2"/>
          </p:nvPr>
        </p:nvPicPr>
        <p:blipFill>
          <a:blip r:embed="rId3" cstate="email"/>
          <a:srcRect/>
          <a:stretch>
            <a:fillRect/>
          </a:stretch>
        </p:blipFill>
        <p:spPr bwMode="auto">
          <a:xfrm>
            <a:off x="4644008" y="2420888"/>
            <a:ext cx="4038600" cy="2726055"/>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amond(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diamond(in)">
                                      <p:cBhvr>
                                        <p:cTn id="17" dur="2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620688"/>
            <a:ext cx="8229600" cy="936104"/>
          </a:xfrm>
        </p:spPr>
        <p:txBody>
          <a:bodyPr>
            <a:normAutofit/>
          </a:bodyPr>
          <a:lstStyle/>
          <a:p>
            <a:r>
              <a:rPr lang="en-US" sz="4800" b="1" dirty="0" smtClean="0">
                <a:solidFill>
                  <a:srgbClr val="FF0000"/>
                </a:solidFill>
              </a:rPr>
              <a:t>             Russian Federation</a:t>
            </a:r>
            <a:endParaRPr lang="ru-RU" sz="4800" b="1" dirty="0">
              <a:solidFill>
                <a:srgbClr val="FF0000"/>
              </a:solidFill>
            </a:endParaRPr>
          </a:p>
        </p:txBody>
      </p:sp>
      <p:sp>
        <p:nvSpPr>
          <p:cNvPr id="8" name="Содержимое 7"/>
          <p:cNvSpPr>
            <a:spLocks noGrp="1"/>
          </p:cNvSpPr>
          <p:nvPr>
            <p:ph sz="half" idx="1"/>
          </p:nvPr>
        </p:nvSpPr>
        <p:spPr>
          <a:xfrm>
            <a:off x="457200" y="1772816"/>
            <a:ext cx="4038600" cy="4353347"/>
          </a:xfrm>
        </p:spPr>
        <p:txBody>
          <a:bodyPr>
            <a:normAutofit/>
          </a:bodyPr>
          <a:lstStyle/>
          <a:p>
            <a:r>
              <a:rPr lang="en-US" sz="1800" b="1" dirty="0" smtClean="0">
                <a:solidFill>
                  <a:srgbClr val="C00000"/>
                </a:solidFill>
              </a:rPr>
              <a:t>There are over two million rivers in Russia. Europe's biggest river the Volga, flows into the Caspian Sea. The main Siberian rivers the Ob, the Yenisei and the Lena flow from the south to the north. The Amur  flows into the Pacific Ocean</a:t>
            </a:r>
            <a:r>
              <a:rPr lang="ru-RU" sz="1800" b="1" dirty="0" smtClean="0">
                <a:solidFill>
                  <a:srgbClr val="C00000"/>
                </a:solidFill>
              </a:rPr>
              <a:t>.</a:t>
            </a:r>
          </a:p>
          <a:p>
            <a:endParaRPr lang="ru-RU" sz="1800" b="1" dirty="0" smtClean="0"/>
          </a:p>
          <a:p>
            <a:r>
              <a:rPr lang="ru-RU" sz="1800" b="1" dirty="0" smtClean="0">
                <a:solidFill>
                  <a:srgbClr val="002060"/>
                </a:solidFill>
              </a:rPr>
              <a:t>В России более двух миллионов  рек. Самая большая река Европы Волга, впадает в Каспийское море. Основные сибирские реки  Обь, Енисей и Лена  текут с юга на север.  Амур впадает в Тихий океан. </a:t>
            </a:r>
          </a:p>
          <a:p>
            <a:pPr>
              <a:buNone/>
            </a:pPr>
            <a:endParaRPr lang="ru-RU" b="1" dirty="0" smtClean="0"/>
          </a:p>
          <a:p>
            <a:endParaRPr lang="ru-RU" dirty="0"/>
          </a:p>
        </p:txBody>
      </p:sp>
      <p:pic>
        <p:nvPicPr>
          <p:cNvPr id="8194" name="Picture 2" descr="C:\Users\rekom\Desktop\5ee217ef21dd21c353832841f5ce81ae.jpg"/>
          <p:cNvPicPr>
            <a:picLocks noGrp="1" noChangeAspect="1" noChangeArrowheads="1"/>
          </p:cNvPicPr>
          <p:nvPr>
            <p:ph sz="half" idx="2"/>
          </p:nvPr>
        </p:nvPicPr>
        <p:blipFill>
          <a:blip r:embed="rId3" cstate="email"/>
          <a:srcRect/>
          <a:stretch>
            <a:fillRect/>
          </a:stretch>
        </p:blipFill>
        <p:spPr bwMode="auto">
          <a:xfrm>
            <a:off x="4572000" y="2060848"/>
            <a:ext cx="4038600" cy="3028950"/>
          </a:xfrm>
          <a:prstGeom prst="rect">
            <a:avLst/>
          </a:prstGeom>
          <a:noFill/>
        </p:spPr>
      </p:pic>
      <p:pic>
        <p:nvPicPr>
          <p:cNvPr id="7" name="Picture 2"/>
          <p:cNvPicPr>
            <a:picLocks noChangeAspect="1" noChangeArrowheads="1" noCrop="1"/>
          </p:cNvPicPr>
          <p:nvPr/>
        </p:nvPicPr>
        <p:blipFill>
          <a:blip r:embed="rId4" cstate="print">
            <a:extLst>
              <a:ext uri="{28A0092B-C50C-407E-A947-70E740481C1C}">
                <a14:useLocalDpi xmlns:a14="http://schemas.microsoft.com/office/drawing/2010/main" val="0"/>
              </a:ext>
            </a:extLst>
          </a:blip>
          <a:stretch>
            <a:fillRect/>
          </a:stretch>
        </p:blipFill>
        <p:spPr bwMode="auto">
          <a:xfrm>
            <a:off x="945695" y="548679"/>
            <a:ext cx="1048511" cy="1048511"/>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amond(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amond(in)">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blue_curv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blue_curve</Template>
  <TotalTime>350</TotalTime>
  <Words>1116</Words>
  <Application>Microsoft Office PowerPoint</Application>
  <PresentationFormat>Экран (4:3)</PresentationFormat>
  <Paragraphs>87</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AngsanaUPC</vt:lpstr>
      <vt:lpstr>Arial</vt:lpstr>
      <vt:lpstr>Calibri</vt:lpstr>
      <vt:lpstr>Times New Roman</vt:lpstr>
      <vt:lpstr>blue_curve</vt:lpstr>
      <vt:lpstr>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               Russian Federation</vt:lpstr>
      <vt:lpstr>Презентация PowerPoint</vt:lpstr>
      <vt:lpstr>   </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rekom</dc:creator>
  <cp:lastModifiedBy>Karlik smith</cp:lastModifiedBy>
  <cp:revision>43</cp:revision>
  <dcterms:created xsi:type="dcterms:W3CDTF">2014-03-27T17:11:40Z</dcterms:created>
  <dcterms:modified xsi:type="dcterms:W3CDTF">2020-09-15T11:25:45Z</dcterms:modified>
</cp:coreProperties>
</file>