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BF8D27-8051-45AD-8581-D586A3E6D543}" type="datetimeFigureOut">
              <a:rPr lang="ru-RU" smtClean="0"/>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32101-263D-46FC-8F84-05354CCE3E71}" type="slidenum">
              <a:rPr lang="ru-RU" smtClean="0"/>
              <a:t>‹#›</a:t>
            </a:fld>
            <a:endParaRPr lang="ru-RU"/>
          </a:p>
        </p:txBody>
      </p:sp>
    </p:spTree>
    <p:extLst>
      <p:ext uri="{BB962C8B-B14F-4D97-AF65-F5344CB8AC3E}">
        <p14:creationId xmlns:p14="http://schemas.microsoft.com/office/powerpoint/2010/main" val="314858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BF8D27-8051-45AD-8581-D586A3E6D543}" type="datetimeFigureOut">
              <a:rPr lang="ru-RU" smtClean="0"/>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32101-263D-46FC-8F84-05354CCE3E71}" type="slidenum">
              <a:rPr lang="ru-RU" smtClean="0"/>
              <a:t>‹#›</a:t>
            </a:fld>
            <a:endParaRPr lang="ru-RU"/>
          </a:p>
        </p:txBody>
      </p:sp>
    </p:spTree>
    <p:extLst>
      <p:ext uri="{BB962C8B-B14F-4D97-AF65-F5344CB8AC3E}">
        <p14:creationId xmlns:p14="http://schemas.microsoft.com/office/powerpoint/2010/main" val="332529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BF8D27-8051-45AD-8581-D586A3E6D543}" type="datetimeFigureOut">
              <a:rPr lang="ru-RU" smtClean="0"/>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32101-263D-46FC-8F84-05354CCE3E71}" type="slidenum">
              <a:rPr lang="ru-RU" smtClean="0"/>
              <a:t>‹#›</a:t>
            </a:fld>
            <a:endParaRPr lang="ru-RU"/>
          </a:p>
        </p:txBody>
      </p:sp>
    </p:spTree>
    <p:extLst>
      <p:ext uri="{BB962C8B-B14F-4D97-AF65-F5344CB8AC3E}">
        <p14:creationId xmlns:p14="http://schemas.microsoft.com/office/powerpoint/2010/main" val="270753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BF8D27-8051-45AD-8581-D586A3E6D543}" type="datetimeFigureOut">
              <a:rPr lang="ru-RU" smtClean="0"/>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32101-263D-46FC-8F84-05354CCE3E71}" type="slidenum">
              <a:rPr lang="ru-RU" smtClean="0"/>
              <a:t>‹#›</a:t>
            </a:fld>
            <a:endParaRPr lang="ru-RU"/>
          </a:p>
        </p:txBody>
      </p:sp>
    </p:spTree>
    <p:extLst>
      <p:ext uri="{BB962C8B-B14F-4D97-AF65-F5344CB8AC3E}">
        <p14:creationId xmlns:p14="http://schemas.microsoft.com/office/powerpoint/2010/main" val="157786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0BF8D27-8051-45AD-8581-D586A3E6D543}" type="datetimeFigureOut">
              <a:rPr lang="ru-RU" smtClean="0"/>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32101-263D-46FC-8F84-05354CCE3E71}" type="slidenum">
              <a:rPr lang="ru-RU" smtClean="0"/>
              <a:t>‹#›</a:t>
            </a:fld>
            <a:endParaRPr lang="ru-RU"/>
          </a:p>
        </p:txBody>
      </p:sp>
    </p:spTree>
    <p:extLst>
      <p:ext uri="{BB962C8B-B14F-4D97-AF65-F5344CB8AC3E}">
        <p14:creationId xmlns:p14="http://schemas.microsoft.com/office/powerpoint/2010/main" val="14558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BF8D27-8051-45AD-8581-D586A3E6D543}" type="datetimeFigureOut">
              <a:rPr lang="ru-RU" smtClean="0"/>
              <a:t>15.04.2021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32101-263D-46FC-8F84-05354CCE3E71}" type="slidenum">
              <a:rPr lang="ru-RU" smtClean="0"/>
              <a:t>‹#›</a:t>
            </a:fld>
            <a:endParaRPr lang="ru-RU"/>
          </a:p>
        </p:txBody>
      </p:sp>
    </p:spTree>
    <p:extLst>
      <p:ext uri="{BB962C8B-B14F-4D97-AF65-F5344CB8AC3E}">
        <p14:creationId xmlns:p14="http://schemas.microsoft.com/office/powerpoint/2010/main" val="195372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BF8D27-8051-45AD-8581-D586A3E6D543}" type="datetimeFigureOut">
              <a:rPr lang="ru-RU" smtClean="0"/>
              <a:t>15.04.2021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632101-263D-46FC-8F84-05354CCE3E71}" type="slidenum">
              <a:rPr lang="ru-RU" smtClean="0"/>
              <a:t>‹#›</a:t>
            </a:fld>
            <a:endParaRPr lang="ru-RU"/>
          </a:p>
        </p:txBody>
      </p:sp>
    </p:spTree>
    <p:extLst>
      <p:ext uri="{BB962C8B-B14F-4D97-AF65-F5344CB8AC3E}">
        <p14:creationId xmlns:p14="http://schemas.microsoft.com/office/powerpoint/2010/main" val="188692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BF8D27-8051-45AD-8581-D586A3E6D543}" type="datetimeFigureOut">
              <a:rPr lang="ru-RU" smtClean="0"/>
              <a:t>15.04.2021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632101-263D-46FC-8F84-05354CCE3E71}" type="slidenum">
              <a:rPr lang="ru-RU" smtClean="0"/>
              <a:t>‹#›</a:t>
            </a:fld>
            <a:endParaRPr lang="ru-RU"/>
          </a:p>
        </p:txBody>
      </p:sp>
    </p:spTree>
    <p:extLst>
      <p:ext uri="{BB962C8B-B14F-4D97-AF65-F5344CB8AC3E}">
        <p14:creationId xmlns:p14="http://schemas.microsoft.com/office/powerpoint/2010/main" val="338993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BF8D27-8051-45AD-8581-D586A3E6D543}" type="datetimeFigureOut">
              <a:rPr lang="ru-RU" smtClean="0"/>
              <a:t>15.04.2021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632101-263D-46FC-8F84-05354CCE3E71}" type="slidenum">
              <a:rPr lang="ru-RU" smtClean="0"/>
              <a:t>‹#›</a:t>
            </a:fld>
            <a:endParaRPr lang="ru-RU"/>
          </a:p>
        </p:txBody>
      </p:sp>
    </p:spTree>
    <p:extLst>
      <p:ext uri="{BB962C8B-B14F-4D97-AF65-F5344CB8AC3E}">
        <p14:creationId xmlns:p14="http://schemas.microsoft.com/office/powerpoint/2010/main" val="167547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0BF8D27-8051-45AD-8581-D586A3E6D543}" type="datetimeFigureOut">
              <a:rPr lang="ru-RU" smtClean="0"/>
              <a:t>15.04.2021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32101-263D-46FC-8F84-05354CCE3E71}" type="slidenum">
              <a:rPr lang="ru-RU" smtClean="0"/>
              <a:t>‹#›</a:t>
            </a:fld>
            <a:endParaRPr lang="ru-RU"/>
          </a:p>
        </p:txBody>
      </p:sp>
    </p:spTree>
    <p:extLst>
      <p:ext uri="{BB962C8B-B14F-4D97-AF65-F5344CB8AC3E}">
        <p14:creationId xmlns:p14="http://schemas.microsoft.com/office/powerpoint/2010/main" val="248149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0BF8D27-8051-45AD-8581-D586A3E6D543}" type="datetimeFigureOut">
              <a:rPr lang="ru-RU" smtClean="0"/>
              <a:t>15.04.2021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32101-263D-46FC-8F84-05354CCE3E71}" type="slidenum">
              <a:rPr lang="ru-RU" smtClean="0"/>
              <a:t>‹#›</a:t>
            </a:fld>
            <a:endParaRPr lang="ru-RU"/>
          </a:p>
        </p:txBody>
      </p:sp>
    </p:spTree>
    <p:extLst>
      <p:ext uri="{BB962C8B-B14F-4D97-AF65-F5344CB8AC3E}">
        <p14:creationId xmlns:p14="http://schemas.microsoft.com/office/powerpoint/2010/main" val="190829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F8D27-8051-45AD-8581-D586A3E6D543}" type="datetimeFigureOut">
              <a:rPr lang="ru-RU" smtClean="0"/>
              <a:t>15.04.2021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32101-263D-46FC-8F84-05354CCE3E71}" type="slidenum">
              <a:rPr lang="ru-RU" smtClean="0"/>
              <a:t>‹#›</a:t>
            </a:fld>
            <a:endParaRPr lang="ru-RU"/>
          </a:p>
        </p:txBody>
      </p:sp>
    </p:spTree>
    <p:extLst>
      <p:ext uri="{BB962C8B-B14F-4D97-AF65-F5344CB8AC3E}">
        <p14:creationId xmlns:p14="http://schemas.microsoft.com/office/powerpoint/2010/main" val="1926745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fr-FR" dirty="0" smtClean="0"/>
              <a:t>Modern computer technologies on sale</a:t>
            </a:r>
            <a:r>
              <a:rPr lang="ru-RU" dirty="0" smtClean="0"/>
              <a:t>.</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421656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82" y="0"/>
            <a:ext cx="4426039" cy="3136006"/>
          </a:xfrm>
          <a:prstGeom prst="rect">
            <a:avLst/>
          </a:prstGeom>
        </p:spPr>
      </p:pic>
    </p:spTree>
    <p:extLst>
      <p:ext uri="{BB962C8B-B14F-4D97-AF65-F5344CB8AC3E}">
        <p14:creationId xmlns:p14="http://schemas.microsoft.com/office/powerpoint/2010/main" val="92443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Современные компьютерные технологии в продаже</a:t>
            </a: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402973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0023" y="0"/>
            <a:ext cx="4082603" cy="3477296"/>
          </a:xfrm>
          <a:prstGeom prst="rect">
            <a:avLst/>
          </a:prstGeom>
        </p:spPr>
      </p:pic>
      <p:sp>
        <p:nvSpPr>
          <p:cNvPr id="3" name="Прямоугольник 2"/>
          <p:cNvSpPr/>
          <p:nvPr/>
        </p:nvSpPr>
        <p:spPr>
          <a:xfrm>
            <a:off x="2661634" y="3477296"/>
            <a:ext cx="6096000" cy="1477328"/>
          </a:xfrm>
          <a:prstGeom prst="rect">
            <a:avLst/>
          </a:prstGeom>
        </p:spPr>
        <p:txBody>
          <a:bodyPr>
            <a:spAutoFit/>
          </a:bodyPr>
          <a:lstStyle/>
          <a:p>
            <a:r>
              <a:rPr lang="ru-RU" dirty="0"/>
              <a:t>Работу современного отдела продаж невозможно представить без использования компьютеров и других технических средств, которыми сотрудники пользуются ежедневно и которые значительно облегчают и ускоряют их работу.</a:t>
            </a:r>
          </a:p>
        </p:txBody>
      </p:sp>
    </p:spTree>
    <p:extLst>
      <p:ext uri="{BB962C8B-B14F-4D97-AF65-F5344CB8AC3E}">
        <p14:creationId xmlns:p14="http://schemas.microsoft.com/office/powerpoint/2010/main" val="157970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039" y="539095"/>
            <a:ext cx="4526924" cy="3279283"/>
          </a:xfrm>
          <a:prstGeom prst="rect">
            <a:avLst/>
          </a:prstGeom>
        </p:spPr>
      </p:pic>
      <p:sp>
        <p:nvSpPr>
          <p:cNvPr id="3" name="Прямоугольник 2"/>
          <p:cNvSpPr/>
          <p:nvPr/>
        </p:nvSpPr>
        <p:spPr>
          <a:xfrm>
            <a:off x="3099517" y="3884591"/>
            <a:ext cx="6096000" cy="1754326"/>
          </a:xfrm>
          <a:prstGeom prst="rect">
            <a:avLst/>
          </a:prstGeom>
        </p:spPr>
        <p:txBody>
          <a:bodyPr>
            <a:spAutoFit/>
          </a:bodyPr>
          <a:lstStyle/>
          <a:p>
            <a:r>
              <a:rPr lang="ru-RU" dirty="0"/>
              <a:t>Скорость обслуживания клиентов возросла благодаря широкому использованию штрих-кодов и устройств их обработки. Сканер штрих-кода-это не только эффективное средство повышения производительности труда кассиров и гарантии качественного обслуживания клиентов, но и символ престижа торговой организации.</a:t>
            </a:r>
          </a:p>
        </p:txBody>
      </p:sp>
      <p:sp>
        <p:nvSpPr>
          <p:cNvPr id="4" name="Прямоугольник 3"/>
          <p:cNvSpPr/>
          <p:nvPr/>
        </p:nvSpPr>
        <p:spPr>
          <a:xfrm>
            <a:off x="2970727" y="-107236"/>
            <a:ext cx="6096000" cy="646331"/>
          </a:xfrm>
          <a:prstGeom prst="rect">
            <a:avLst/>
          </a:prstGeom>
        </p:spPr>
        <p:txBody>
          <a:bodyPr>
            <a:spAutoFit/>
          </a:bodyPr>
          <a:lstStyle/>
          <a:p>
            <a:r>
              <a:rPr lang="ru-RU" dirty="0"/>
              <a:t>Использование компьютерных технологий в торговом </a:t>
            </a:r>
            <a:r>
              <a:rPr lang="ru-RU" dirty="0" smtClean="0"/>
              <a:t>процессе.</a:t>
            </a:r>
            <a:endParaRPr lang="ru-RU" dirty="0"/>
          </a:p>
        </p:txBody>
      </p:sp>
    </p:spTree>
    <p:extLst>
      <p:ext uri="{BB962C8B-B14F-4D97-AF65-F5344CB8AC3E}">
        <p14:creationId xmlns:p14="http://schemas.microsoft.com/office/powerpoint/2010/main" val="217486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15888" y="0"/>
            <a:ext cx="2676887" cy="369332"/>
          </a:xfrm>
          <a:prstGeom prst="rect">
            <a:avLst/>
          </a:prstGeom>
        </p:spPr>
        <p:txBody>
          <a:bodyPr wrap="none">
            <a:spAutoFit/>
          </a:bodyPr>
          <a:lstStyle/>
          <a:p>
            <a:r>
              <a:rPr lang="ru-RU" dirty="0"/>
              <a:t>Продажи через Интернет</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4430" y="369332"/>
            <a:ext cx="3791927" cy="3464417"/>
          </a:xfrm>
          <a:prstGeom prst="rect">
            <a:avLst/>
          </a:prstGeom>
        </p:spPr>
      </p:pic>
      <p:sp>
        <p:nvSpPr>
          <p:cNvPr id="4" name="Прямоугольник 3"/>
          <p:cNvSpPr/>
          <p:nvPr/>
        </p:nvSpPr>
        <p:spPr>
          <a:xfrm>
            <a:off x="3112393" y="3833749"/>
            <a:ext cx="6096000" cy="1477328"/>
          </a:xfrm>
          <a:prstGeom prst="rect">
            <a:avLst/>
          </a:prstGeom>
        </p:spPr>
        <p:txBody>
          <a:bodyPr>
            <a:spAutoFit/>
          </a:bodyPr>
          <a:lstStyle/>
          <a:p>
            <a:r>
              <a:rPr lang="ru-RU" dirty="0">
                <a:solidFill>
                  <a:srgbClr val="2C2F34"/>
                </a:solidFill>
                <a:latin typeface="Times New Roman" panose="02020603050405020304" pitchFamily="18" charset="0"/>
                <a:cs typeface="Times New Roman" panose="02020603050405020304" pitchFamily="18" charset="0"/>
              </a:rPr>
              <a:t>Одним из последних новшеств в сфере информационных технологий, связанных с </a:t>
            </a:r>
            <a:r>
              <a:rPr lang="ru-RU" b="1" dirty="0">
                <a:solidFill>
                  <a:srgbClr val="2C2F34"/>
                </a:solidFill>
                <a:latin typeface="Times New Roman" panose="02020603050405020304" pitchFamily="18" charset="0"/>
                <a:cs typeface="Times New Roman" panose="02020603050405020304" pitchFamily="18" charset="0"/>
              </a:rPr>
              <a:t>продажами</a:t>
            </a:r>
            <a:r>
              <a:rPr lang="ru-RU" dirty="0">
                <a:solidFill>
                  <a:srgbClr val="2C2F34"/>
                </a:solidFill>
                <a:latin typeface="Times New Roman" panose="02020603050405020304" pitchFamily="18" charset="0"/>
                <a:cs typeface="Times New Roman" panose="02020603050405020304" pitchFamily="18" charset="0"/>
              </a:rPr>
              <a:t>, являются те, которые доступны </a:t>
            </a:r>
            <a:r>
              <a:rPr lang="ru-RU" b="1" dirty="0">
                <a:solidFill>
                  <a:srgbClr val="2C2F34"/>
                </a:solidFill>
                <a:latin typeface="Times New Roman" panose="02020603050405020304" pitchFamily="18" charset="0"/>
                <a:cs typeface="Times New Roman" panose="02020603050405020304" pitchFamily="18" charset="0"/>
              </a:rPr>
              <a:t>с помощью сети Интернет</a:t>
            </a:r>
            <a:r>
              <a:rPr lang="ru-RU" dirty="0">
                <a:solidFill>
                  <a:srgbClr val="2C2F34"/>
                </a:solidFill>
                <a:latin typeface="Times New Roman" panose="02020603050405020304" pitchFamily="18" charset="0"/>
                <a:cs typeface="Times New Roman" panose="02020603050405020304" pitchFamily="18" charset="0"/>
              </a:rPr>
              <a:t>. Она предоставляет специалистам по продажам широкие возможности для работы.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07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26508" y="153404"/>
            <a:ext cx="4145045" cy="369332"/>
          </a:xfrm>
          <a:prstGeom prst="rect">
            <a:avLst/>
          </a:prstGeom>
        </p:spPr>
        <p:txBody>
          <a:bodyPr wrap="none">
            <a:spAutoFit/>
          </a:bodyPr>
          <a:lstStyle/>
          <a:p>
            <a:r>
              <a:rPr lang="ru-RU" dirty="0"/>
              <a:t>Текущая ситуация в розничной торговле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508" y="522736"/>
            <a:ext cx="3825025" cy="3143250"/>
          </a:xfrm>
          <a:prstGeom prst="rect">
            <a:avLst/>
          </a:prstGeom>
        </p:spPr>
      </p:pic>
      <p:sp>
        <p:nvSpPr>
          <p:cNvPr id="4" name="Прямоугольник 3"/>
          <p:cNvSpPr/>
          <p:nvPr/>
        </p:nvSpPr>
        <p:spPr>
          <a:xfrm>
            <a:off x="3601792" y="3665986"/>
            <a:ext cx="6096000" cy="2308324"/>
          </a:xfrm>
          <a:prstGeom prst="rect">
            <a:avLst/>
          </a:prstGeom>
        </p:spPr>
        <p:txBody>
          <a:bodyPr>
            <a:spAutoFit/>
          </a:bodyPr>
          <a:lstStyle/>
          <a:p>
            <a:r>
              <a:rPr lang="ru-RU" dirty="0"/>
              <a:t>В современном бизнесе, особенно в малом бизнесе, а также в сфере торговли, менеджер по маркетингу контактирует непосредственно с директором компании, который часто имеет самое отдаленное представление о маркетинге. Убедить директора провести какую-либо маркетинговую деятельность бывает довольно сложно. Именно поэтому так важно знать и использовать самые передовые технологии торгового маркетинга.</a:t>
            </a:r>
          </a:p>
        </p:txBody>
      </p:sp>
    </p:spTree>
    <p:extLst>
      <p:ext uri="{BB962C8B-B14F-4D97-AF65-F5344CB8AC3E}">
        <p14:creationId xmlns:p14="http://schemas.microsoft.com/office/powerpoint/2010/main" val="39141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95729" y="0"/>
            <a:ext cx="6096000" cy="646331"/>
          </a:xfrm>
          <a:prstGeom prst="rect">
            <a:avLst/>
          </a:prstGeom>
        </p:spPr>
        <p:txBody>
          <a:bodyPr>
            <a:spAutoFit/>
          </a:bodyPr>
          <a:lstStyle/>
          <a:p>
            <a:r>
              <a:rPr lang="ru-RU" dirty="0"/>
              <a:t>Использование компьютерных технологий в торговом </a:t>
            </a:r>
            <a:r>
              <a:rPr lang="ru-RU" dirty="0" smtClean="0"/>
              <a:t>процессе.</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9091" y="646331"/>
            <a:ext cx="3567755" cy="2691685"/>
          </a:xfrm>
          <a:prstGeom prst="rect">
            <a:avLst/>
          </a:prstGeom>
        </p:spPr>
      </p:pic>
      <p:sp>
        <p:nvSpPr>
          <p:cNvPr id="4" name="Прямоугольник 3"/>
          <p:cNvSpPr/>
          <p:nvPr/>
        </p:nvSpPr>
        <p:spPr>
          <a:xfrm>
            <a:off x="3073757" y="3338016"/>
            <a:ext cx="6096000" cy="1754326"/>
          </a:xfrm>
          <a:prstGeom prst="rect">
            <a:avLst/>
          </a:prstGeom>
        </p:spPr>
        <p:txBody>
          <a:bodyPr>
            <a:spAutoFit/>
          </a:bodyPr>
          <a:lstStyle/>
          <a:p>
            <a:r>
              <a:rPr lang="ru-RU" dirty="0"/>
              <a:t>Количество устройств, подключенных к компьютеру, и их возможности растут день ото дня. Принтер или сканер, подключенный к компьютеру, сегодня никого не удивит. Компьютерная периферия приходит на помощь там, где требуется скорость, где хочется избежать рутины, где просчет недопустим.</a:t>
            </a:r>
          </a:p>
        </p:txBody>
      </p:sp>
    </p:spTree>
    <p:extLst>
      <p:ext uri="{BB962C8B-B14F-4D97-AF65-F5344CB8AC3E}">
        <p14:creationId xmlns:p14="http://schemas.microsoft.com/office/powerpoint/2010/main" val="419791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26724" y="140525"/>
            <a:ext cx="4625562" cy="369332"/>
          </a:xfrm>
          <a:prstGeom prst="rect">
            <a:avLst/>
          </a:prstGeom>
        </p:spPr>
        <p:txBody>
          <a:bodyPr wrap="none">
            <a:spAutoFit/>
          </a:bodyPr>
          <a:lstStyle/>
          <a:p>
            <a:r>
              <a:rPr lang="ru-RU" dirty="0"/>
              <a:t>Преимущества новых компьютерных </a:t>
            </a:r>
            <a:r>
              <a:rPr lang="ru-RU" dirty="0" smtClean="0"/>
              <a:t>систем.</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136" y="509857"/>
            <a:ext cx="6227064" cy="2660904"/>
          </a:xfrm>
          <a:prstGeom prst="rect">
            <a:avLst/>
          </a:prstGeom>
        </p:spPr>
      </p:pic>
      <p:sp>
        <p:nvSpPr>
          <p:cNvPr id="4" name="Прямоугольник 3"/>
          <p:cNvSpPr/>
          <p:nvPr/>
        </p:nvSpPr>
        <p:spPr>
          <a:xfrm>
            <a:off x="3255200" y="3170761"/>
            <a:ext cx="6096000" cy="2031325"/>
          </a:xfrm>
          <a:prstGeom prst="rect">
            <a:avLst/>
          </a:prstGeom>
        </p:spPr>
        <p:txBody>
          <a:bodyPr>
            <a:spAutoFit/>
          </a:bodyPr>
          <a:lstStyle/>
          <a:p>
            <a:r>
              <a:rPr lang="ru-RU" dirty="0"/>
              <a:t>Новое оборудование, несомненно, всегда лучше. С ростом и развитием техники ее функции постоянно совершенствуются, что позволяет решать гораздо больше задач. Ведь старые системы быстро устаревают и не обладают всеми свойствами для полноценной работы современного программного обеспечения. Расходы на их содержание возрастают с возрастом.</a:t>
            </a:r>
          </a:p>
        </p:txBody>
      </p:sp>
    </p:spTree>
    <p:extLst>
      <p:ext uri="{BB962C8B-B14F-4D97-AF65-F5344CB8AC3E}">
        <p14:creationId xmlns:p14="http://schemas.microsoft.com/office/powerpoint/2010/main" val="116683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4240" y="0"/>
            <a:ext cx="4964564" cy="369332"/>
          </a:xfrm>
          <a:prstGeom prst="rect">
            <a:avLst/>
          </a:prstGeom>
        </p:spPr>
        <p:txBody>
          <a:bodyPr wrap="none">
            <a:spAutoFit/>
          </a:bodyPr>
          <a:lstStyle/>
          <a:p>
            <a:r>
              <a:rPr lang="ru-RU" dirty="0"/>
              <a:t>Информационные технологии в сфере </a:t>
            </a:r>
            <a:r>
              <a:rPr lang="ru-RU" dirty="0" smtClean="0"/>
              <a:t>торговли.</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2871" y="369332"/>
            <a:ext cx="4327301" cy="2962141"/>
          </a:xfrm>
          <a:prstGeom prst="rect">
            <a:avLst/>
          </a:prstGeom>
        </p:spPr>
      </p:pic>
      <p:sp>
        <p:nvSpPr>
          <p:cNvPr id="4" name="Прямоугольник 3"/>
          <p:cNvSpPr/>
          <p:nvPr/>
        </p:nvSpPr>
        <p:spPr>
          <a:xfrm>
            <a:off x="3447245" y="3331473"/>
            <a:ext cx="6096000" cy="3416320"/>
          </a:xfrm>
          <a:prstGeom prst="rect">
            <a:avLst/>
          </a:prstGeom>
        </p:spPr>
        <p:txBody>
          <a:bodyPr>
            <a:spAutoFit/>
          </a:bodyPr>
          <a:lstStyle/>
          <a:p>
            <a:r>
              <a:rPr lang="ru-RU" dirty="0"/>
              <a:t>В настоящее время небольшие и средние розничные сети испытывают все более сильное давление со стороны крупных предприятий. Планировать дальнейшее развитие можно, только обеспечив повышение эффективности бизнеса, что невозможно без внедрения многофункциональных и надежных информационных систем, позволяющих управлять розничной структурой, логистикой, ассортиментом, ценами. Современные информационные системы предоставляют возможность обрабатывать значительное количество информации, взаимодействовать с подразделениями предприятия, увеличивать скорость и качество обслуживания </a:t>
            </a:r>
            <a:r>
              <a:rPr lang="ru-RU" dirty="0" smtClean="0"/>
              <a:t>клиентов.</a:t>
            </a:r>
            <a:endParaRPr lang="ru-RU" dirty="0"/>
          </a:p>
        </p:txBody>
      </p:sp>
    </p:spTree>
    <p:extLst>
      <p:ext uri="{BB962C8B-B14F-4D97-AF65-F5344CB8AC3E}">
        <p14:creationId xmlns:p14="http://schemas.microsoft.com/office/powerpoint/2010/main" val="125718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66697" y="0"/>
            <a:ext cx="2793585" cy="369332"/>
          </a:xfrm>
          <a:prstGeom prst="rect">
            <a:avLst/>
          </a:prstGeom>
        </p:spPr>
        <p:txBody>
          <a:bodyPr wrap="none">
            <a:spAutoFit/>
          </a:bodyPr>
          <a:lstStyle/>
          <a:p>
            <a:r>
              <a:rPr lang="ru-RU" dirty="0" err="1"/>
              <a:t>Цифровизация</a:t>
            </a:r>
            <a:r>
              <a:rPr lang="ru-RU" dirty="0"/>
              <a:t> в </a:t>
            </a:r>
            <a:r>
              <a:rPr lang="ru-RU" dirty="0" smtClean="0"/>
              <a:t>торговле.</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123" y="369332"/>
            <a:ext cx="4610668" cy="3347636"/>
          </a:xfrm>
          <a:prstGeom prst="rect">
            <a:avLst/>
          </a:prstGeom>
        </p:spPr>
      </p:pic>
      <p:sp>
        <p:nvSpPr>
          <p:cNvPr id="4" name="Прямоугольник 3"/>
          <p:cNvSpPr/>
          <p:nvPr/>
        </p:nvSpPr>
        <p:spPr>
          <a:xfrm>
            <a:off x="3756338" y="3716968"/>
            <a:ext cx="6096000" cy="1754326"/>
          </a:xfrm>
          <a:prstGeom prst="rect">
            <a:avLst/>
          </a:prstGeom>
        </p:spPr>
        <p:txBody>
          <a:bodyPr>
            <a:spAutoFit/>
          </a:bodyPr>
          <a:lstStyle/>
          <a:p>
            <a:r>
              <a:rPr lang="ru-RU" dirty="0"/>
              <a:t>Сфера розничной торговли была и остается одной из наиболее восприимчивых к различным инновациям. В прошедшем году </a:t>
            </a:r>
            <a:r>
              <a:rPr lang="ru-RU" dirty="0" err="1"/>
              <a:t>цифровизация</a:t>
            </a:r>
            <a:r>
              <a:rPr lang="ru-RU" dirty="0"/>
              <a:t> и информатизация ритейла набирали обороты, и сейчас </a:t>
            </a:r>
            <a:r>
              <a:rPr lang="ru-RU" dirty="0" err="1"/>
              <a:t>ритейлерам</a:t>
            </a:r>
            <a:r>
              <a:rPr lang="ru-RU" dirty="0"/>
              <a:t> необходимо решать новые задачи, чтобы использовать открывающиеся перед ними новые возможности и перспективы.</a:t>
            </a:r>
          </a:p>
        </p:txBody>
      </p:sp>
    </p:spTree>
    <p:extLst>
      <p:ext uri="{BB962C8B-B14F-4D97-AF65-F5344CB8AC3E}">
        <p14:creationId xmlns:p14="http://schemas.microsoft.com/office/powerpoint/2010/main" val="221146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35120" y="3477296"/>
            <a:ext cx="6096000" cy="1200329"/>
          </a:xfrm>
          <a:prstGeom prst="rect">
            <a:avLst/>
          </a:prstGeom>
        </p:spPr>
        <p:txBody>
          <a:bodyPr>
            <a:spAutoFit/>
          </a:bodyPr>
          <a:lstStyle/>
          <a:p>
            <a:r>
              <a:rPr lang="en-US" dirty="0" smtClean="0"/>
              <a:t>The work of a modern sales department is impossible to imagine without the use of computers and other technical tools that employees use daily and that significantly facilitate and speed up their work.</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0023" y="0"/>
            <a:ext cx="4082603" cy="3477296"/>
          </a:xfrm>
          <a:prstGeom prst="rect">
            <a:avLst/>
          </a:prstGeom>
        </p:spPr>
      </p:pic>
    </p:spTree>
    <p:extLst>
      <p:ext uri="{BB962C8B-B14F-4D97-AF65-F5344CB8AC3E}">
        <p14:creationId xmlns:p14="http://schemas.microsoft.com/office/powerpoint/2010/main" val="1378046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349" y="0"/>
            <a:ext cx="3679065" cy="2756079"/>
          </a:xfrm>
          <a:prstGeom prst="rect">
            <a:avLst/>
          </a:prstGeom>
        </p:spPr>
      </p:pic>
    </p:spTree>
    <p:extLst>
      <p:ext uri="{BB962C8B-B14F-4D97-AF65-F5344CB8AC3E}">
        <p14:creationId xmlns:p14="http://schemas.microsoft.com/office/powerpoint/2010/main" val="379132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5991" y="307951"/>
            <a:ext cx="5457584"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The use of computer technologies in the trading process</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580" y="777562"/>
            <a:ext cx="4526924" cy="3279283"/>
          </a:xfrm>
          <a:prstGeom prst="rect">
            <a:avLst/>
          </a:prstGeom>
        </p:spPr>
      </p:pic>
      <p:sp>
        <p:nvSpPr>
          <p:cNvPr id="4" name="Прямоугольник 3"/>
          <p:cNvSpPr/>
          <p:nvPr/>
        </p:nvSpPr>
        <p:spPr>
          <a:xfrm>
            <a:off x="2326783" y="4157124"/>
            <a:ext cx="6096000" cy="1477328"/>
          </a:xfrm>
          <a:prstGeom prst="rect">
            <a:avLst/>
          </a:prstGeom>
        </p:spPr>
        <p:txBody>
          <a:bodyPr>
            <a:spAutoFit/>
          </a:bodyPr>
          <a:lstStyle/>
          <a:p>
            <a:r>
              <a:rPr lang="en-US" dirty="0" smtClean="0">
                <a:latin typeface="Times New Roman" panose="02020603050405020304" pitchFamily="18" charset="0"/>
                <a:cs typeface="Times New Roman" panose="02020603050405020304" pitchFamily="18" charset="0"/>
              </a:rPr>
              <a:t>The speed of customer service has increased due to the widespread use of bar codes and their processing devices. The barcode scanner is not only an effective means of increasing the productivity of cashiers and guaranteeing high-quality customer service, but also a symbol of the prestige of a trade organization.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16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74261" y="449618"/>
            <a:ext cx="2160143" cy="369332"/>
          </a:xfrm>
          <a:prstGeom prst="rect">
            <a:avLst/>
          </a:prstGeom>
        </p:spPr>
        <p:txBody>
          <a:bodyPr wrap="none">
            <a:spAutoFit/>
          </a:bodyPr>
          <a:lstStyle/>
          <a:p>
            <a:r>
              <a:rPr lang="en-US" dirty="0" smtClean="0"/>
              <a:t>Sales via the Internet</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8368" y="818950"/>
            <a:ext cx="3791927" cy="3464417"/>
          </a:xfrm>
          <a:prstGeom prst="rect">
            <a:avLst/>
          </a:prstGeom>
        </p:spPr>
      </p:pic>
      <p:sp>
        <p:nvSpPr>
          <p:cNvPr id="4" name="Прямоугольник 3"/>
          <p:cNvSpPr/>
          <p:nvPr/>
        </p:nvSpPr>
        <p:spPr>
          <a:xfrm>
            <a:off x="3485882" y="4297387"/>
            <a:ext cx="6096000" cy="1200329"/>
          </a:xfrm>
          <a:prstGeom prst="rect">
            <a:avLst/>
          </a:prstGeom>
        </p:spPr>
        <p:txBody>
          <a:bodyPr>
            <a:spAutoFit/>
          </a:bodyPr>
          <a:lstStyle/>
          <a:p>
            <a:r>
              <a:rPr lang="en-US">
                <a:latin typeface="Times New Roman" panose="02020603050405020304" pitchFamily="18" charset="0"/>
                <a:cs typeface="Times New Roman" panose="02020603050405020304" pitchFamily="18" charset="0"/>
              </a:rPr>
              <a:t>One of the latest innovations in the field of information technology related to sales are those that are available via the Internet. It provides sales professionals with a wide range of opportunities to work.</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520" y="818950"/>
            <a:ext cx="3791927" cy="3464417"/>
          </a:xfrm>
          <a:prstGeom prst="rect">
            <a:avLst/>
          </a:prstGeom>
        </p:spPr>
      </p:pic>
    </p:spTree>
    <p:extLst>
      <p:ext uri="{BB962C8B-B14F-4D97-AF65-F5344CB8AC3E}">
        <p14:creationId xmlns:p14="http://schemas.microsoft.com/office/powerpoint/2010/main" val="200967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68910" y="333709"/>
            <a:ext cx="3467809"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The current situation in retail trade</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303" y="703041"/>
            <a:ext cx="3825025" cy="3143250"/>
          </a:xfrm>
          <a:prstGeom prst="rect">
            <a:avLst/>
          </a:prstGeom>
        </p:spPr>
      </p:pic>
      <p:sp>
        <p:nvSpPr>
          <p:cNvPr id="4" name="Прямоугольник 3"/>
          <p:cNvSpPr/>
          <p:nvPr/>
        </p:nvSpPr>
        <p:spPr>
          <a:xfrm>
            <a:off x="2854815" y="3846291"/>
            <a:ext cx="6096000" cy="2031325"/>
          </a:xfrm>
          <a:prstGeom prst="rect">
            <a:avLst/>
          </a:prstGeom>
        </p:spPr>
        <p:txBody>
          <a:bodyPr>
            <a:spAutoFit/>
          </a:bodyPr>
          <a:lstStyle/>
          <a:p>
            <a:r>
              <a:rPr lang="en-US" dirty="0" smtClean="0">
                <a:latin typeface="Times New Roman" panose="02020603050405020304" pitchFamily="18" charset="0"/>
                <a:cs typeface="Times New Roman" panose="02020603050405020304" pitchFamily="18" charset="0"/>
              </a:rPr>
              <a:t>In modern business, especially in small businesses, as well as in the field of trade, the marketing manager contacts directly with the director of the company, who often has the most distant idea about marketing. It can be quite difficult to convince the director to conduct any marketing activities. That is why it is so important to know and use the most advanced trading marketing technologies.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99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0239" y="114768"/>
            <a:ext cx="5457584" cy="369332"/>
          </a:xfrm>
          <a:prstGeom prst="rect">
            <a:avLst/>
          </a:prstGeom>
        </p:spPr>
        <p:txBody>
          <a:bodyPr wrap="none">
            <a:spAutoFit/>
          </a:bodyPr>
          <a:lstStyle/>
          <a:p>
            <a:r>
              <a:rPr lang="en-US" dirty="0" smtClean="0"/>
              <a:t>The use of computer technologies in the trading process</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5153" y="484100"/>
            <a:ext cx="3567755" cy="2691685"/>
          </a:xfrm>
          <a:prstGeom prst="rect">
            <a:avLst/>
          </a:prstGeom>
        </p:spPr>
      </p:pic>
      <p:sp>
        <p:nvSpPr>
          <p:cNvPr id="4" name="Прямоугольник 3"/>
          <p:cNvSpPr/>
          <p:nvPr/>
        </p:nvSpPr>
        <p:spPr>
          <a:xfrm>
            <a:off x="3614672" y="3175785"/>
            <a:ext cx="6096000" cy="1754326"/>
          </a:xfrm>
          <a:prstGeom prst="rect">
            <a:avLst/>
          </a:prstGeom>
        </p:spPr>
        <p:txBody>
          <a:bodyPr>
            <a:spAutoFit/>
          </a:bodyPr>
          <a:lstStyle/>
          <a:p>
            <a:r>
              <a:rPr lang="en-US" dirty="0" smtClean="0">
                <a:latin typeface="Times New Roman" panose="02020603050405020304" pitchFamily="18" charset="0"/>
                <a:cs typeface="Times New Roman" panose="02020603050405020304" pitchFamily="18" charset="0"/>
              </a:rPr>
              <a:t>The number of devices connected to the computer and their capabilities are increasing day by day. A printer or scanner connected to a computer will not surprise anyone today. Computer peripherals come to the rescue where speed is required, where you want to avoid routine, where miscalculation is unacceptable.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72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4255" y="0"/>
            <a:ext cx="4904932" cy="369332"/>
          </a:xfrm>
          <a:prstGeom prst="rect">
            <a:avLst/>
          </a:prstGeom>
        </p:spPr>
        <p:txBody>
          <a:bodyPr wrap="none">
            <a:spAutoFit/>
          </a:bodyPr>
          <a:lstStyle/>
          <a:p>
            <a:r>
              <a:rPr lang="ru-RU" b="1" i="0" dirty="0" smtClean="0">
                <a:solidFill>
                  <a:srgbClr val="56BCE1"/>
                </a:solidFill>
                <a:effectLst/>
                <a:latin typeface="Times New Roman" panose="02020603050405020304" pitchFamily="18" charset="0"/>
                <a:cs typeface="Times New Roman" panose="02020603050405020304" pitchFamily="18" charset="0"/>
              </a:rPr>
              <a:t>Преимущества новых компьютерных систем</a:t>
            </a:r>
            <a:endParaRPr lang="ru-RU" b="1" i="0" dirty="0">
              <a:solidFill>
                <a:srgbClr val="56BCE1"/>
              </a:solidFill>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1555" y="369332"/>
            <a:ext cx="6227064" cy="2660904"/>
          </a:xfrm>
          <a:prstGeom prst="rect">
            <a:avLst/>
          </a:prstGeom>
        </p:spPr>
      </p:pic>
      <p:sp>
        <p:nvSpPr>
          <p:cNvPr id="4" name="Прямоугольник 3"/>
          <p:cNvSpPr/>
          <p:nvPr/>
        </p:nvSpPr>
        <p:spPr>
          <a:xfrm>
            <a:off x="3004255" y="3030236"/>
            <a:ext cx="6096000" cy="1754326"/>
          </a:xfrm>
          <a:prstGeom prst="rect">
            <a:avLst/>
          </a:prstGeom>
        </p:spPr>
        <p:txBody>
          <a:bodyPr>
            <a:spAutoFit/>
          </a:bodyPr>
          <a:lstStyle/>
          <a:p>
            <a:r>
              <a:rPr lang="en-US" dirty="0" smtClean="0">
                <a:latin typeface="Times New Roman" panose="02020603050405020304" pitchFamily="18" charset="0"/>
                <a:cs typeface="Times New Roman" panose="02020603050405020304" pitchFamily="18" charset="0"/>
              </a:rPr>
              <a:t>New equipment is undoubtedly always better. With the growth and development of technology, its functions are constantly being improved, which allows you to solve many more tasks. After all, old systems quickly become obsolete and do not have all the properties for the full operation of modern software. Their maintenance costs increase as they age.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2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7828" y="114768"/>
            <a:ext cx="440421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Information technologies in the field of trade</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327" y="484100"/>
            <a:ext cx="4327301" cy="2962141"/>
          </a:xfrm>
          <a:prstGeom prst="rect">
            <a:avLst/>
          </a:prstGeom>
        </p:spPr>
      </p:pic>
      <p:sp>
        <p:nvSpPr>
          <p:cNvPr id="5" name="Прямоугольник 4"/>
          <p:cNvSpPr/>
          <p:nvPr/>
        </p:nvSpPr>
        <p:spPr>
          <a:xfrm>
            <a:off x="2996485" y="3446241"/>
            <a:ext cx="6096000" cy="2862322"/>
          </a:xfrm>
          <a:prstGeom prst="rect">
            <a:avLst/>
          </a:prstGeom>
        </p:spPr>
        <p:txBody>
          <a:bodyPr>
            <a:spAutoFit/>
          </a:bodyPr>
          <a:lstStyle/>
          <a:p>
            <a:r>
              <a:rPr lang="en-US" dirty="0"/>
              <a:t>Currently, small and medium-sized retail chains are under increasing pressure from large enterprises. It is possible to plan further development only by ensuring an increase in business efficiency, which is impossible without the introduction of multifunctional and reliable information systems that allow you to manage the retail structure, logistics, assortment, and prices. Modern information systems provide an opportunity to process a significant amount of information, interact with the company's departments, and increase the speed and quality of customer service</a:t>
            </a:r>
            <a:endParaRPr lang="ru-RU" dirty="0"/>
          </a:p>
        </p:txBody>
      </p:sp>
    </p:spTree>
    <p:extLst>
      <p:ext uri="{BB962C8B-B14F-4D97-AF65-F5344CB8AC3E}">
        <p14:creationId xmlns:p14="http://schemas.microsoft.com/office/powerpoint/2010/main" val="119676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91668" y="179162"/>
            <a:ext cx="221086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Digitalization in trade</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66" y="548494"/>
            <a:ext cx="4610668" cy="3347636"/>
          </a:xfrm>
          <a:prstGeom prst="rect">
            <a:avLst/>
          </a:prstGeom>
        </p:spPr>
      </p:pic>
      <p:sp>
        <p:nvSpPr>
          <p:cNvPr id="2" name="Прямоугольник 1"/>
          <p:cNvSpPr/>
          <p:nvPr/>
        </p:nvSpPr>
        <p:spPr>
          <a:xfrm>
            <a:off x="3511640" y="3896130"/>
            <a:ext cx="6096000" cy="1754326"/>
          </a:xfrm>
          <a:prstGeom prst="rect">
            <a:avLst/>
          </a:prstGeom>
        </p:spPr>
        <p:txBody>
          <a:bodyPr>
            <a:spAutoFit/>
          </a:bodyPr>
          <a:lstStyle/>
          <a:p>
            <a:r>
              <a:rPr lang="en-US" dirty="0"/>
              <a:t>The retail sector has been and remains one of the most susceptible to various innovations. In the past year, digitalization and </a:t>
            </a:r>
            <a:r>
              <a:rPr lang="en-US" dirty="0" err="1"/>
              <a:t>informatization</a:t>
            </a:r>
            <a:r>
              <a:rPr lang="en-US" dirty="0"/>
              <a:t> of retail have been gaining momentum, and now retailers need to solve new problems in order to use the new opportunities and prospects that open up to them.</a:t>
            </a:r>
            <a:endParaRPr lang="ru-RU" dirty="0"/>
          </a:p>
        </p:txBody>
      </p:sp>
    </p:spTree>
    <p:extLst>
      <p:ext uri="{BB962C8B-B14F-4D97-AF65-F5344CB8AC3E}">
        <p14:creationId xmlns:p14="http://schemas.microsoft.com/office/powerpoint/2010/main" val="19579398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886</Words>
  <Application>Microsoft Office PowerPoint</Application>
  <PresentationFormat>Широкоэкранный</PresentationFormat>
  <Paragraphs>32</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Calibri Light</vt:lpstr>
      <vt:lpstr>Times New Roman</vt:lpstr>
      <vt:lpstr>Тема Office</vt:lpstr>
      <vt:lpstr>Modern computer technologies on sale.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Современные компьютерные технологии в продаже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Graf</dc:creator>
  <cp:lastModifiedBy>Graf</cp:lastModifiedBy>
  <cp:revision>11</cp:revision>
  <dcterms:created xsi:type="dcterms:W3CDTF">2021-04-13T17:16:20Z</dcterms:created>
  <dcterms:modified xsi:type="dcterms:W3CDTF">2021-04-15T06:57:16Z</dcterms:modified>
</cp:coreProperties>
</file>