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3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269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5174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6473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07805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08854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6995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0449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0743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308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0566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ru-RU" smtClean="0"/>
              <a:t>Образец заголовка</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823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1258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13795" y="2912232"/>
            <a:ext cx="5107208"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912232"/>
            <a:ext cx="5095357" cy="287896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359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46615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3560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ru-RU" smtClean="0"/>
              <a:t>Образец заголовка</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853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348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9/8/2020</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38118168"/>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5.xml"/><Relationship Id="rId3" Type="http://schemas.openxmlformats.org/officeDocument/2006/relationships/slide" Target="slide10.xml"/><Relationship Id="rId7" Type="http://schemas.openxmlformats.org/officeDocument/2006/relationships/slide" Target="slide12.xml"/><Relationship Id="rId12"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slide" Target="slide14.xml"/><Relationship Id="rId5" Type="http://schemas.openxmlformats.org/officeDocument/2006/relationships/slide" Target="slide11.xml"/><Relationship Id="rId15" Type="http://schemas.openxmlformats.org/officeDocument/2006/relationships/slide" Target="slide16.xml"/><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slide" Target="slide13.xml"/><Relationship Id="rId1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95269" y="677332"/>
            <a:ext cx="9001462" cy="1532467"/>
          </a:xfrm>
        </p:spPr>
        <p:txBody>
          <a:bodyPr>
            <a:normAutofit/>
          </a:bodyPr>
          <a:lstStyle/>
          <a:p>
            <a:r>
              <a:rPr lang="ru-RU" sz="3200" dirty="0">
                <a:effectLst>
                  <a:outerShdw blurRad="38100" dist="38100" dir="2700000" algn="tl">
                    <a:srgbClr val="000000">
                      <a:alpha val="43137"/>
                    </a:srgbClr>
                  </a:outerShdw>
                </a:effectLst>
              </a:rPr>
              <a:t>о</a:t>
            </a:r>
            <a:r>
              <a:rPr lang="ru-RU" sz="3200" dirty="0" smtClean="0">
                <a:effectLst>
                  <a:outerShdw blurRad="38100" dist="38100" dir="2700000" algn="tl">
                    <a:srgbClr val="000000">
                      <a:alpha val="43137"/>
                    </a:srgbClr>
                  </a:outerShdw>
                </a:effectLst>
              </a:rPr>
              <a:t>храна окружающей среды!!!</a:t>
            </a:r>
            <a:endParaRPr lang="ru-RU" sz="3200" dirty="0">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p:txBody>
          <a:bodyPr/>
          <a:lstStyle/>
          <a:p>
            <a:pPr algn="l"/>
            <a:r>
              <a:rPr lang="ru-RU" dirty="0" err="1" smtClean="0"/>
              <a:t>Полозаев</a:t>
            </a:r>
            <a:endParaRPr lang="ru-RU" dirty="0"/>
          </a:p>
          <a:p>
            <a:pPr algn="l"/>
            <a:r>
              <a:rPr lang="ru-RU" dirty="0" smtClean="0"/>
              <a:t>Евгений</a:t>
            </a:r>
          </a:p>
          <a:p>
            <a:pPr algn="l"/>
            <a:r>
              <a:rPr lang="ru-RU" dirty="0" smtClean="0"/>
              <a:t>ЭМ-119</a:t>
            </a:r>
          </a:p>
        </p:txBody>
      </p:sp>
    </p:spTree>
    <p:extLst>
      <p:ext uri="{BB962C8B-B14F-4D97-AF65-F5344CB8AC3E}">
        <p14:creationId xmlns:p14="http://schemas.microsoft.com/office/powerpoint/2010/main" val="35859780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Загрязнение воздуха</a:t>
            </a:r>
            <a:endParaRPr lang="ru-RU" dirty="0"/>
          </a:p>
        </p:txBody>
      </p:sp>
      <p:pic>
        <p:nvPicPr>
          <p:cNvPr id="5" name="Объект 4"/>
          <p:cNvPicPr>
            <a:picLocks noGrp="1" noChangeAspect="1"/>
          </p:cNvPicPr>
          <p:nvPr>
            <p:ph sz="half" idx="1"/>
          </p:nvPr>
        </p:nvPicPr>
        <p:blipFill>
          <a:blip r:embed="rId2"/>
          <a:stretch>
            <a:fillRect/>
          </a:stretch>
        </p:blipFill>
        <p:spPr>
          <a:xfrm>
            <a:off x="914400" y="2088320"/>
            <a:ext cx="5105400" cy="3702880"/>
          </a:xfrm>
          <a:prstGeom prst="rect">
            <a:avLst/>
          </a:prstGeom>
        </p:spPr>
      </p:pic>
      <p:sp>
        <p:nvSpPr>
          <p:cNvPr id="4" name="Объект 3"/>
          <p:cNvSpPr>
            <a:spLocks noGrp="1"/>
          </p:cNvSpPr>
          <p:nvPr>
            <p:ph sz="half" idx="2"/>
          </p:nvPr>
        </p:nvSpPr>
        <p:spPr/>
        <p:txBody>
          <a:bodyPr/>
          <a:lstStyle/>
          <a:p>
            <a:r>
              <a:rPr lang="ru-RU" dirty="0"/>
              <a:t>Загрязнение воздуха происходит по двум причинам — природные факторы и деятельность человека. Каждый негативно воздействует на окружающую среду. Стоит рассмотреть основные причины и последствия засоренности, меры предотвращения, пути решения.</a:t>
            </a:r>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46517653"/>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Загрязнение почвы</a:t>
            </a:r>
            <a:r>
              <a:rPr lang="ru-RU" sz="4800" dirty="0"/>
              <a:t/>
            </a:r>
            <a:br>
              <a:rPr lang="ru-RU" sz="4800" dirty="0"/>
            </a:br>
            <a:endParaRPr lang="ru-RU" dirty="0"/>
          </a:p>
        </p:txBody>
      </p:sp>
      <p:pic>
        <p:nvPicPr>
          <p:cNvPr id="5" name="Объект 4"/>
          <p:cNvPicPr>
            <a:picLocks noGrp="1" noChangeAspect="1"/>
          </p:cNvPicPr>
          <p:nvPr>
            <p:ph sz="half" idx="1"/>
          </p:nvPr>
        </p:nvPicPr>
        <p:blipFill>
          <a:blip r:embed="rId2"/>
          <a:stretch>
            <a:fillRect/>
          </a:stretch>
        </p:blipFill>
        <p:spPr>
          <a:xfrm>
            <a:off x="996345" y="2087563"/>
            <a:ext cx="4941510" cy="3703637"/>
          </a:xfrm>
          <a:prstGeom prst="rect">
            <a:avLst/>
          </a:prstGeom>
        </p:spPr>
      </p:pic>
      <p:sp>
        <p:nvSpPr>
          <p:cNvPr id="4" name="Объект 3"/>
          <p:cNvSpPr>
            <a:spLocks noGrp="1"/>
          </p:cNvSpPr>
          <p:nvPr>
            <p:ph sz="half" idx="2"/>
          </p:nvPr>
        </p:nvSpPr>
        <p:spPr/>
        <p:txBody>
          <a:bodyPr>
            <a:normAutofit fontScale="85000" lnSpcReduction="10000"/>
          </a:bodyPr>
          <a:lstStyle/>
          <a:p>
            <a:r>
              <a:rPr lang="ru-RU" dirty="0">
                <a:effectLst/>
              </a:rPr>
              <a:t>Загрязнение почвы – это процесс деградации почвенного слоя, при котором в нем повышается уровень вредных химических веществ. Первыми индикаторами загрязнения становятся растения, которые страдают в первую очередь. Чтобы образовался слой почвенный слой в три сантиметра необходимо около тысячи лет, а если нынешние темпы деградации почвы сохранятся, то плодородный слой во всем мире может исчезнуть через примерно 50 лет.</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2670644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a:t>Загрязнение воды </a:t>
            </a:r>
            <a:endParaRPr lang="ru-RU" dirty="0"/>
          </a:p>
        </p:txBody>
      </p:sp>
      <p:pic>
        <p:nvPicPr>
          <p:cNvPr id="5" name="Объект 4"/>
          <p:cNvPicPr>
            <a:picLocks noGrp="1" noChangeAspect="1"/>
          </p:cNvPicPr>
          <p:nvPr>
            <p:ph sz="half" idx="1"/>
          </p:nvPr>
        </p:nvPicPr>
        <p:blipFill>
          <a:blip r:embed="rId2"/>
          <a:stretch>
            <a:fillRect/>
          </a:stretch>
        </p:blipFill>
        <p:spPr>
          <a:xfrm>
            <a:off x="914400" y="2088320"/>
            <a:ext cx="5105400" cy="3702880"/>
          </a:xfrm>
          <a:prstGeom prst="rect">
            <a:avLst/>
          </a:prstGeom>
        </p:spPr>
      </p:pic>
      <p:sp>
        <p:nvSpPr>
          <p:cNvPr id="4" name="Объект 3"/>
          <p:cNvSpPr>
            <a:spLocks noGrp="1"/>
          </p:cNvSpPr>
          <p:nvPr>
            <p:ph sz="half" idx="2"/>
          </p:nvPr>
        </p:nvSpPr>
        <p:spPr/>
        <p:txBody>
          <a:bodyPr>
            <a:normAutofit lnSpcReduction="10000"/>
          </a:bodyPr>
          <a:lstStyle/>
          <a:p>
            <a:r>
              <a:rPr lang="ru-RU" b="1" dirty="0">
                <a:effectLst/>
              </a:rPr>
              <a:t>Загрязнение воды</a:t>
            </a:r>
            <a:r>
              <a:rPr lang="ru-RU" dirty="0">
                <a:effectLst/>
              </a:rPr>
              <a:t> - это серьёзная экологическая проблема. Ведь вода необходима для существования всех живых организмов, в том числе и людей. Но её загрязнение делает невозможным использование воды для питья. А существующие способы очистки воды отнюдь не являются панацеей, поскольку во многих случаях ничем помочь не могут.</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43579201"/>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Вырубка лесов </a:t>
            </a:r>
          </a:p>
        </p:txBody>
      </p:sp>
      <p:pic>
        <p:nvPicPr>
          <p:cNvPr id="5" name="Объект 4"/>
          <p:cNvPicPr>
            <a:picLocks noGrp="1" noChangeAspect="1"/>
          </p:cNvPicPr>
          <p:nvPr>
            <p:ph sz="half" idx="1"/>
          </p:nvPr>
        </p:nvPicPr>
        <p:blipFill>
          <a:blip r:embed="rId2"/>
          <a:stretch>
            <a:fillRect/>
          </a:stretch>
        </p:blipFill>
        <p:spPr>
          <a:xfrm>
            <a:off x="914400" y="2088318"/>
            <a:ext cx="5105400" cy="3702882"/>
          </a:xfrm>
          <a:prstGeom prst="rect">
            <a:avLst/>
          </a:prstGeom>
        </p:spPr>
      </p:pic>
      <p:sp>
        <p:nvSpPr>
          <p:cNvPr id="4" name="Объект 3"/>
          <p:cNvSpPr>
            <a:spLocks noGrp="1"/>
          </p:cNvSpPr>
          <p:nvPr>
            <p:ph sz="half" idx="2"/>
          </p:nvPr>
        </p:nvSpPr>
        <p:spPr/>
        <p:txBody>
          <a:bodyPr>
            <a:normAutofit fontScale="85000" lnSpcReduction="10000"/>
          </a:bodyPr>
          <a:lstStyle/>
          <a:p>
            <a:r>
              <a:rPr lang="ru-RU" dirty="0"/>
              <a:t>Вырубки с целью заготовки древесины в некоторых местах приобретают массовый характер. Такое интенсивное и неразумное использование постепенно приводит к тому, что лесной фонд начинает истощаться. Это заметно даже в таежной зоне</a:t>
            </a:r>
            <a:r>
              <a:rPr lang="ru-RU" dirty="0" smtClean="0"/>
              <a:t>. Быстрое </a:t>
            </a:r>
            <a:r>
              <a:rPr lang="ru-RU" dirty="0"/>
              <a:t>разрушение лесных массивов приводит к исчезновению уникальной флоры и фауны, а также к ухудшению экологической обстановки. Особенно сильно это сказывается на составе воздуха</a:t>
            </a:r>
            <a:r>
              <a:rPr lang="ru-RU" dirty="0" smtClean="0"/>
              <a:t>.</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0263491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Браконьерство</a:t>
            </a:r>
            <a:endParaRPr lang="ru-RU" dirty="0"/>
          </a:p>
        </p:txBody>
      </p:sp>
      <p:pic>
        <p:nvPicPr>
          <p:cNvPr id="5" name="Объект 4"/>
          <p:cNvPicPr>
            <a:picLocks noGrp="1" noChangeAspect="1"/>
          </p:cNvPicPr>
          <p:nvPr>
            <p:ph sz="half" idx="1"/>
          </p:nvPr>
        </p:nvPicPr>
        <p:blipFill>
          <a:blip r:embed="rId2"/>
          <a:stretch>
            <a:fillRect/>
          </a:stretch>
        </p:blipFill>
        <p:spPr>
          <a:xfrm>
            <a:off x="998009" y="2087563"/>
            <a:ext cx="4938182" cy="3703637"/>
          </a:xfrm>
          <a:prstGeom prst="rect">
            <a:avLst/>
          </a:prstGeom>
        </p:spPr>
      </p:pic>
      <p:sp>
        <p:nvSpPr>
          <p:cNvPr id="4" name="Объект 3"/>
          <p:cNvSpPr>
            <a:spLocks noGrp="1"/>
          </p:cNvSpPr>
          <p:nvPr>
            <p:ph sz="half" idx="2"/>
          </p:nvPr>
        </p:nvSpPr>
        <p:spPr/>
        <p:txBody>
          <a:bodyPr/>
          <a:lstStyle/>
          <a:p>
            <a:r>
              <a:rPr lang="ru-RU" b="1" dirty="0">
                <a:effectLst/>
              </a:rPr>
              <a:t>Браконьерство</a:t>
            </a:r>
            <a:r>
              <a:rPr lang="ru-RU" dirty="0">
                <a:effectLst/>
              </a:rPr>
              <a:t> – очень важна </a:t>
            </a:r>
            <a:r>
              <a:rPr lang="ru-RU" b="1" dirty="0">
                <a:effectLst/>
              </a:rPr>
              <a:t>проблема</a:t>
            </a:r>
            <a:r>
              <a:rPr lang="ru-RU" dirty="0">
                <a:effectLst/>
              </a:rPr>
              <a:t> общества и государства. Из-за </a:t>
            </a:r>
            <a:r>
              <a:rPr lang="ru-RU" b="1" dirty="0">
                <a:effectLst/>
              </a:rPr>
              <a:t>браконьерства</a:t>
            </a:r>
            <a:r>
              <a:rPr lang="ru-RU" dirty="0">
                <a:effectLst/>
              </a:rPr>
              <a:t>, страдает </a:t>
            </a:r>
            <a:r>
              <a:rPr lang="ru-RU" b="1" dirty="0">
                <a:effectLst/>
              </a:rPr>
              <a:t>экологическая</a:t>
            </a:r>
            <a:r>
              <a:rPr lang="ru-RU" dirty="0">
                <a:effectLst/>
              </a:rPr>
              <a:t> система, лесов, рек, парков, озер, лугов, полей</a:t>
            </a:r>
            <a:r>
              <a:rPr lang="ru-RU" dirty="0" smtClean="0">
                <a:effectLst/>
              </a:rPr>
              <a:t>.</a:t>
            </a:r>
            <a:endParaRPr lang="ru-RU" dirty="0">
              <a:effectLst/>
            </a:endParaRPr>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3682182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Образование озоновых </a:t>
            </a:r>
            <a:r>
              <a:rPr lang="ru-RU" dirty="0" smtClean="0"/>
              <a:t>дыр</a:t>
            </a:r>
            <a:endParaRPr lang="ru-RU" dirty="0"/>
          </a:p>
        </p:txBody>
      </p:sp>
      <p:pic>
        <p:nvPicPr>
          <p:cNvPr id="5" name="Объект 4"/>
          <p:cNvPicPr>
            <a:picLocks noGrp="1" noChangeAspect="1"/>
          </p:cNvPicPr>
          <p:nvPr>
            <p:ph sz="half" idx="1"/>
          </p:nvPr>
        </p:nvPicPr>
        <p:blipFill>
          <a:blip r:embed="rId2"/>
          <a:stretch>
            <a:fillRect/>
          </a:stretch>
        </p:blipFill>
        <p:spPr>
          <a:xfrm>
            <a:off x="914400" y="2088320"/>
            <a:ext cx="5105400" cy="3702880"/>
          </a:xfrm>
          <a:prstGeom prst="rect">
            <a:avLst/>
          </a:prstGeom>
        </p:spPr>
      </p:pic>
      <p:sp>
        <p:nvSpPr>
          <p:cNvPr id="4" name="Объект 3"/>
          <p:cNvSpPr>
            <a:spLocks noGrp="1"/>
          </p:cNvSpPr>
          <p:nvPr>
            <p:ph sz="half" idx="2"/>
          </p:nvPr>
        </p:nvSpPr>
        <p:spPr/>
        <p:txBody>
          <a:bodyPr>
            <a:normAutofit lnSpcReduction="10000"/>
          </a:bodyPr>
          <a:lstStyle/>
          <a:p>
            <a:r>
              <a:rPr lang="ru-RU" dirty="0" smtClean="0"/>
              <a:t>Озоновая </a:t>
            </a:r>
            <a:r>
              <a:rPr lang="ru-RU" dirty="0"/>
              <a:t>дыра́ — это локальное падение концентрации озона в озоновом слое Земли. По общепринятой в научной среде теории, во второй половине XX века всё возрастающее воздействие антропогенного фактора в виде выделения хлор- и фторсодержащих фреонов привело к значительному утончению озонового слоя</a:t>
            </a:r>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5472939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Истощение природных </a:t>
            </a:r>
            <a:r>
              <a:rPr lang="ru-RU" dirty="0" smtClean="0"/>
              <a:t>ресурсов</a:t>
            </a:r>
            <a:endParaRPr lang="ru-RU" dirty="0"/>
          </a:p>
        </p:txBody>
      </p:sp>
      <p:sp>
        <p:nvSpPr>
          <p:cNvPr id="4" name="Объект 3"/>
          <p:cNvSpPr>
            <a:spLocks noGrp="1"/>
          </p:cNvSpPr>
          <p:nvPr>
            <p:ph sz="half" idx="2"/>
          </p:nvPr>
        </p:nvSpPr>
        <p:spPr/>
        <p:txBody>
          <a:bodyPr>
            <a:normAutofit lnSpcReduction="10000"/>
          </a:bodyPr>
          <a:lstStyle/>
          <a:p>
            <a:r>
              <a:rPr lang="ru-RU" b="1" dirty="0">
                <a:effectLst/>
              </a:rPr>
              <a:t>Истощение природных ресурсов</a:t>
            </a:r>
            <a:r>
              <a:rPr lang="ru-RU" dirty="0">
                <a:effectLst/>
              </a:rPr>
              <a:t> - серьёзная экономическая проблема. Возникла она по той причине, что скорость потребления ресурсов выше скорости их восстановления. Обусловлено это увеличением количества людей, а также увеличением их потребностей.</a:t>
            </a:r>
          </a:p>
          <a:p>
            <a:r>
              <a:rPr lang="ru-RU" dirty="0"/>
              <a:t/>
            </a:r>
            <a:br>
              <a:rPr lang="ru-RU" dirty="0"/>
            </a:br>
            <a:endParaRPr lang="ru-RU" dirty="0"/>
          </a:p>
        </p:txBody>
      </p:sp>
      <p:pic>
        <p:nvPicPr>
          <p:cNvPr id="8" name="Объект 7"/>
          <p:cNvPicPr>
            <a:picLocks noGrp="1" noChangeAspect="1"/>
          </p:cNvPicPr>
          <p:nvPr>
            <p:ph sz="half" idx="1"/>
          </p:nvPr>
        </p:nvPicPr>
        <p:blipFill>
          <a:blip r:embed="rId2"/>
          <a:stretch>
            <a:fillRect/>
          </a:stretch>
        </p:blipFill>
        <p:spPr>
          <a:xfrm>
            <a:off x="914400" y="2088319"/>
            <a:ext cx="5105400" cy="3702881"/>
          </a:xfrm>
          <a:prstGeom prst="rect">
            <a:avLst/>
          </a:prstGeom>
        </p:spPr>
      </p:pic>
      <p:sp>
        <p:nvSpPr>
          <p:cNvPr id="9" name="Управляющая кнопка: в начало 8">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27229715"/>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7492014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739572222"/>
              </p:ext>
            </p:extLst>
          </p:nvPr>
        </p:nvGraphicFramePr>
        <p:xfrm>
          <a:off x="0" y="0"/>
          <a:ext cx="12192000" cy="6858001"/>
        </p:xfrm>
        <a:graphic>
          <a:graphicData uri="http://schemas.openxmlformats.org/drawingml/2006/table">
            <a:tbl>
              <a:tblPr firstRow="1" bandRow="1">
                <a:tableStyleId>{2D5ABB26-0587-4C30-8999-92F81FD0307C}</a:tableStyleId>
              </a:tblPr>
              <a:tblGrid>
                <a:gridCol w="6096000"/>
                <a:gridCol w="6096000"/>
              </a:tblGrid>
              <a:tr h="789827">
                <a:tc>
                  <a:txBody>
                    <a:bodyPr/>
                    <a:lstStyle/>
                    <a:p>
                      <a:pPr algn="ctr"/>
                      <a:r>
                        <a:rPr lang="fr-FR" sz="2800" b="0" i="0" kern="1200" dirty="0" smtClean="0">
                          <a:solidFill>
                            <a:schemeClr val="tx1"/>
                          </a:solidFill>
                          <a:effectLst/>
                          <a:latin typeface="+mn-lt"/>
                          <a:ea typeface="+mn-ea"/>
                          <a:cs typeface="+mn-cs"/>
                        </a:rPr>
                        <a:t>T</a:t>
                      </a:r>
                      <a:r>
                        <a:rPr lang="en-US" sz="2800" b="0" i="0" kern="1200" dirty="0" smtClean="0">
                          <a:solidFill>
                            <a:schemeClr val="tx1"/>
                          </a:solidFill>
                          <a:effectLst/>
                          <a:latin typeface="+mn-lt"/>
                          <a:ea typeface="+mn-ea"/>
                          <a:cs typeface="+mn-cs"/>
                        </a:rPr>
                        <a:t>he influence of man on nature</a:t>
                      </a:r>
                      <a:endParaRPr lang="ru-RU" sz="2800" dirty="0"/>
                    </a:p>
                  </a:txBody>
                  <a:tcPr/>
                </a:tc>
                <a:tc>
                  <a:txBody>
                    <a:bodyPr/>
                    <a:lstStyle/>
                    <a:p>
                      <a:pPr algn="ctr"/>
                      <a:r>
                        <a:rPr lang="ru-RU" sz="3200" dirty="0" smtClean="0"/>
                        <a:t>Влияние человека на природу</a:t>
                      </a:r>
                      <a:endParaRPr lang="ru-RU" sz="3200" dirty="0"/>
                    </a:p>
                  </a:txBody>
                  <a:tcPr/>
                </a:tc>
              </a:tr>
              <a:tr h="866882">
                <a:tc>
                  <a:txBody>
                    <a:bodyPr/>
                    <a:lstStyle/>
                    <a:p>
                      <a:pPr algn="l"/>
                      <a:r>
                        <a:rPr lang="ru-RU" dirty="0" smtClean="0"/>
                        <a:t>1)</a:t>
                      </a:r>
                      <a:r>
                        <a:rPr lang="fr-FR" dirty="0" smtClean="0"/>
                        <a:t> </a:t>
                      </a:r>
                      <a:r>
                        <a:rPr lang="fr-FR" dirty="0" smtClean="0">
                          <a:hlinkClick r:id="rId2" action="ppaction://hlinksldjump"/>
                        </a:rPr>
                        <a:t>Air pollution</a:t>
                      </a:r>
                      <a:endParaRPr lang="ru-RU" dirty="0"/>
                    </a:p>
                  </a:txBody>
                  <a:tcPr/>
                </a:tc>
                <a:tc>
                  <a:txBody>
                    <a:bodyPr/>
                    <a:lstStyle/>
                    <a:p>
                      <a:r>
                        <a:rPr lang="ru-RU" dirty="0" smtClean="0"/>
                        <a:t>1) </a:t>
                      </a:r>
                      <a:r>
                        <a:rPr lang="ru-RU" sz="1800" dirty="0" smtClean="0">
                          <a:hlinkClick r:id="rId3" action="ppaction://hlinksldjump"/>
                        </a:rPr>
                        <a:t>Загрязнение воздуха</a:t>
                      </a:r>
                      <a:endParaRPr lang="ru-RU" sz="1200" dirty="0"/>
                    </a:p>
                  </a:txBody>
                  <a:tcPr/>
                </a:tc>
              </a:tr>
              <a:tr h="866882">
                <a:tc>
                  <a:txBody>
                    <a:bodyPr/>
                    <a:lstStyle/>
                    <a:p>
                      <a:pPr algn="l"/>
                      <a:r>
                        <a:rPr lang="ru-RU" dirty="0" smtClean="0"/>
                        <a:t>2)</a:t>
                      </a:r>
                      <a:r>
                        <a:rPr lang="fr-FR" dirty="0" smtClean="0"/>
                        <a:t> </a:t>
                      </a:r>
                      <a:r>
                        <a:rPr lang="fr-FR" dirty="0" smtClean="0">
                          <a:hlinkClick r:id="rId4" action="ppaction://hlinksldjump"/>
                        </a:rPr>
                        <a:t>Soil pollution</a:t>
                      </a:r>
                      <a:endParaRPr lang="ru-RU" dirty="0"/>
                    </a:p>
                  </a:txBody>
                  <a:tcPr/>
                </a:tc>
                <a:tc>
                  <a:txBody>
                    <a:bodyPr/>
                    <a:lstStyle/>
                    <a:p>
                      <a:r>
                        <a:rPr lang="ru-RU" dirty="0" smtClean="0"/>
                        <a:t>2) </a:t>
                      </a:r>
                      <a:r>
                        <a:rPr lang="ru-RU" sz="1800" dirty="0" smtClean="0">
                          <a:hlinkClick r:id="rId5" action="ppaction://hlinksldjump"/>
                        </a:rPr>
                        <a:t>Загрязнение почвы</a:t>
                      </a:r>
                      <a:endParaRPr lang="ru-RU" sz="2800" dirty="0"/>
                    </a:p>
                  </a:txBody>
                  <a:tcPr/>
                </a:tc>
              </a:tr>
              <a:tr h="866882">
                <a:tc>
                  <a:txBody>
                    <a:bodyPr/>
                    <a:lstStyle/>
                    <a:p>
                      <a:pPr algn="l"/>
                      <a:r>
                        <a:rPr lang="ru-RU" dirty="0" smtClean="0"/>
                        <a:t>3)</a:t>
                      </a:r>
                      <a:r>
                        <a:rPr lang="fr-FR" dirty="0" smtClean="0"/>
                        <a:t> </a:t>
                      </a:r>
                      <a:r>
                        <a:rPr lang="fr-FR" dirty="0" smtClean="0">
                          <a:hlinkClick r:id="rId6" action="ppaction://hlinksldjump"/>
                        </a:rPr>
                        <a:t>Water pollution</a:t>
                      </a:r>
                      <a:endParaRPr lang="ru-RU" dirty="0"/>
                    </a:p>
                  </a:txBody>
                  <a:tcPr/>
                </a:tc>
                <a:tc>
                  <a:txBody>
                    <a:bodyPr/>
                    <a:lstStyle/>
                    <a:p>
                      <a:r>
                        <a:rPr lang="ru-RU" dirty="0" smtClean="0"/>
                        <a:t>3) </a:t>
                      </a:r>
                      <a:r>
                        <a:rPr lang="ru-RU" sz="1800" dirty="0" smtClean="0">
                          <a:hlinkClick r:id="rId7" action="ppaction://hlinksldjump"/>
                        </a:rPr>
                        <a:t>Загрязнение воды </a:t>
                      </a:r>
                      <a:endParaRPr lang="ru-RU" sz="2800" dirty="0"/>
                    </a:p>
                  </a:txBody>
                  <a:tcPr/>
                </a:tc>
              </a:tr>
              <a:tr h="866882">
                <a:tc>
                  <a:txBody>
                    <a:bodyPr/>
                    <a:lstStyle/>
                    <a:p>
                      <a:pPr algn="l"/>
                      <a:r>
                        <a:rPr lang="ru-RU" dirty="0" smtClean="0"/>
                        <a:t>4)</a:t>
                      </a:r>
                      <a:r>
                        <a:rPr lang="fr-FR" dirty="0" smtClean="0"/>
                        <a:t> </a:t>
                      </a:r>
                      <a:r>
                        <a:rPr lang="fr-FR" dirty="0" smtClean="0">
                          <a:hlinkClick r:id="rId8" action="ppaction://hlinksldjump"/>
                        </a:rPr>
                        <a:t>Deforestation</a:t>
                      </a:r>
                      <a:endParaRPr lang="ru-RU" dirty="0"/>
                    </a:p>
                  </a:txBody>
                  <a:tcPr/>
                </a:tc>
                <a:tc>
                  <a:txBody>
                    <a:bodyPr/>
                    <a:lstStyle/>
                    <a:p>
                      <a:r>
                        <a:rPr lang="ru-RU" dirty="0" smtClean="0"/>
                        <a:t>4) </a:t>
                      </a:r>
                      <a:r>
                        <a:rPr lang="ru-RU" dirty="0" smtClean="0">
                          <a:hlinkClick r:id="rId9" action="ppaction://hlinksldjump"/>
                        </a:rPr>
                        <a:t>Вырубка лесов </a:t>
                      </a:r>
                      <a:endParaRPr lang="ru-RU" dirty="0"/>
                    </a:p>
                  </a:txBody>
                  <a:tcPr/>
                </a:tc>
              </a:tr>
              <a:tr h="866882">
                <a:tc>
                  <a:txBody>
                    <a:bodyPr/>
                    <a:lstStyle/>
                    <a:p>
                      <a:r>
                        <a:rPr lang="ru-RU" dirty="0" smtClean="0"/>
                        <a:t>5)</a:t>
                      </a:r>
                      <a:r>
                        <a:rPr lang="fr-FR" dirty="0" smtClean="0"/>
                        <a:t> </a:t>
                      </a:r>
                      <a:r>
                        <a:rPr lang="fr-FR" dirty="0" smtClean="0">
                          <a:hlinkClick r:id="rId10" action="ppaction://hlinksldjump"/>
                        </a:rPr>
                        <a:t>Poaching</a:t>
                      </a:r>
                      <a:endParaRPr lang="ru-RU" dirty="0"/>
                    </a:p>
                  </a:txBody>
                  <a:tcPr/>
                </a:tc>
                <a:tc>
                  <a:txBody>
                    <a:bodyPr/>
                    <a:lstStyle/>
                    <a:p>
                      <a:r>
                        <a:rPr lang="ru-RU" dirty="0" smtClean="0"/>
                        <a:t>5) </a:t>
                      </a:r>
                      <a:r>
                        <a:rPr lang="ru-RU" dirty="0" smtClean="0">
                          <a:hlinkClick r:id="rId11" action="ppaction://hlinksldjump"/>
                        </a:rPr>
                        <a:t>Браконьерство</a:t>
                      </a:r>
                      <a:endParaRPr lang="ru-RU" dirty="0"/>
                    </a:p>
                  </a:txBody>
                  <a:tcPr/>
                </a:tc>
              </a:tr>
              <a:tr h="866882">
                <a:tc>
                  <a:txBody>
                    <a:bodyPr/>
                    <a:lstStyle/>
                    <a:p>
                      <a:r>
                        <a:rPr lang="ru-RU" dirty="0" smtClean="0"/>
                        <a:t>6)</a:t>
                      </a:r>
                      <a:r>
                        <a:rPr lang="fr-FR" dirty="0" smtClean="0"/>
                        <a:t> </a:t>
                      </a:r>
                      <a:r>
                        <a:rPr lang="fr-FR" dirty="0" smtClean="0">
                          <a:hlinkClick r:id="rId12" action="ppaction://hlinksldjump"/>
                        </a:rPr>
                        <a:t>Ozone Hole Formation</a:t>
                      </a:r>
                      <a:endParaRPr lang="ru-RU" dirty="0"/>
                    </a:p>
                  </a:txBody>
                  <a:tcPr/>
                </a:tc>
                <a:tc>
                  <a:txBody>
                    <a:bodyPr/>
                    <a:lstStyle/>
                    <a:p>
                      <a:r>
                        <a:rPr lang="ru-RU" dirty="0" smtClean="0"/>
                        <a:t>6) </a:t>
                      </a:r>
                      <a:r>
                        <a:rPr lang="ru-RU" dirty="0" smtClean="0">
                          <a:hlinkClick r:id="rId13" action="ppaction://hlinksldjump"/>
                        </a:rPr>
                        <a:t>Образование озоновых дыр</a:t>
                      </a:r>
                      <a:endParaRPr lang="ru-RU" dirty="0"/>
                    </a:p>
                  </a:txBody>
                  <a:tcPr/>
                </a:tc>
              </a:tr>
              <a:tr h="866882">
                <a:tc>
                  <a:txBody>
                    <a:bodyPr/>
                    <a:lstStyle/>
                    <a:p>
                      <a:r>
                        <a:rPr lang="ru-RU" dirty="0" smtClean="0"/>
                        <a:t>7)</a:t>
                      </a:r>
                      <a:r>
                        <a:rPr lang="fr-FR" dirty="0" smtClean="0"/>
                        <a:t> </a:t>
                      </a:r>
                      <a:r>
                        <a:rPr lang="fr-FR" dirty="0" smtClean="0">
                          <a:hlinkClick r:id="rId14" action="ppaction://hlinksldjump"/>
                        </a:rPr>
                        <a:t>Depletion of natural resources</a:t>
                      </a:r>
                      <a:endParaRPr lang="ru-RU" dirty="0"/>
                    </a:p>
                  </a:txBody>
                  <a:tcPr/>
                </a:tc>
                <a:tc>
                  <a:txBody>
                    <a:bodyPr/>
                    <a:lstStyle/>
                    <a:p>
                      <a:r>
                        <a:rPr lang="ru-RU" dirty="0" smtClean="0"/>
                        <a:t>7) </a:t>
                      </a:r>
                      <a:r>
                        <a:rPr lang="ru-RU" dirty="0" smtClean="0">
                          <a:hlinkClick r:id="rId15" action="ppaction://hlinksldjump"/>
                        </a:rPr>
                        <a:t>Истощение природных ресурсов</a:t>
                      </a:r>
                      <a:endParaRPr lang="ru-RU" dirty="0"/>
                    </a:p>
                  </a:txBody>
                  <a:tcPr/>
                </a:tc>
              </a:tr>
            </a:tbl>
          </a:graphicData>
        </a:graphic>
      </p:graphicFrame>
    </p:spTree>
    <p:extLst>
      <p:ext uri="{BB962C8B-B14F-4D97-AF65-F5344CB8AC3E}">
        <p14:creationId xmlns:p14="http://schemas.microsoft.com/office/powerpoint/2010/main" val="86333099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a:t>Air pollution</a:t>
            </a:r>
            <a:endParaRPr lang="ru-RU" dirty="0"/>
          </a:p>
        </p:txBody>
      </p:sp>
      <p:pic>
        <p:nvPicPr>
          <p:cNvPr id="5" name="Объект 4"/>
          <p:cNvPicPr>
            <a:picLocks noGrp="1" noChangeAspect="1"/>
          </p:cNvPicPr>
          <p:nvPr>
            <p:ph sz="half" idx="1"/>
          </p:nvPr>
        </p:nvPicPr>
        <p:blipFill>
          <a:blip r:embed="rId2"/>
          <a:stretch>
            <a:fillRect/>
          </a:stretch>
        </p:blipFill>
        <p:spPr>
          <a:xfrm>
            <a:off x="914400" y="2088320"/>
            <a:ext cx="5105400" cy="3702880"/>
          </a:xfrm>
          <a:prstGeom prst="rect">
            <a:avLst/>
          </a:prstGeom>
        </p:spPr>
      </p:pic>
      <p:sp>
        <p:nvSpPr>
          <p:cNvPr id="4" name="Объект 3"/>
          <p:cNvSpPr>
            <a:spLocks noGrp="1"/>
          </p:cNvSpPr>
          <p:nvPr>
            <p:ph sz="half" idx="2"/>
          </p:nvPr>
        </p:nvSpPr>
        <p:spPr/>
        <p:txBody>
          <a:bodyPr/>
          <a:lstStyle/>
          <a:p>
            <a:r>
              <a:rPr lang="en-US" dirty="0"/>
              <a:t>Air pollution occurs for two reasons - natural factors and human activity. Everyone has a negative impact on the environment. It is worth considering the main causes and consequences of clogging, prevention measures, solutions.</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160251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a:t>Soil pollution</a:t>
            </a:r>
            <a:r>
              <a:rPr lang="ru-RU" dirty="0"/>
              <a:t/>
            </a:r>
            <a:br>
              <a:rPr lang="ru-RU" dirty="0"/>
            </a:br>
            <a:endParaRPr lang="ru-RU" dirty="0"/>
          </a:p>
        </p:txBody>
      </p:sp>
      <p:sp>
        <p:nvSpPr>
          <p:cNvPr id="4" name="Объект 3"/>
          <p:cNvSpPr>
            <a:spLocks noGrp="1"/>
          </p:cNvSpPr>
          <p:nvPr>
            <p:ph sz="half" idx="2"/>
          </p:nvPr>
        </p:nvSpPr>
        <p:spPr/>
        <p:txBody>
          <a:bodyPr>
            <a:normAutofit fontScale="92500" lnSpcReduction="10000"/>
          </a:bodyPr>
          <a:lstStyle/>
          <a:p>
            <a:r>
              <a:rPr lang="en-US" dirty="0"/>
              <a:t>Soil pollution is a process of degradation of the soil layer, which increases the level of harmful chemicals in it. The first indicators of pollution are plants that suffer first. A soil layer of three centimeters is needed for about a thousand years, and if the current rate of soil degradation continues, the fertile layer around the world can disappear in about 50 years.</a:t>
            </a:r>
            <a:endParaRPr lang="ru-RU" dirty="0"/>
          </a:p>
        </p:txBody>
      </p:sp>
      <p:pic>
        <p:nvPicPr>
          <p:cNvPr id="6" name="Объект 5"/>
          <p:cNvPicPr>
            <a:picLocks noGrp="1" noChangeAspect="1"/>
          </p:cNvPicPr>
          <p:nvPr>
            <p:ph sz="half" idx="1"/>
          </p:nvPr>
        </p:nvPicPr>
        <p:blipFill>
          <a:blip r:embed="rId2"/>
          <a:stretch>
            <a:fillRect/>
          </a:stretch>
        </p:blipFill>
        <p:spPr>
          <a:xfrm>
            <a:off x="996345" y="2087563"/>
            <a:ext cx="4941510" cy="3703637"/>
          </a:xfrm>
          <a:prstGeom prst="rect">
            <a:avLst/>
          </a:prstGeom>
        </p:spPr>
      </p:pic>
      <p:sp>
        <p:nvSpPr>
          <p:cNvPr id="7" name="Управляющая кнопка: в начало 6">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21848715"/>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a:t>Water pollution</a:t>
            </a:r>
            <a:r>
              <a:rPr lang="ru-RU" dirty="0"/>
              <a:t/>
            </a:r>
            <a:br>
              <a:rPr lang="ru-RU" dirty="0"/>
            </a:br>
            <a:endParaRPr lang="ru-RU" dirty="0"/>
          </a:p>
        </p:txBody>
      </p:sp>
      <p:pic>
        <p:nvPicPr>
          <p:cNvPr id="5" name="Объект 4"/>
          <p:cNvPicPr>
            <a:picLocks noGrp="1" noChangeAspect="1"/>
          </p:cNvPicPr>
          <p:nvPr>
            <p:ph sz="half" idx="1"/>
          </p:nvPr>
        </p:nvPicPr>
        <p:blipFill>
          <a:blip r:embed="rId2"/>
          <a:stretch>
            <a:fillRect/>
          </a:stretch>
        </p:blipFill>
        <p:spPr>
          <a:xfrm>
            <a:off x="914400" y="2088318"/>
            <a:ext cx="5105400" cy="3702881"/>
          </a:xfrm>
          <a:prstGeom prst="rect">
            <a:avLst/>
          </a:prstGeom>
        </p:spPr>
      </p:pic>
      <p:sp>
        <p:nvSpPr>
          <p:cNvPr id="4" name="Объект 3"/>
          <p:cNvSpPr>
            <a:spLocks noGrp="1"/>
          </p:cNvSpPr>
          <p:nvPr>
            <p:ph sz="half" idx="2"/>
          </p:nvPr>
        </p:nvSpPr>
        <p:spPr/>
        <p:txBody>
          <a:bodyPr>
            <a:normAutofit lnSpcReduction="10000"/>
          </a:bodyPr>
          <a:lstStyle/>
          <a:p>
            <a:r>
              <a:rPr lang="en-US" dirty="0"/>
              <a:t>Water pollution is a serious environmental problem. After all, water is necessary for the existence of all living organisms, including humans. But its contamination makes it impossible to use water for drinking. And the existing methods of water purification are by no means a panacea, since in many cases they can not help.</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96304984"/>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a:t>Deforestation</a:t>
            </a:r>
            <a:r>
              <a:rPr lang="ru-RU" dirty="0"/>
              <a:t/>
            </a:r>
            <a:br>
              <a:rPr lang="ru-RU" dirty="0"/>
            </a:br>
            <a:endParaRPr lang="ru-RU" dirty="0"/>
          </a:p>
        </p:txBody>
      </p:sp>
      <p:pic>
        <p:nvPicPr>
          <p:cNvPr id="5" name="Объект 4"/>
          <p:cNvPicPr>
            <a:picLocks noGrp="1" noChangeAspect="1"/>
          </p:cNvPicPr>
          <p:nvPr>
            <p:ph sz="half" idx="1"/>
          </p:nvPr>
        </p:nvPicPr>
        <p:blipFill>
          <a:blip r:embed="rId2"/>
          <a:stretch>
            <a:fillRect/>
          </a:stretch>
        </p:blipFill>
        <p:spPr>
          <a:xfrm>
            <a:off x="914400" y="2088320"/>
            <a:ext cx="5105400" cy="3702880"/>
          </a:xfrm>
          <a:prstGeom prst="rect">
            <a:avLst/>
          </a:prstGeom>
        </p:spPr>
      </p:pic>
      <p:sp>
        <p:nvSpPr>
          <p:cNvPr id="4" name="Объект 3"/>
          <p:cNvSpPr>
            <a:spLocks noGrp="1"/>
          </p:cNvSpPr>
          <p:nvPr>
            <p:ph sz="half" idx="2"/>
          </p:nvPr>
        </p:nvSpPr>
        <p:spPr/>
        <p:txBody>
          <a:bodyPr>
            <a:normAutofit fontScale="92500" lnSpcReduction="20000"/>
          </a:bodyPr>
          <a:lstStyle/>
          <a:p>
            <a:r>
              <a:rPr lang="en-US" dirty="0"/>
              <a:t>Cutting to harvest wood in some places becomes massive. Such intensive and unreasonable use gradually leads to the depletion of the forest fund. This is noticeable even in the taiga zone. The rapid destruction of forests leads to the disappearance of unique flora and fauna, as well as to the deterioration of the environmental situation. This particularly affects the composition of the air.</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806324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a:t>Poaching</a:t>
            </a:r>
            <a:r>
              <a:rPr lang="ru-RU" dirty="0"/>
              <a:t/>
            </a:r>
            <a:br>
              <a:rPr lang="ru-RU" dirty="0"/>
            </a:br>
            <a:endParaRPr lang="ru-RU" dirty="0"/>
          </a:p>
        </p:txBody>
      </p:sp>
      <p:pic>
        <p:nvPicPr>
          <p:cNvPr id="5" name="Объект 4"/>
          <p:cNvPicPr>
            <a:picLocks noGrp="1" noChangeAspect="1"/>
          </p:cNvPicPr>
          <p:nvPr>
            <p:ph sz="half" idx="1"/>
          </p:nvPr>
        </p:nvPicPr>
        <p:blipFill>
          <a:blip r:embed="rId2"/>
          <a:stretch>
            <a:fillRect/>
          </a:stretch>
        </p:blipFill>
        <p:spPr>
          <a:xfrm>
            <a:off x="998009" y="2087563"/>
            <a:ext cx="4938182" cy="3703637"/>
          </a:xfrm>
          <a:prstGeom prst="rect">
            <a:avLst/>
          </a:prstGeom>
        </p:spPr>
      </p:pic>
      <p:sp>
        <p:nvSpPr>
          <p:cNvPr id="4" name="Объект 3"/>
          <p:cNvSpPr>
            <a:spLocks noGrp="1"/>
          </p:cNvSpPr>
          <p:nvPr>
            <p:ph sz="half" idx="2"/>
          </p:nvPr>
        </p:nvSpPr>
        <p:spPr/>
        <p:txBody>
          <a:bodyPr/>
          <a:lstStyle/>
          <a:p>
            <a:r>
              <a:rPr lang="en-US" dirty="0"/>
              <a:t>Poaching is a very important problem for society and the state. Due to poaching, the ecological system, forests, rivers, parks, lakes, meadows, fields suffer.</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372643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a:t>Ozone Hole Formation</a:t>
            </a:r>
            <a:endParaRPr lang="ru-RU" dirty="0"/>
          </a:p>
        </p:txBody>
      </p:sp>
      <p:pic>
        <p:nvPicPr>
          <p:cNvPr id="5" name="Объект 4"/>
          <p:cNvPicPr>
            <a:picLocks noGrp="1" noChangeAspect="1"/>
          </p:cNvPicPr>
          <p:nvPr>
            <p:ph sz="half" idx="1"/>
          </p:nvPr>
        </p:nvPicPr>
        <p:blipFill>
          <a:blip r:embed="rId2"/>
          <a:stretch>
            <a:fillRect/>
          </a:stretch>
        </p:blipFill>
        <p:spPr>
          <a:xfrm>
            <a:off x="914400" y="2088320"/>
            <a:ext cx="5105400" cy="3702880"/>
          </a:xfrm>
          <a:prstGeom prst="rect">
            <a:avLst/>
          </a:prstGeom>
        </p:spPr>
      </p:pic>
      <p:sp>
        <p:nvSpPr>
          <p:cNvPr id="4" name="Объект 3"/>
          <p:cNvSpPr>
            <a:spLocks noGrp="1"/>
          </p:cNvSpPr>
          <p:nvPr>
            <p:ph sz="half" idx="2"/>
          </p:nvPr>
        </p:nvSpPr>
        <p:spPr/>
        <p:txBody>
          <a:bodyPr>
            <a:normAutofit fontScale="92500" lnSpcReduction="10000"/>
          </a:bodyPr>
          <a:lstStyle/>
          <a:p>
            <a:r>
              <a:rPr lang="en-US" dirty="0"/>
              <a:t>An ozone hole is a local drop in the concentration of ozone in the Earth's ozone layer. According to the theory generally accepted in the scientific environment, in the second half of the 20th century, the increasing influence of the anthropogenic factor in the form of the release of chlorine and fluorine-containing </a:t>
            </a:r>
            <a:r>
              <a:rPr lang="en-US" dirty="0" err="1"/>
              <a:t>freons</a:t>
            </a:r>
            <a:r>
              <a:rPr lang="en-US" dirty="0"/>
              <a:t> led to a significant thinning of the ozone layer</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868142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a:t>Depletion of natural resources</a:t>
            </a:r>
            <a:endParaRPr lang="ru-RU" dirty="0"/>
          </a:p>
        </p:txBody>
      </p:sp>
      <p:pic>
        <p:nvPicPr>
          <p:cNvPr id="5" name="Объект 4"/>
          <p:cNvPicPr>
            <a:picLocks noGrp="1" noChangeAspect="1"/>
          </p:cNvPicPr>
          <p:nvPr>
            <p:ph sz="half" idx="1"/>
          </p:nvPr>
        </p:nvPicPr>
        <p:blipFill>
          <a:blip r:embed="rId2"/>
          <a:stretch>
            <a:fillRect/>
          </a:stretch>
        </p:blipFill>
        <p:spPr>
          <a:xfrm>
            <a:off x="914400" y="2088319"/>
            <a:ext cx="5105400" cy="3702881"/>
          </a:xfrm>
          <a:prstGeom prst="rect">
            <a:avLst/>
          </a:prstGeom>
        </p:spPr>
      </p:pic>
      <p:sp>
        <p:nvSpPr>
          <p:cNvPr id="4" name="Объект 3"/>
          <p:cNvSpPr>
            <a:spLocks noGrp="1"/>
          </p:cNvSpPr>
          <p:nvPr>
            <p:ph sz="half" idx="2"/>
          </p:nvPr>
        </p:nvSpPr>
        <p:spPr/>
        <p:txBody>
          <a:bodyPr/>
          <a:lstStyle/>
          <a:p>
            <a:r>
              <a:rPr lang="en-US" dirty="0"/>
              <a:t>Depletion of natural resources is a serious economic problem. It arose due to the fact that the rate of consumption of resources is higher than the speed of their recovery. This is due to an increase in the number of people, as well as an increase in their needs.</a:t>
            </a:r>
            <a:endParaRPr lang="ru-RU" dirty="0"/>
          </a:p>
        </p:txBody>
      </p:sp>
      <p:sp>
        <p:nvSpPr>
          <p:cNvPr id="6" name="Управляющая кнопка: в начало 5">
            <a:hlinkClick r:id="rId3" action="ppaction://hlinksldjump" highlightClick="1"/>
          </p:cNvPr>
          <p:cNvSpPr/>
          <p:nvPr/>
        </p:nvSpPr>
        <p:spPr>
          <a:xfrm>
            <a:off x="11267556" y="5943598"/>
            <a:ext cx="728133" cy="3556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5096284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6D8C60"/>
      </a:dk2>
      <a:lt2>
        <a:srgbClr val="B1D7A1"/>
      </a:lt2>
      <a:accent1>
        <a:srgbClr val="81B992"/>
      </a:accent1>
      <a:accent2>
        <a:srgbClr val="9ABC65"/>
      </a:accent2>
      <a:accent3>
        <a:srgbClr val="BDB564"/>
      </a:accent3>
      <a:accent4>
        <a:srgbClr val="BD8964"/>
      </a:accent4>
      <a:accent5>
        <a:srgbClr val="BD6466"/>
      </a:accent5>
      <a:accent6>
        <a:srgbClr val="64A4BD"/>
      </a:accent6>
      <a:hlink>
        <a:srgbClr val="8CCC71"/>
      </a:hlink>
      <a:folHlink>
        <a:srgbClr val="A4C795"/>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4539428D-6454-4FE6-B992-2D59F0AC2F89}"/>
    </a:ext>
  </a:extLst>
</a:theme>
</file>

<file path=docProps/app.xml><?xml version="1.0" encoding="utf-8"?>
<Properties xmlns="http://schemas.openxmlformats.org/officeDocument/2006/extended-properties" xmlns:vt="http://schemas.openxmlformats.org/officeDocument/2006/docPropsVTypes">
  <Template>TM04033921[[fn=Дамаск]]</Template>
  <TotalTime>59</TotalTime>
  <Words>705</Words>
  <Application>Microsoft Office PowerPoint</Application>
  <PresentationFormat>Широкоэкранный</PresentationFormat>
  <Paragraphs>49</Paragraphs>
  <Slides>17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Bookman Old Style</vt:lpstr>
      <vt:lpstr>Rockwell</vt:lpstr>
      <vt:lpstr>Damask</vt:lpstr>
      <vt:lpstr>охрана окружающей среды!!!</vt:lpstr>
      <vt:lpstr>Презентация PowerPoint</vt:lpstr>
      <vt:lpstr>Air pollution</vt:lpstr>
      <vt:lpstr>Soil pollution </vt:lpstr>
      <vt:lpstr>Water pollution </vt:lpstr>
      <vt:lpstr>Deforestation </vt:lpstr>
      <vt:lpstr>Poaching </vt:lpstr>
      <vt:lpstr>Ozone Hole Formation</vt:lpstr>
      <vt:lpstr>Depletion of natural resources</vt:lpstr>
      <vt:lpstr>Загрязнение воздуха</vt:lpstr>
      <vt:lpstr>Загрязнение почвы </vt:lpstr>
      <vt:lpstr>Загрязнение воды </vt:lpstr>
      <vt:lpstr>Вырубка лесов </vt:lpstr>
      <vt:lpstr>Браконьерство</vt:lpstr>
      <vt:lpstr>Образование озоновых дыр</vt:lpstr>
      <vt:lpstr>Истощение природных ресурсов</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охрана окружающей среды!!!</dc:title>
  <dc:creator>Image&amp;Matros ®</dc:creator>
  <cp:lastModifiedBy>Image&amp;Matros ®</cp:lastModifiedBy>
  <cp:revision>5</cp:revision>
  <dcterms:created xsi:type="dcterms:W3CDTF">2020-09-08T11:54:42Z</dcterms:created>
  <dcterms:modified xsi:type="dcterms:W3CDTF">2020-09-08T12:54:33Z</dcterms:modified>
</cp:coreProperties>
</file>