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7" r:id="rId13"/>
    <p:sldId id="268" r:id="rId14"/>
    <p:sldId id="270" r:id="rId15"/>
    <p:sldId id="271" r:id="rId16"/>
    <p:sldId id="272" r:id="rId17"/>
    <p:sldId id="273" r:id="rId18"/>
    <p:sldId id="274" r:id="rId19"/>
    <p:sldId id="275" r:id="rId20"/>
    <p:sldId id="27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69676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9333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291540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424370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17500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5290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357252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428668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5900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121794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FF7488D-163E-4E1F-8BE0-71F5724DA00B}"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40660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7488D-163E-4E1F-8BE0-71F5724DA00B}" type="datetimeFigureOut">
              <a:rPr lang="ru-RU" smtClean="0"/>
              <a:pPr/>
              <a:t>26.05.2021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8857B-DEF8-4294-A133-115BAFC65CDF}" type="slidenum">
              <a:rPr lang="ru-RU" smtClean="0"/>
              <a:pPr/>
              <a:t>‹#›</a:t>
            </a:fld>
            <a:endParaRPr lang="ru-RU"/>
          </a:p>
        </p:txBody>
      </p:sp>
    </p:spTree>
    <p:extLst>
      <p:ext uri="{BB962C8B-B14F-4D97-AF65-F5344CB8AC3E}">
        <p14:creationId xmlns:p14="http://schemas.microsoft.com/office/powerpoint/2010/main" xmlns="" val="398871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The largest industry exhibitions </a:t>
            </a:r>
            <a:r>
              <a:rPr lang="en-US" dirty="0" smtClean="0"/>
              <a:t>in 2021</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428795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8107" y="0"/>
            <a:ext cx="4335887" cy="3915177"/>
          </a:xfrm>
          <a:prstGeom prst="rect">
            <a:avLst/>
          </a:prstGeom>
        </p:spPr>
      </p:pic>
    </p:spTree>
    <p:extLst>
      <p:ext uri="{BB962C8B-B14F-4D97-AF65-F5344CB8AC3E}">
        <p14:creationId xmlns:p14="http://schemas.microsoft.com/office/powerpoint/2010/main" xmlns="" val="61291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Крупнейшие отраслевые выставки 2021 года.</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41988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39673" y="5011289"/>
            <a:ext cx="6096000" cy="3970318"/>
          </a:xfrm>
          <a:prstGeom prst="rect">
            <a:avLst/>
          </a:prstGeom>
        </p:spPr>
        <p:txBody>
          <a:bodyPr>
            <a:spAutoFit/>
          </a:bodyPr>
          <a:lstStyle/>
          <a:p>
            <a:r>
              <a:rPr lang="ru-RU" dirty="0" smtClean="0"/>
              <a:t>Компания ООО "ЭЛЕМЕР-УФА" является официальным региональным представительством ООО НПП "ЭЛЕМЕР" (Зеленоград), российского лидера в области научно - технических разработок и производства средств и систем технологического контроля. Компания осуществляет поставку, техническое обслуживание и техническую поддержку продукции компании в трех регионах: Республике Башкортостан, Республике Татарстан и Оренбургской </a:t>
            </a:r>
            <a:r>
              <a:rPr lang="ru-RU" dirty="0" err="1" smtClean="0"/>
              <a:t>области.Представительство</a:t>
            </a:r>
            <a:r>
              <a:rPr lang="ru-RU" dirty="0" smtClean="0"/>
              <a:t> ООО "</a:t>
            </a:r>
            <a:r>
              <a:rPr lang="ru-RU" dirty="0" err="1" smtClean="0"/>
              <a:t>Камоцци</a:t>
            </a:r>
            <a:r>
              <a:rPr lang="ru-RU" dirty="0" smtClean="0"/>
              <a:t> Пневматика" (Набережные Челны) предложило на выставках комплексные решения по автоматизации технологических процессов и производства с использованием итальянского пневматического оборудования "</a:t>
            </a:r>
            <a:r>
              <a:rPr lang="ru-RU" dirty="0" err="1" smtClean="0"/>
              <a:t>Камоцци</a:t>
            </a:r>
            <a:r>
              <a:rPr lang="ru-RU" dirty="0" smtClean="0"/>
              <a:t>".</a:t>
            </a:r>
            <a:endParaRPr lang="ru-RU" dirty="0"/>
          </a:p>
        </p:txBody>
      </p:sp>
      <p:sp>
        <p:nvSpPr>
          <p:cNvPr id="3" name="Прямоугольник 2"/>
          <p:cNvSpPr/>
          <p:nvPr/>
        </p:nvSpPr>
        <p:spPr>
          <a:xfrm>
            <a:off x="4741892" y="913258"/>
            <a:ext cx="3918830" cy="369332"/>
          </a:xfrm>
          <a:prstGeom prst="rect">
            <a:avLst/>
          </a:prstGeom>
        </p:spPr>
        <p:txBody>
          <a:bodyPr wrap="none">
            <a:spAutoFit/>
          </a:bodyPr>
          <a:lstStyle/>
          <a:p>
            <a:r>
              <a:rPr lang="ru-RU" dirty="0" smtClean="0"/>
              <a:t>Камский промышленный форум-2021</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15319" y="1689614"/>
            <a:ext cx="4371975" cy="2914650"/>
          </a:xfrm>
          <a:prstGeom prst="rect">
            <a:avLst/>
          </a:prstGeom>
        </p:spPr>
      </p:pic>
    </p:spTree>
    <p:extLst>
      <p:ext uri="{BB962C8B-B14F-4D97-AF65-F5344CB8AC3E}">
        <p14:creationId xmlns:p14="http://schemas.microsoft.com/office/powerpoint/2010/main" xmlns="" val="421105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3227" y="230677"/>
            <a:ext cx="3500702" cy="369332"/>
          </a:xfrm>
          <a:prstGeom prst="rect">
            <a:avLst/>
          </a:prstGeom>
        </p:spPr>
        <p:txBody>
          <a:bodyPr wrap="none">
            <a:spAutoFit/>
          </a:bodyPr>
          <a:lstStyle/>
          <a:p>
            <a:r>
              <a:rPr lang="ru-RU" dirty="0" smtClean="0"/>
              <a:t>Восточный нефтегазовый форум»</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88158" y="1010159"/>
            <a:ext cx="4730839" cy="2897076"/>
          </a:xfrm>
          <a:prstGeom prst="rect">
            <a:avLst/>
          </a:prstGeom>
        </p:spPr>
      </p:pic>
      <p:sp>
        <p:nvSpPr>
          <p:cNvPr id="4" name="Прямоугольник 3"/>
          <p:cNvSpPr/>
          <p:nvPr/>
        </p:nvSpPr>
        <p:spPr>
          <a:xfrm>
            <a:off x="3769217" y="3907235"/>
            <a:ext cx="6096000" cy="2031325"/>
          </a:xfrm>
          <a:prstGeom prst="rect">
            <a:avLst/>
          </a:prstGeom>
        </p:spPr>
        <p:txBody>
          <a:bodyPr>
            <a:spAutoFit/>
          </a:bodyPr>
          <a:lstStyle/>
          <a:p>
            <a:r>
              <a:rPr lang="ru-RU" dirty="0" smtClean="0"/>
              <a:t>Восточный нефтегазовый форум-это профессиональная международная площадка для диалога, обмена опытом, поиска решений и консолидации усилий представителей власти и бизнеса для эффективной реализации ряда нефтегазовых проектов в Восточной Сибири и на Дальнем Востоке, включая строительство перерабатывающих мощностей.</a:t>
            </a:r>
            <a:endParaRPr lang="ru-RU" dirty="0"/>
          </a:p>
        </p:txBody>
      </p:sp>
    </p:spTree>
    <p:extLst>
      <p:ext uri="{BB962C8B-B14F-4D97-AF65-F5344CB8AC3E}">
        <p14:creationId xmlns:p14="http://schemas.microsoft.com/office/powerpoint/2010/main" xmlns="" val="70049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70975" y="153404"/>
            <a:ext cx="2107628" cy="369332"/>
          </a:xfrm>
          <a:prstGeom prst="rect">
            <a:avLst/>
          </a:prstGeom>
        </p:spPr>
        <p:txBody>
          <a:bodyPr wrap="none">
            <a:spAutoFit/>
          </a:bodyPr>
          <a:lstStyle/>
          <a:p>
            <a:r>
              <a:rPr lang="ru-RU" dirty="0" smtClean="0"/>
              <a:t>БАЛТТЕХНИКА 2021</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0658" y="1136585"/>
            <a:ext cx="3528261" cy="2456621"/>
          </a:xfrm>
          <a:prstGeom prst="rect">
            <a:avLst/>
          </a:prstGeom>
        </p:spPr>
      </p:pic>
      <p:sp>
        <p:nvSpPr>
          <p:cNvPr id="4" name="Прямоугольник 3"/>
          <p:cNvSpPr/>
          <p:nvPr/>
        </p:nvSpPr>
        <p:spPr>
          <a:xfrm>
            <a:off x="3498761" y="3756115"/>
            <a:ext cx="6096000" cy="1200329"/>
          </a:xfrm>
          <a:prstGeom prst="rect">
            <a:avLst/>
          </a:prstGeom>
        </p:spPr>
        <p:txBody>
          <a:bodyPr>
            <a:spAutoFit/>
          </a:bodyPr>
          <a:lstStyle/>
          <a:p>
            <a:r>
              <a:rPr lang="ru-RU" dirty="0" smtClean="0"/>
              <a:t>Единственная выставка машиностроения и промышленного оборудования в Литве. Она представляет широкий спектр отраслей промышленности, включая станкостроение, робототехнику и производственные предприятия.</a:t>
            </a:r>
            <a:endParaRPr lang="ru-RU" dirty="0"/>
          </a:p>
        </p:txBody>
      </p:sp>
    </p:spTree>
    <p:extLst>
      <p:ext uri="{BB962C8B-B14F-4D97-AF65-F5344CB8AC3E}">
        <p14:creationId xmlns:p14="http://schemas.microsoft.com/office/powerpoint/2010/main" xmlns="" val="87437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4504" y="230678"/>
            <a:ext cx="3902992" cy="369332"/>
          </a:xfrm>
          <a:prstGeom prst="rect">
            <a:avLst/>
          </a:prstGeom>
        </p:spPr>
        <p:txBody>
          <a:bodyPr wrap="none">
            <a:spAutoFit/>
          </a:bodyPr>
          <a:lstStyle/>
          <a:p>
            <a:r>
              <a:rPr lang="ru-RU" dirty="0" smtClean="0"/>
              <a:t>Интеллект машин и механизмов 2021</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8250" y="935395"/>
            <a:ext cx="3904896" cy="2568562"/>
          </a:xfrm>
          <a:prstGeom prst="rect">
            <a:avLst/>
          </a:prstGeom>
        </p:spPr>
      </p:pic>
      <p:sp>
        <p:nvSpPr>
          <p:cNvPr id="4" name="Прямоугольник 3"/>
          <p:cNvSpPr/>
          <p:nvPr/>
        </p:nvSpPr>
        <p:spPr>
          <a:xfrm>
            <a:off x="3666186" y="3698605"/>
            <a:ext cx="6096000" cy="3139321"/>
          </a:xfrm>
          <a:prstGeom prst="rect">
            <a:avLst/>
          </a:prstGeom>
        </p:spPr>
        <p:txBody>
          <a:bodyPr>
            <a:spAutoFit/>
          </a:bodyPr>
          <a:lstStyle/>
          <a:p>
            <a:r>
              <a:rPr lang="ru-RU" dirty="0" smtClean="0"/>
              <a:t>Мероприятие призвано стать ключевой площадкой для демонстрации, обсуждения и внедрения прорывных отечественных радиоэлектронных технологий. В рамках Форума планируется провести более 20 мероприятий, в том числе панельные дискуссии, стратегические и проектные сессии, круглые столы, демонстрационные и выставочные программы. Отдельное важное событие - Конференция оборонной промышленности по робототехнике. Ожидается, что в деловой программе Форума примут участие более 100 спикеров из государственных структур, институтов развития и бизнеса.</a:t>
            </a:r>
            <a:endParaRPr lang="ru-RU" dirty="0"/>
          </a:p>
        </p:txBody>
      </p:sp>
    </p:spTree>
    <p:extLst>
      <p:ext uri="{BB962C8B-B14F-4D97-AF65-F5344CB8AC3E}">
        <p14:creationId xmlns:p14="http://schemas.microsoft.com/office/powerpoint/2010/main" xmlns="" val="67506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093" y="0"/>
            <a:ext cx="6096000" cy="646331"/>
          </a:xfrm>
          <a:prstGeom prst="rect">
            <a:avLst/>
          </a:prstGeom>
        </p:spPr>
        <p:txBody>
          <a:bodyPr>
            <a:spAutoFit/>
          </a:bodyPr>
          <a:lstStyle/>
          <a:p>
            <a:r>
              <a:rPr lang="ru-RU" dirty="0" smtClean="0"/>
              <a:t>Международный форум по полимерным технологиям / PTF 2021</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78348" y="625750"/>
            <a:ext cx="2854280" cy="1919668"/>
          </a:xfrm>
          <a:prstGeom prst="rect">
            <a:avLst/>
          </a:prstGeom>
        </p:spPr>
      </p:pic>
      <p:sp>
        <p:nvSpPr>
          <p:cNvPr id="4" name="Прямоугольник 3"/>
          <p:cNvSpPr/>
          <p:nvPr/>
        </p:nvSpPr>
        <p:spPr>
          <a:xfrm>
            <a:off x="3208803" y="2467041"/>
            <a:ext cx="6096000" cy="3693319"/>
          </a:xfrm>
          <a:prstGeom prst="rect">
            <a:avLst/>
          </a:prstGeom>
        </p:spPr>
        <p:txBody>
          <a:bodyPr>
            <a:spAutoFit/>
          </a:bodyPr>
          <a:lstStyle/>
          <a:p>
            <a:r>
              <a:rPr lang="ru-RU" dirty="0" smtClean="0"/>
              <a:t>Форум для участников индустрии переработки пластмасс. В центре внимания-практические вопросы, волнующие руководителей, директоров по развитию и технологов предприятий, производящих пластмассовые изделия: современные пути повышения эффективности и рентабельности переработки пластмасс, ноу-хау ведущих компаний и экспертов в области экструзии, литья под давлением и переработки, ситуация на рынке полимерного сырья и добавок. В ходе форума также можно ознакомиться с практическим опытом снижения себестоимости готовой продукции на конкретных предприятиях, получить возможность встретиться и пообщаться с коллегами и потенциальными партнерами.</a:t>
            </a:r>
            <a:endParaRPr lang="ru-RU" dirty="0"/>
          </a:p>
        </p:txBody>
      </p:sp>
    </p:spTree>
    <p:extLst>
      <p:ext uri="{BB962C8B-B14F-4D97-AF65-F5344CB8AC3E}">
        <p14:creationId xmlns:p14="http://schemas.microsoft.com/office/powerpoint/2010/main" xmlns="" val="2223335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6185" y="4267895"/>
            <a:ext cx="6096000" cy="2031325"/>
          </a:xfrm>
          <a:prstGeom prst="rect">
            <a:avLst/>
          </a:prstGeom>
        </p:spPr>
        <p:txBody>
          <a:bodyPr>
            <a:spAutoFit/>
          </a:bodyPr>
          <a:lstStyle/>
          <a:p>
            <a:r>
              <a:rPr lang="ru-RU" b="0" i="0" dirty="0" err="1" smtClean="0">
                <a:solidFill>
                  <a:srgbClr val="323131"/>
                </a:solidFill>
                <a:effectLst/>
                <a:latin typeface="Arial" panose="020B0604020202020204" pitchFamily="34" charset="0"/>
              </a:rPr>
              <a:t>Flow</a:t>
            </a:r>
            <a:r>
              <a:rPr lang="ru-RU" b="0" i="0" dirty="0" smtClean="0">
                <a:solidFill>
                  <a:srgbClr val="323131"/>
                </a:solidFill>
                <a:effectLst/>
                <a:latin typeface="Arial" panose="020B0604020202020204" pitchFamily="34" charset="0"/>
              </a:rPr>
              <a:t> </a:t>
            </a:r>
            <a:r>
              <a:rPr lang="ru-RU" b="0" i="0" dirty="0" err="1" smtClean="0">
                <a:solidFill>
                  <a:srgbClr val="323131"/>
                </a:solidFill>
                <a:effectLst/>
                <a:latin typeface="Arial" panose="020B0604020202020204" pitchFamily="34" charset="0"/>
              </a:rPr>
              <a:t>Expo</a:t>
            </a:r>
            <a:r>
              <a:rPr lang="ru-RU" b="0" i="0" dirty="0" smtClean="0">
                <a:solidFill>
                  <a:srgbClr val="323131"/>
                </a:solidFill>
                <a:effectLst/>
                <a:latin typeface="Arial" panose="020B0604020202020204" pitchFamily="34" charset="0"/>
              </a:rPr>
              <a:t> - одна из крупнейших, наиболее профессиональных и передовых технологических выставок, посвященных клапанам, трубопроводной арматуре, системам очистки воды, а также гидротехнике. </a:t>
            </a:r>
            <a:r>
              <a:rPr lang="ru-RU" b="0" i="0" dirty="0" err="1" smtClean="0">
                <a:solidFill>
                  <a:srgbClr val="323131"/>
                </a:solidFill>
                <a:effectLst/>
                <a:latin typeface="Arial" panose="020B0604020202020204" pitchFamily="34" charset="0"/>
              </a:rPr>
              <a:t>Flow</a:t>
            </a:r>
            <a:r>
              <a:rPr lang="ru-RU" b="0" i="0" dirty="0" smtClean="0">
                <a:solidFill>
                  <a:srgbClr val="323131"/>
                </a:solidFill>
                <a:effectLst/>
                <a:latin typeface="Arial" panose="020B0604020202020204" pitchFamily="34" charset="0"/>
              </a:rPr>
              <a:t> </a:t>
            </a:r>
            <a:r>
              <a:rPr lang="ru-RU" b="0" i="0" dirty="0" err="1" smtClean="0">
                <a:solidFill>
                  <a:srgbClr val="323131"/>
                </a:solidFill>
                <a:effectLst/>
                <a:latin typeface="Arial" panose="020B0604020202020204" pitchFamily="34" charset="0"/>
              </a:rPr>
              <a:t>Expo</a:t>
            </a:r>
            <a:r>
              <a:rPr lang="ru-RU" b="0" i="0" dirty="0" smtClean="0">
                <a:solidFill>
                  <a:srgbClr val="323131"/>
                </a:solidFill>
                <a:effectLst/>
                <a:latin typeface="Arial" panose="020B0604020202020204" pitchFamily="34" charset="0"/>
              </a:rPr>
              <a:t> является универсальной торговой платформой, оказывающей весомое влияние на развитие промышленности.</a:t>
            </a:r>
            <a:endParaRPr lang="ru-RU" dirty="0"/>
          </a:p>
        </p:txBody>
      </p:sp>
      <p:sp>
        <p:nvSpPr>
          <p:cNvPr id="3" name="Прямоугольник 2"/>
          <p:cNvSpPr/>
          <p:nvPr/>
        </p:nvSpPr>
        <p:spPr>
          <a:xfrm>
            <a:off x="3666185" y="671728"/>
            <a:ext cx="6096000" cy="646331"/>
          </a:xfrm>
          <a:prstGeom prst="rect">
            <a:avLst/>
          </a:prstGeom>
        </p:spPr>
        <p:txBody>
          <a:bodyPr>
            <a:spAutoFit/>
          </a:bodyPr>
          <a:lstStyle/>
          <a:p>
            <a:r>
              <a:rPr lang="ru-RU" dirty="0" err="1" smtClean="0"/>
              <a:t>Flow</a:t>
            </a:r>
            <a:r>
              <a:rPr lang="ru-RU" dirty="0" smtClean="0"/>
              <a:t> </a:t>
            </a:r>
            <a:r>
              <a:rPr lang="ru-RU" dirty="0" err="1" smtClean="0"/>
              <a:t>Expo</a:t>
            </a:r>
            <a:r>
              <a:rPr lang="ru-RU" dirty="0" smtClean="0"/>
              <a:t> - </a:t>
            </a:r>
            <a:r>
              <a:rPr lang="ru-RU" dirty="0" err="1" smtClean="0"/>
              <a:t>China</a:t>
            </a:r>
            <a:r>
              <a:rPr lang="ru-RU" dirty="0" smtClean="0"/>
              <a:t> (</a:t>
            </a:r>
            <a:r>
              <a:rPr lang="ru-RU" dirty="0" err="1" smtClean="0"/>
              <a:t>Guangzhou</a:t>
            </a:r>
            <a:r>
              <a:rPr lang="ru-RU" dirty="0" smtClean="0"/>
              <a:t>) Международная выставка насосов, клапанов и труб 2021</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65561" y="1608121"/>
            <a:ext cx="3447245" cy="2369712"/>
          </a:xfrm>
          <a:prstGeom prst="rect">
            <a:avLst/>
          </a:prstGeom>
        </p:spPr>
      </p:pic>
    </p:spTree>
    <p:extLst>
      <p:ext uri="{BB962C8B-B14F-4D97-AF65-F5344CB8AC3E}">
        <p14:creationId xmlns:p14="http://schemas.microsoft.com/office/powerpoint/2010/main" xmlns="" val="35305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40142" y="0"/>
            <a:ext cx="1414746" cy="369332"/>
          </a:xfrm>
          <a:prstGeom prst="rect">
            <a:avLst/>
          </a:prstGeom>
        </p:spPr>
        <p:txBody>
          <a:bodyPr wrap="none">
            <a:spAutoFit/>
          </a:bodyPr>
          <a:lstStyle/>
          <a:p>
            <a:r>
              <a:rPr lang="en-US" b="1" i="0" dirty="0" err="1" smtClean="0">
                <a:solidFill>
                  <a:srgbClr val="2A8B57"/>
                </a:solidFill>
                <a:effectLst/>
                <a:latin typeface="Arial Narrow" panose="020B0606020202030204" pitchFamily="34" charset="0"/>
              </a:rPr>
              <a:t>MinTech</a:t>
            </a:r>
            <a:r>
              <a:rPr lang="en-US" b="1" i="0" dirty="0" smtClean="0">
                <a:solidFill>
                  <a:srgbClr val="2A8B57"/>
                </a:solidFill>
                <a:effectLst/>
                <a:latin typeface="Arial Narrow" panose="020B0606020202030204" pitchFamily="34" charset="0"/>
              </a:rPr>
              <a:t> 2021</a:t>
            </a:r>
            <a:endParaRPr lang="en-US" b="1" i="0" dirty="0">
              <a:solidFill>
                <a:srgbClr val="2A8B57"/>
              </a:solidFill>
              <a:effectLst/>
              <a:latin typeface="Arial Narrow" panose="020B060602020203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26363" y="661184"/>
            <a:ext cx="3842304" cy="2576491"/>
          </a:xfrm>
          <a:prstGeom prst="rect">
            <a:avLst/>
          </a:prstGeom>
        </p:spPr>
      </p:pic>
      <p:sp>
        <p:nvSpPr>
          <p:cNvPr id="4" name="Прямоугольник 3"/>
          <p:cNvSpPr/>
          <p:nvPr/>
        </p:nvSpPr>
        <p:spPr>
          <a:xfrm>
            <a:off x="3576034" y="3529527"/>
            <a:ext cx="6096000" cy="2862322"/>
          </a:xfrm>
          <a:prstGeom prst="rect">
            <a:avLst/>
          </a:prstGeom>
        </p:spPr>
        <p:txBody>
          <a:bodyPr>
            <a:spAutoFit/>
          </a:bodyPr>
          <a:lstStyle/>
          <a:p>
            <a:r>
              <a:rPr lang="ru-RU" dirty="0" smtClean="0"/>
              <a:t>Одно из самых значимых и ожидаемых событий горно-металлургической отрасли в крупнейших промышленных регионах Казахстана. Проект направлен на установление прямых контактов между специалистами отрасли из регионов и представителями мировых производителей оборудования и технологий. Посетители выставки - директора, начальники отделов, главные инженеры практически всех промышленных предприятий регионов; специалисты отрасли-механики, конструкторы, технологи, поставщики, научно-технические специалисты.</a:t>
            </a:r>
            <a:endParaRPr lang="ru-RU" dirty="0"/>
          </a:p>
        </p:txBody>
      </p:sp>
    </p:spTree>
    <p:extLst>
      <p:ext uri="{BB962C8B-B14F-4D97-AF65-F5344CB8AC3E}">
        <p14:creationId xmlns:p14="http://schemas.microsoft.com/office/powerpoint/2010/main" xmlns="" val="983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83495" y="179162"/>
            <a:ext cx="5797741" cy="369332"/>
          </a:xfrm>
          <a:prstGeom prst="rect">
            <a:avLst/>
          </a:prstGeom>
        </p:spPr>
        <p:txBody>
          <a:bodyPr wrap="none">
            <a:spAutoFit/>
          </a:bodyPr>
          <a:lstStyle/>
          <a:p>
            <a:r>
              <a:rPr lang="ru-RU" dirty="0" smtClean="0"/>
              <a:t>Цифровая индустрия индустриальной России / CIPR 2021</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47614" y="848838"/>
            <a:ext cx="4392232" cy="2704563"/>
          </a:xfrm>
          <a:prstGeom prst="rect">
            <a:avLst/>
          </a:prstGeom>
        </p:spPr>
      </p:pic>
      <p:sp>
        <p:nvSpPr>
          <p:cNvPr id="4" name="Прямоугольник 3"/>
          <p:cNvSpPr/>
          <p:nvPr/>
        </p:nvSpPr>
        <p:spPr>
          <a:xfrm>
            <a:off x="3583495" y="3730151"/>
            <a:ext cx="6096000" cy="2308324"/>
          </a:xfrm>
          <a:prstGeom prst="rect">
            <a:avLst/>
          </a:prstGeom>
        </p:spPr>
        <p:txBody>
          <a:bodyPr>
            <a:spAutoFit/>
          </a:bodyPr>
          <a:lstStyle/>
          <a:p>
            <a:r>
              <a:rPr lang="ru-RU" dirty="0" smtClean="0"/>
              <a:t>Межотраслевая платформа, созданная для консолидации отрасли и обеспечения глобального диалога между представителями отрасли, специалистами отрасли ИКТ, оборонной промышленностью, инвесторами и государством по наиболее актуальным и актуальным вопросам развития цифровой экономики, </a:t>
            </a:r>
            <a:r>
              <a:rPr lang="ru-RU" dirty="0" err="1" smtClean="0"/>
              <a:t>несырьевого</a:t>
            </a:r>
            <a:r>
              <a:rPr lang="ru-RU" dirty="0" smtClean="0"/>
              <a:t> экспорта, конверсии в оборонную промышленность и </a:t>
            </a:r>
            <a:r>
              <a:rPr lang="ru-RU" dirty="0" err="1" smtClean="0"/>
              <a:t>кибербезопасности</a:t>
            </a:r>
            <a:r>
              <a:rPr lang="ru-RU" dirty="0" smtClean="0"/>
              <a:t>.</a:t>
            </a:r>
            <a:endParaRPr lang="ru-RU" dirty="0"/>
          </a:p>
        </p:txBody>
      </p:sp>
    </p:spTree>
    <p:extLst>
      <p:ext uri="{BB962C8B-B14F-4D97-AF65-F5344CB8AC3E}">
        <p14:creationId xmlns:p14="http://schemas.microsoft.com/office/powerpoint/2010/main" xmlns="" val="203898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72248" y="4184561"/>
            <a:ext cx="6096000" cy="369332"/>
          </a:xfrm>
          <a:prstGeom prst="rect">
            <a:avLst/>
          </a:prstGeom>
        </p:spPr>
        <p:txBody>
          <a:bodyPr>
            <a:spAutoFit/>
          </a:bodyPr>
          <a:lstStyle/>
          <a:p>
            <a:endParaRPr lang="ru-RU" dirty="0"/>
          </a:p>
        </p:txBody>
      </p:sp>
      <p:sp>
        <p:nvSpPr>
          <p:cNvPr id="5" name="Прямоугольник 4"/>
          <p:cNvSpPr/>
          <p:nvPr/>
        </p:nvSpPr>
        <p:spPr>
          <a:xfrm>
            <a:off x="4618531" y="0"/>
            <a:ext cx="2903424" cy="369332"/>
          </a:xfrm>
          <a:prstGeom prst="rect">
            <a:avLst/>
          </a:prstGeom>
        </p:spPr>
        <p:txBody>
          <a:bodyPr wrap="none">
            <a:spAutoFit/>
          </a:bodyPr>
          <a:lstStyle/>
          <a:p>
            <a:r>
              <a:rPr lang="en-US" dirty="0" smtClean="0"/>
              <a:t>Kama Industrial Forum-2021.</a:t>
            </a:r>
            <a:endParaRPr lang="ru-RU" dirty="0"/>
          </a:p>
        </p:txBody>
      </p:sp>
      <p:sp>
        <p:nvSpPr>
          <p:cNvPr id="6" name="Прямоугольник 5"/>
          <p:cNvSpPr/>
          <p:nvPr/>
        </p:nvSpPr>
        <p:spPr>
          <a:xfrm>
            <a:off x="1306286" y="3884491"/>
            <a:ext cx="9405257" cy="2308324"/>
          </a:xfrm>
          <a:prstGeom prst="rect">
            <a:avLst/>
          </a:prstGeom>
        </p:spPr>
        <p:txBody>
          <a:bodyPr wrap="square">
            <a:spAutoFit/>
          </a:bodyPr>
          <a:lstStyle/>
          <a:p>
            <a:r>
              <a:rPr lang="en-US" dirty="0" smtClean="0"/>
              <a:t>The company "ELEMER-UFA" LLC is the official regional representative office of LLC NPP "ELEMER" (</a:t>
            </a:r>
            <a:r>
              <a:rPr lang="en-US" dirty="0" err="1" smtClean="0"/>
              <a:t>Zelenograd</a:t>
            </a:r>
            <a:r>
              <a:rPr lang="en-US" dirty="0" smtClean="0"/>
              <a:t>), the Russian leader in the field of scientific and technological developments and production of means and systems of technological control. The company provides delivery, maintenance and technical support of the company's products in three regions: the Republic of Bashkortostan, the Republic of </a:t>
            </a:r>
            <a:r>
              <a:rPr lang="en-US" dirty="0" err="1" smtClean="0"/>
              <a:t>Tatarstan</a:t>
            </a:r>
            <a:r>
              <a:rPr lang="en-US" dirty="0" smtClean="0"/>
              <a:t> and the Orenburg </a:t>
            </a:r>
            <a:r>
              <a:rPr lang="en-US" dirty="0" err="1" smtClean="0"/>
              <a:t>Region.The</a:t>
            </a:r>
            <a:r>
              <a:rPr lang="en-US" dirty="0" smtClean="0"/>
              <a:t> representative office of LLC "</a:t>
            </a:r>
            <a:r>
              <a:rPr lang="en-US" dirty="0" err="1" smtClean="0"/>
              <a:t>Camozzi</a:t>
            </a:r>
            <a:r>
              <a:rPr lang="en-US" dirty="0" smtClean="0"/>
              <a:t> Pneumatics" (</a:t>
            </a:r>
            <a:r>
              <a:rPr lang="en-US" dirty="0" err="1" smtClean="0"/>
              <a:t>Naberezhnye</a:t>
            </a:r>
            <a:r>
              <a:rPr lang="en-US" dirty="0" smtClean="0"/>
              <a:t> </a:t>
            </a:r>
            <a:r>
              <a:rPr lang="en-US" dirty="0" err="1" smtClean="0"/>
              <a:t>Chelny</a:t>
            </a:r>
            <a:r>
              <a:rPr lang="en-US" dirty="0" smtClean="0"/>
              <a:t>) offered at the exhibitions comprehensive solutions for the automation of technological processes and production using the Italian pneumatic equipment "</a:t>
            </a:r>
            <a:r>
              <a:rPr lang="en-US" dirty="0" err="1" smtClean="0"/>
              <a:t>Camozzi</a:t>
            </a:r>
            <a:r>
              <a:rPr lang="en-US" dirty="0" smtClean="0"/>
              <a:t>".</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4255" y="819806"/>
            <a:ext cx="4371975" cy="2914650"/>
          </a:xfrm>
          <a:prstGeom prst="rect">
            <a:avLst/>
          </a:prstGeom>
        </p:spPr>
      </p:pic>
    </p:spTree>
    <p:extLst>
      <p:ext uri="{BB962C8B-B14F-4D97-AF65-F5344CB8AC3E}">
        <p14:creationId xmlns:p14="http://schemas.microsoft.com/office/powerpoint/2010/main" xmlns="" val="24816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85375" y="128789"/>
            <a:ext cx="5816958" cy="3953814"/>
          </a:xfrm>
          <a:prstGeom prst="rect">
            <a:avLst/>
          </a:prstGeom>
        </p:spPr>
      </p:pic>
    </p:spTree>
    <p:extLst>
      <p:ext uri="{BB962C8B-B14F-4D97-AF65-F5344CB8AC3E}">
        <p14:creationId xmlns:p14="http://schemas.microsoft.com/office/powerpoint/2010/main" xmlns="" val="369329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8854" y="0"/>
            <a:ext cx="279244"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20760" y="0"/>
            <a:ext cx="2782300" cy="369332"/>
          </a:xfrm>
          <a:prstGeom prst="rect">
            <a:avLst/>
          </a:prstGeom>
        </p:spPr>
        <p:txBody>
          <a:bodyPr wrap="none">
            <a:spAutoFit/>
          </a:bodyPr>
          <a:lstStyle/>
          <a:p>
            <a:r>
              <a:rPr lang="en-US" dirty="0" smtClean="0"/>
              <a:t>Eastern Oil and Gas Forum»</a:t>
            </a:r>
            <a:endParaRPr lang="ru-RU" dirty="0"/>
          </a:p>
        </p:txBody>
      </p:sp>
      <p:sp>
        <p:nvSpPr>
          <p:cNvPr id="6" name="Прямоугольник 5"/>
          <p:cNvSpPr/>
          <p:nvPr/>
        </p:nvSpPr>
        <p:spPr>
          <a:xfrm>
            <a:off x="3588913" y="3595026"/>
            <a:ext cx="6096000" cy="1754326"/>
          </a:xfrm>
          <a:prstGeom prst="rect">
            <a:avLst/>
          </a:prstGeom>
        </p:spPr>
        <p:txBody>
          <a:bodyPr>
            <a:spAutoFit/>
          </a:bodyPr>
          <a:lstStyle/>
          <a:p>
            <a:r>
              <a:rPr lang="en-US" dirty="0" smtClean="0"/>
              <a:t>The Eastern Oil and Gas Forum is a professional international platform for dialogue, exchange of experience, search for solutions and consolidation of efforts of government and business representatives for the effective implementation of a number of oil and gas projects in Eastern Siberia and the Far East, including the construction of processing facilities.</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46490" y="533641"/>
            <a:ext cx="4730839" cy="2897076"/>
          </a:xfrm>
          <a:prstGeom prst="rect">
            <a:avLst/>
          </a:prstGeom>
        </p:spPr>
      </p:pic>
    </p:spTree>
    <p:extLst>
      <p:ext uri="{BB962C8B-B14F-4D97-AF65-F5344CB8AC3E}">
        <p14:creationId xmlns:p14="http://schemas.microsoft.com/office/powerpoint/2010/main" xmlns="" val="122116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0584" y="0"/>
            <a:ext cx="2119619" cy="369332"/>
          </a:xfrm>
          <a:prstGeom prst="rect">
            <a:avLst/>
          </a:prstGeom>
        </p:spPr>
        <p:txBody>
          <a:bodyPr wrap="none">
            <a:spAutoFit/>
          </a:bodyPr>
          <a:lstStyle/>
          <a:p>
            <a:r>
              <a:rPr lang="en-US" b="1" i="0" dirty="0" smtClean="0">
                <a:solidFill>
                  <a:srgbClr val="2A8B57"/>
                </a:solidFill>
                <a:effectLst/>
                <a:latin typeface="Arial Narrow" panose="020B0606020202030204" pitchFamily="34" charset="0"/>
              </a:rPr>
              <a:t>BALTTECHNIKA 2021</a:t>
            </a:r>
            <a:endParaRPr lang="en-US" b="1" i="0" dirty="0">
              <a:solidFill>
                <a:srgbClr val="2A8B57"/>
              </a:solidFill>
              <a:effectLst/>
              <a:latin typeface="Arial Narrow" panose="020B0606020202030204" pitchFamily="34" charset="0"/>
            </a:endParaRPr>
          </a:p>
        </p:txBody>
      </p:sp>
      <p:sp>
        <p:nvSpPr>
          <p:cNvPr id="3" name="Прямоугольник 2"/>
          <p:cNvSpPr/>
          <p:nvPr/>
        </p:nvSpPr>
        <p:spPr>
          <a:xfrm>
            <a:off x="3473003" y="4000814"/>
            <a:ext cx="6096000" cy="1200329"/>
          </a:xfrm>
          <a:prstGeom prst="rect">
            <a:avLst/>
          </a:prstGeom>
        </p:spPr>
        <p:txBody>
          <a:bodyPr>
            <a:spAutoFit/>
          </a:bodyPr>
          <a:lstStyle/>
          <a:p>
            <a:r>
              <a:rPr lang="en-US" dirty="0" smtClean="0"/>
              <a:t>The only exhibition of mechanical engineering and industrial equipment in Lithuania. It represents a wide range of industries, including machine-tool construction, robotics, and manufacturing enterprises.</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92246" y="1072190"/>
            <a:ext cx="3528261" cy="2456621"/>
          </a:xfrm>
          <a:prstGeom prst="rect">
            <a:avLst/>
          </a:prstGeom>
        </p:spPr>
      </p:pic>
    </p:spTree>
    <p:extLst>
      <p:ext uri="{BB962C8B-B14F-4D97-AF65-F5344CB8AC3E}">
        <p14:creationId xmlns:p14="http://schemas.microsoft.com/office/powerpoint/2010/main" xmlns="" val="49865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5332" y="0"/>
            <a:ext cx="4610429" cy="369332"/>
          </a:xfrm>
          <a:prstGeom prst="rect">
            <a:avLst/>
          </a:prstGeom>
        </p:spPr>
        <p:txBody>
          <a:bodyPr wrap="none">
            <a:spAutoFit/>
          </a:bodyPr>
          <a:lstStyle/>
          <a:p>
            <a:r>
              <a:rPr lang="en-US" dirty="0" smtClean="0"/>
              <a:t>Intelligence of machines and mechanisms 2021</a:t>
            </a:r>
            <a:endParaRPr lang="ru-RU" dirty="0"/>
          </a:p>
        </p:txBody>
      </p:sp>
      <p:sp>
        <p:nvSpPr>
          <p:cNvPr id="3" name="Прямоугольник 2"/>
          <p:cNvSpPr/>
          <p:nvPr/>
        </p:nvSpPr>
        <p:spPr>
          <a:xfrm>
            <a:off x="809897" y="3631473"/>
            <a:ext cx="10345783" cy="1754326"/>
          </a:xfrm>
          <a:prstGeom prst="rect">
            <a:avLst/>
          </a:prstGeom>
        </p:spPr>
        <p:txBody>
          <a:bodyPr wrap="square">
            <a:spAutoFit/>
          </a:bodyPr>
          <a:lstStyle/>
          <a:p>
            <a:r>
              <a:rPr lang="en-US" dirty="0" smtClean="0"/>
              <a:t>The event is intended to become a key platform for demonstrating, discussing and implementing breakthrough domestic radio electronics technologies. More than 20 events are planned to be held within the framework of the Forum, including panel discussions, strategic and project sessions, round tables, demonstration and exhibition programs. A separate important event is the Defense Industry Conference on Robotics. The business program of the Forum is expected to include more than 100 speakers from government agencies, development institutions and business.</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98098" y="898224"/>
            <a:ext cx="3904896" cy="2568562"/>
          </a:xfrm>
          <a:prstGeom prst="rect">
            <a:avLst/>
          </a:prstGeom>
        </p:spPr>
      </p:pic>
    </p:spTree>
    <p:extLst>
      <p:ext uri="{BB962C8B-B14F-4D97-AF65-F5344CB8AC3E}">
        <p14:creationId xmlns:p14="http://schemas.microsoft.com/office/powerpoint/2010/main" xmlns="" val="117658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9978" y="0"/>
            <a:ext cx="5109925" cy="369332"/>
          </a:xfrm>
          <a:prstGeom prst="rect">
            <a:avLst/>
          </a:prstGeom>
        </p:spPr>
        <p:txBody>
          <a:bodyPr wrap="none">
            <a:spAutoFit/>
          </a:bodyPr>
          <a:lstStyle/>
          <a:p>
            <a:r>
              <a:rPr lang="en-US" dirty="0" smtClean="0"/>
              <a:t>International Polymer Technology Forum / IPTF 2021</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13926" y="678001"/>
            <a:ext cx="2854280" cy="1919668"/>
          </a:xfrm>
          <a:prstGeom prst="rect">
            <a:avLst/>
          </a:prstGeom>
        </p:spPr>
      </p:pic>
      <p:sp>
        <p:nvSpPr>
          <p:cNvPr id="5" name="Прямоугольник 4"/>
          <p:cNvSpPr/>
          <p:nvPr/>
        </p:nvSpPr>
        <p:spPr>
          <a:xfrm>
            <a:off x="1881051" y="2545417"/>
            <a:ext cx="9183189" cy="2308324"/>
          </a:xfrm>
          <a:prstGeom prst="rect">
            <a:avLst/>
          </a:prstGeom>
        </p:spPr>
        <p:txBody>
          <a:bodyPr wrap="square">
            <a:spAutoFit/>
          </a:bodyPr>
          <a:lstStyle/>
          <a:p>
            <a:r>
              <a:rPr lang="en-US" dirty="0" smtClean="0"/>
              <a:t>Forum for participants in the plastics recycling industry. The focus is on practical issues of concern to managers, development directors and technologists of enterprises producing plastic products: modern ways to improve the efficiency and profitability of plastic processing, know-how from leading companies and experts in the field of extrusion, pressure casting and recycling, the situation on the market of polymer raw materials and additives. During the forum, you can also get acquainted with the practical experience of reducing the cost of finished products at specific enterprises, get the opportunity to meet and communicate with colleagues and potential partners.</a:t>
            </a:r>
            <a:endParaRPr lang="ru-RU" dirty="0"/>
          </a:p>
        </p:txBody>
      </p:sp>
    </p:spTree>
    <p:extLst>
      <p:ext uri="{BB962C8B-B14F-4D97-AF65-F5344CB8AC3E}">
        <p14:creationId xmlns:p14="http://schemas.microsoft.com/office/powerpoint/2010/main" xmlns="" val="33866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58744" y="1401046"/>
            <a:ext cx="3447245" cy="2369712"/>
          </a:xfrm>
          <a:prstGeom prst="rect">
            <a:avLst/>
          </a:prstGeom>
        </p:spPr>
      </p:pic>
      <p:sp>
        <p:nvSpPr>
          <p:cNvPr id="6" name="Прямоугольник 5"/>
          <p:cNvSpPr/>
          <p:nvPr/>
        </p:nvSpPr>
        <p:spPr>
          <a:xfrm>
            <a:off x="4053673" y="3896284"/>
            <a:ext cx="6096000" cy="1477328"/>
          </a:xfrm>
          <a:prstGeom prst="rect">
            <a:avLst/>
          </a:prstGeom>
        </p:spPr>
        <p:txBody>
          <a:bodyPr>
            <a:spAutoFit/>
          </a:bodyPr>
          <a:lstStyle/>
          <a:p>
            <a:r>
              <a:rPr lang="en-US" dirty="0" err="1" smtClean="0"/>
              <a:t>FlowExpo</a:t>
            </a:r>
            <a:r>
              <a:rPr lang="en-US" dirty="0" smtClean="0"/>
              <a:t> is one of the largest, most professional and advanced technology exhibitions dedicated to valves, pipe fittings, water treatment systems, and hydraulic engineering. </a:t>
            </a:r>
            <a:r>
              <a:rPr lang="en-US" dirty="0" err="1" smtClean="0"/>
              <a:t>FlowExpo</a:t>
            </a:r>
            <a:r>
              <a:rPr lang="en-US" dirty="0" smtClean="0"/>
              <a:t> is a universal trading platform that has a significant impact on the development of the industry.</a:t>
            </a:r>
            <a:endParaRPr lang="ru-RU" dirty="0"/>
          </a:p>
        </p:txBody>
      </p:sp>
      <p:sp>
        <p:nvSpPr>
          <p:cNvPr id="7" name="Прямоугольник 6"/>
          <p:cNvSpPr/>
          <p:nvPr/>
        </p:nvSpPr>
        <p:spPr>
          <a:xfrm>
            <a:off x="3743459" y="368787"/>
            <a:ext cx="6096000" cy="646331"/>
          </a:xfrm>
          <a:prstGeom prst="rect">
            <a:avLst/>
          </a:prstGeom>
        </p:spPr>
        <p:txBody>
          <a:bodyPr>
            <a:spAutoFit/>
          </a:bodyPr>
          <a:lstStyle/>
          <a:p>
            <a:r>
              <a:rPr lang="en-US" dirty="0" smtClean="0"/>
              <a:t>Flow Expo - China (Guangzhou) International Pumps, Valves and Pipes Exhibition 2021</a:t>
            </a:r>
            <a:endParaRPr lang="ru-RU" dirty="0"/>
          </a:p>
        </p:txBody>
      </p:sp>
    </p:spTree>
    <p:extLst>
      <p:ext uri="{BB962C8B-B14F-4D97-AF65-F5344CB8AC3E}">
        <p14:creationId xmlns:p14="http://schemas.microsoft.com/office/powerpoint/2010/main" xmlns="" val="276350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28019" y="0"/>
            <a:ext cx="1414746" cy="369332"/>
          </a:xfrm>
          <a:prstGeom prst="rect">
            <a:avLst/>
          </a:prstGeom>
        </p:spPr>
        <p:txBody>
          <a:bodyPr wrap="none">
            <a:spAutoFit/>
          </a:bodyPr>
          <a:lstStyle/>
          <a:p>
            <a:r>
              <a:rPr lang="en-US" b="1" i="0" dirty="0" err="1" smtClean="0">
                <a:solidFill>
                  <a:srgbClr val="2A8B57"/>
                </a:solidFill>
                <a:effectLst/>
                <a:latin typeface="Arial Narrow" panose="020B0606020202030204" pitchFamily="34" charset="0"/>
              </a:rPr>
              <a:t>MinTech</a:t>
            </a:r>
            <a:r>
              <a:rPr lang="en-US" b="1" i="0" dirty="0" smtClean="0">
                <a:solidFill>
                  <a:srgbClr val="2A8B57"/>
                </a:solidFill>
                <a:effectLst/>
                <a:latin typeface="Arial Narrow" panose="020B0606020202030204" pitchFamily="34" charset="0"/>
              </a:rPr>
              <a:t> 2021</a:t>
            </a:r>
            <a:endParaRPr lang="en-US" b="1" i="0" dirty="0">
              <a:solidFill>
                <a:srgbClr val="2A8B57"/>
              </a:solidFill>
              <a:effectLst/>
              <a:latin typeface="Arial Narrow" panose="020B0606020202030204" pitchFamily="34" charset="0"/>
            </a:endParaRPr>
          </a:p>
        </p:txBody>
      </p:sp>
      <p:sp>
        <p:nvSpPr>
          <p:cNvPr id="5" name="Прямоугольник 4"/>
          <p:cNvSpPr/>
          <p:nvPr/>
        </p:nvSpPr>
        <p:spPr>
          <a:xfrm>
            <a:off x="3394765" y="3594820"/>
            <a:ext cx="6096000" cy="2862322"/>
          </a:xfrm>
          <a:prstGeom prst="rect">
            <a:avLst/>
          </a:prstGeom>
        </p:spPr>
        <p:txBody>
          <a:bodyPr>
            <a:spAutoFit/>
          </a:bodyPr>
          <a:lstStyle/>
          <a:p>
            <a:r>
              <a:rPr lang="en-US" dirty="0" smtClean="0"/>
              <a:t>One of the most significant and expected events of the mining and metallurgical industry in the largest industrial regions of Kazakhstan. The project aims to establish direct contacts between industry specialists from the regions and representatives of global equipment and technology manufacturers. Visitors of the exhibition - directors, heads of departments, chief engineers of almost all industrial enterprises of the regions; industry specialists-mechanics, designers, technologists, suppliers, scientific and technical specialists.</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28057" y="746974"/>
            <a:ext cx="3842304" cy="2576491"/>
          </a:xfrm>
          <a:prstGeom prst="rect">
            <a:avLst/>
          </a:prstGeom>
        </p:spPr>
      </p:pic>
    </p:spTree>
    <p:extLst>
      <p:ext uri="{BB962C8B-B14F-4D97-AF65-F5344CB8AC3E}">
        <p14:creationId xmlns:p14="http://schemas.microsoft.com/office/powerpoint/2010/main" xmlns="" val="341492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97270" y="0"/>
            <a:ext cx="4571701" cy="369332"/>
          </a:xfrm>
          <a:prstGeom prst="rect">
            <a:avLst/>
          </a:prstGeom>
        </p:spPr>
        <p:txBody>
          <a:bodyPr wrap="none">
            <a:spAutoFit/>
          </a:bodyPr>
          <a:lstStyle/>
          <a:p>
            <a:r>
              <a:rPr lang="en-US" dirty="0" smtClean="0"/>
              <a:t>Digital Industry of Industrial Russia / CIPR 2021</a:t>
            </a:r>
            <a:endParaRPr lang="ru-RU" dirty="0"/>
          </a:p>
        </p:txBody>
      </p:sp>
      <p:sp>
        <p:nvSpPr>
          <p:cNvPr id="3" name="Прямоугольник 2"/>
          <p:cNvSpPr/>
          <p:nvPr/>
        </p:nvSpPr>
        <p:spPr>
          <a:xfrm>
            <a:off x="3395730" y="4032908"/>
            <a:ext cx="6096000" cy="1754326"/>
          </a:xfrm>
          <a:prstGeom prst="rect">
            <a:avLst/>
          </a:prstGeom>
        </p:spPr>
        <p:txBody>
          <a:bodyPr>
            <a:spAutoFit/>
          </a:bodyPr>
          <a:lstStyle/>
          <a:p>
            <a:r>
              <a:rPr lang="en-US" dirty="0" smtClean="0"/>
              <a:t>An </a:t>
            </a:r>
            <a:r>
              <a:rPr lang="en-US" dirty="0" err="1" smtClean="0"/>
              <a:t>intersectoral</a:t>
            </a:r>
            <a:r>
              <a:rPr lang="en-US" dirty="0" smtClean="0"/>
              <a:t> platform created to consolidate the industry and ensure a global dialogue between industry representatives, ICT industry professionals, the defense industry, investors and the state on the most pressing and topical issues of the development of the digital economy, non-resource exports, conversion to the defense industry and cybersecurity.</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47614" y="848838"/>
            <a:ext cx="4392232" cy="2704563"/>
          </a:xfrm>
          <a:prstGeom prst="rect">
            <a:avLst/>
          </a:prstGeom>
        </p:spPr>
      </p:pic>
    </p:spTree>
    <p:extLst>
      <p:ext uri="{BB962C8B-B14F-4D97-AF65-F5344CB8AC3E}">
        <p14:creationId xmlns:p14="http://schemas.microsoft.com/office/powerpoint/2010/main" xmlns="" val="17280127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1138</Words>
  <Application>Microsoft Office PowerPoint</Application>
  <PresentationFormat>Произвольный</PresentationFormat>
  <Paragraphs>35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The largest industry exhibitions in 2021</vt:lpstr>
      <vt:lpstr>Слайд 2</vt:lpstr>
      <vt:lpstr>Слайд 3</vt:lpstr>
      <vt:lpstr>Слайд 4</vt:lpstr>
      <vt:lpstr>Слайд 5</vt:lpstr>
      <vt:lpstr>Слайд 6</vt:lpstr>
      <vt:lpstr>Слайд 7</vt:lpstr>
      <vt:lpstr>Слайд 8</vt:lpstr>
      <vt:lpstr>Слайд 9</vt:lpstr>
      <vt:lpstr>Слайд 10</vt:lpstr>
      <vt:lpstr>Крупнейшие отраслевые выставки 2021 года.</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Graf</dc:creator>
  <cp:lastModifiedBy>User</cp:lastModifiedBy>
  <cp:revision>12</cp:revision>
  <dcterms:created xsi:type="dcterms:W3CDTF">2021-04-29T17:23:48Z</dcterms:created>
  <dcterms:modified xsi:type="dcterms:W3CDTF">2021-05-26T05:09:37Z</dcterms:modified>
</cp:coreProperties>
</file>