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256" r:id="rId2"/>
    <p:sldId id="2433" r:id="rId3"/>
    <p:sldId id="2439" r:id="rId4"/>
    <p:sldId id="2450" r:id="rId5"/>
    <p:sldId id="2451" r:id="rId6"/>
    <p:sldId id="260" r:id="rId7"/>
    <p:sldId id="2452" r:id="rId8"/>
    <p:sldId id="2434" r:id="rId9"/>
    <p:sldId id="2453" r:id="rId10"/>
    <p:sldId id="2461" r:id="rId11"/>
    <p:sldId id="2446" r:id="rId12"/>
    <p:sldId id="2445" r:id="rId13"/>
    <p:sldId id="2454" r:id="rId14"/>
    <p:sldId id="2455" r:id="rId15"/>
    <p:sldId id="2456" r:id="rId16"/>
    <p:sldId id="2457" r:id="rId17"/>
    <p:sldId id="2458" r:id="rId18"/>
    <p:sldId id="2459" r:id="rId19"/>
    <p:sldId id="2460" r:id="rId20"/>
    <p:sldId id="2462" r:id="rId2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5" autoAdjust="0"/>
    <p:restoredTop sz="94660"/>
  </p:normalViewPr>
  <p:slideViewPr>
    <p:cSldViewPr snapToGrid="0">
      <p:cViewPr varScale="1">
        <p:scale>
          <a:sx n="114" d="100"/>
          <a:sy n="114" d="100"/>
        </p:scale>
        <p:origin x="348" y="120"/>
      </p:cViewPr>
      <p:guideLst>
        <p:guide orient="horz" pos="2160"/>
        <p:guide pos="3840"/>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88C8EC1-9604-4C60-93E4-E02112EEC158}" type="datetime1">
              <a:rPr lang="ru-RU" smtClean="0"/>
              <a:pPr rtl="0"/>
              <a:t>01.05.2021</a:t>
            </a:fld>
            <a:endParaRPr lang="ru-RU" dirty="0"/>
          </a:p>
        </p:txBody>
      </p:sp>
      <p:sp>
        <p:nvSpPr>
          <p:cNvPr id="4" name="Нижний колонтитул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422B72-BD1C-4F41-B10E-CA0BEB17901E}" type="slidenum">
              <a:rPr lang="ru-RU" smtClean="0"/>
              <a:pPr rtl="0"/>
              <a:t>‹#›</a:t>
            </a:fld>
            <a:endParaRPr lang="ru-RU"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99065-08D6-4B86-A69A-9A71D3CA8E1A}" type="datetime1">
              <a:rPr lang="ru-RU" smtClean="0"/>
              <a:pPr/>
              <a:t>01.05.2021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BE989-76B8-4F13-9267-01FDA45C437A}" type="slidenum">
              <a:rPr lang="ru-RU" noProof="0" smtClean="0"/>
              <a:pPr rtl="0"/>
              <a:t>‹#›</a:t>
            </a:fld>
            <a:endParaRPr lang="ru-RU" noProof="0"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a:t>
            </a:fld>
            <a:endParaRPr lang="ru-RU" dirty="0"/>
          </a:p>
        </p:txBody>
      </p:sp>
    </p:spTree>
    <p:extLst>
      <p:ext uri="{BB962C8B-B14F-4D97-AF65-F5344CB8AC3E}">
        <p14:creationId xmlns:p14="http://schemas.microsoft.com/office/powerpoint/2010/main" val="3228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11</a:t>
            </a:fld>
            <a:endParaRPr lang="ru-RU" dirty="0"/>
          </a:p>
        </p:txBody>
      </p:sp>
    </p:spTree>
    <p:extLst>
      <p:ext uri="{BB962C8B-B14F-4D97-AF65-F5344CB8AC3E}">
        <p14:creationId xmlns:p14="http://schemas.microsoft.com/office/powerpoint/2010/main" val="3228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12</a:t>
            </a:fld>
            <a:endParaRPr lang="ru-RU" dirty="0"/>
          </a:p>
        </p:txBody>
      </p:sp>
    </p:spTree>
    <p:extLst>
      <p:ext uri="{BB962C8B-B14F-4D97-AF65-F5344CB8AC3E}">
        <p14:creationId xmlns:p14="http://schemas.microsoft.com/office/powerpoint/2010/main" val="340247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13</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14</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15</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16</a:t>
            </a:fld>
            <a:endParaRPr lang="ru-RU" dirty="0"/>
          </a:p>
        </p:txBody>
      </p:sp>
    </p:spTree>
    <p:extLst>
      <p:ext uri="{BB962C8B-B14F-4D97-AF65-F5344CB8AC3E}">
        <p14:creationId xmlns:p14="http://schemas.microsoft.com/office/powerpoint/2010/main" val="1727613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17</a:t>
            </a:fld>
            <a:endParaRPr lang="ru-RU" dirty="0"/>
          </a:p>
        </p:txBody>
      </p:sp>
    </p:spTree>
    <p:extLst>
      <p:ext uri="{BB962C8B-B14F-4D97-AF65-F5344CB8AC3E}">
        <p14:creationId xmlns:p14="http://schemas.microsoft.com/office/powerpoint/2010/main" val="1727613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18</a:t>
            </a:fld>
            <a:endParaRPr lang="ru-RU" dirty="0"/>
          </a:p>
        </p:txBody>
      </p:sp>
    </p:spTree>
    <p:extLst>
      <p:ext uri="{BB962C8B-B14F-4D97-AF65-F5344CB8AC3E}">
        <p14:creationId xmlns:p14="http://schemas.microsoft.com/office/powerpoint/2010/main" val="3219267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19</a:t>
            </a:fld>
            <a:endParaRPr lang="ru-RU" dirty="0"/>
          </a:p>
        </p:txBody>
      </p:sp>
    </p:spTree>
    <p:extLst>
      <p:ext uri="{BB962C8B-B14F-4D97-AF65-F5344CB8AC3E}">
        <p14:creationId xmlns:p14="http://schemas.microsoft.com/office/powerpoint/2010/main" val="321926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2</a:t>
            </a:fld>
            <a:endParaRPr lang="ru-RU" dirty="0"/>
          </a:p>
        </p:txBody>
      </p:sp>
    </p:spTree>
    <p:extLst>
      <p:ext uri="{BB962C8B-B14F-4D97-AF65-F5344CB8AC3E}">
        <p14:creationId xmlns:p14="http://schemas.microsoft.com/office/powerpoint/2010/main" val="340247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3</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4</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5</a:t>
            </a:fld>
            <a:endParaRPr lang="ru-RU" dirty="0"/>
          </a:p>
        </p:txBody>
      </p:sp>
    </p:spTree>
    <p:extLst>
      <p:ext uri="{BB962C8B-B14F-4D97-AF65-F5344CB8AC3E}">
        <p14:creationId xmlns:p14="http://schemas.microsoft.com/office/powerpoint/2010/main" val="6918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6</a:t>
            </a:fld>
            <a:endParaRPr lang="ru-RU" dirty="0"/>
          </a:p>
        </p:txBody>
      </p:sp>
    </p:spTree>
    <p:extLst>
      <p:ext uri="{BB962C8B-B14F-4D97-AF65-F5344CB8AC3E}">
        <p14:creationId xmlns:p14="http://schemas.microsoft.com/office/powerpoint/2010/main" val="172761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7</a:t>
            </a:fld>
            <a:endParaRPr lang="ru-RU" dirty="0"/>
          </a:p>
        </p:txBody>
      </p:sp>
    </p:spTree>
    <p:extLst>
      <p:ext uri="{BB962C8B-B14F-4D97-AF65-F5344CB8AC3E}">
        <p14:creationId xmlns:p14="http://schemas.microsoft.com/office/powerpoint/2010/main" val="172761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8</a:t>
            </a:fld>
            <a:endParaRPr lang="ru-RU" dirty="0"/>
          </a:p>
        </p:txBody>
      </p:sp>
    </p:spTree>
    <p:extLst>
      <p:ext uri="{BB962C8B-B14F-4D97-AF65-F5344CB8AC3E}">
        <p14:creationId xmlns:p14="http://schemas.microsoft.com/office/powerpoint/2010/main" val="321926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AA3BE989-76B8-4F13-9267-01FDA45C437A}" type="slidenum">
              <a:rPr lang="ru-RU" smtClean="0"/>
              <a:pPr rtl="0"/>
              <a:t>9</a:t>
            </a:fld>
            <a:endParaRPr lang="ru-RU" dirty="0"/>
          </a:p>
        </p:txBody>
      </p:sp>
    </p:spTree>
    <p:extLst>
      <p:ext uri="{BB962C8B-B14F-4D97-AF65-F5344CB8AC3E}">
        <p14:creationId xmlns:p14="http://schemas.microsoft.com/office/powerpoint/2010/main" val="321926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2" name="Рисунок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14" name="Группа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Прямоугольник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Прямоугольник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7" name="Прямоугольник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800" b="1">
                <a:solidFill>
                  <a:srgbClr val="2F3342"/>
                </a:solidFill>
                <a:latin typeface="+mj-lt"/>
              </a:defRPr>
            </a:lvl1pPr>
          </a:lstStyle>
          <a:p>
            <a:pPr rtl="0"/>
            <a:r>
              <a:rPr lang="ru-RU" noProof="0" dirty="0"/>
              <a:t>Щелкните, чтобы изменить </a:t>
            </a:r>
            <a:br>
              <a:rPr lang="ru-RU" noProof="0" dirty="0"/>
            </a:br>
            <a:r>
              <a:rPr lang="ru-RU" noProof="0" dirty="0"/>
              <a:t>Стиль образца заголовка</a:t>
            </a:r>
          </a:p>
        </p:txBody>
      </p:sp>
      <p:sp>
        <p:nvSpPr>
          <p:cNvPr id="3" name="Подзаголовок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Прямоугольник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5" name="Прямоугольник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рямоугольник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tx1"/>
                </a:solidFill>
                <a:latin typeface="+mj-lt"/>
              </a:defRPr>
            </a:lvl1pPr>
          </a:lstStyle>
          <a:p>
            <a:pPr rtl="0"/>
            <a:r>
              <a:rPr lang="ru-RU" noProof="0" dirty="0"/>
              <a:t>Щелкните, чтобы изменить </a:t>
            </a:r>
            <a:br>
              <a:rPr lang="ru-RU" noProof="0" dirty="0"/>
            </a:br>
            <a:r>
              <a:rPr lang="ru-RU" noProof="0" dirty="0"/>
              <a:t>Стиль образца заголовка</a:t>
            </a:r>
          </a:p>
        </p:txBody>
      </p:sp>
      <p:sp>
        <p:nvSpPr>
          <p:cNvPr id="3" name="Подзаголовок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20461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Прямоугольник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7" name="Графический объект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Прямоугольник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8" name="Заголовок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tx1"/>
                </a:solidFill>
                <a:latin typeface="+mj-lt"/>
              </a:defRPr>
            </a:lvl1pPr>
          </a:lstStyle>
          <a:p>
            <a:pPr rtl="0"/>
            <a:r>
              <a:rPr lang="ru-RU" noProof="0"/>
              <a:t>Образец заголовка</a:t>
            </a:r>
            <a:endParaRPr lang="ru-RU" noProof="0" dirty="0"/>
          </a:p>
        </p:txBody>
      </p:sp>
      <p:sp>
        <p:nvSpPr>
          <p:cNvPr id="2" name="Нижний колонтитул 1">
            <a:extLst>
              <a:ext uri="{FF2B5EF4-FFF2-40B4-BE49-F238E27FC236}">
                <a16:creationId xmlns:a16="http://schemas.microsoft.com/office/drawing/2014/main" id="{C5F17219-39C2-44C1-BFC9-BA0D7ACD78D1}"/>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1" name="Текст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rtl="0"/>
            <a:r>
              <a:rPr lang="ru-RU" noProof="0" dirty="0"/>
              <a:t>ОБРАЗЕЦ ТЕКСТА</a:t>
            </a:r>
          </a:p>
        </p:txBody>
      </p:sp>
    </p:spTree>
    <p:extLst>
      <p:ext uri="{BB962C8B-B14F-4D97-AF65-F5344CB8AC3E}">
        <p14:creationId xmlns:p14="http://schemas.microsoft.com/office/powerpoint/2010/main" val="226372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rtlCol="0"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 name="Заголовок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ru-RU" noProof="0"/>
              <a:t>Образец заголовка</a:t>
            </a:r>
            <a:endParaRPr lang="ru-RU" noProof="0" dirty="0"/>
          </a:p>
        </p:txBody>
      </p:sp>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5" name="Нижний колонтитул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13" name="Прямоугольник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6" name="Номер слайда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4" name="Текст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rtl="0"/>
            <a:r>
              <a:rPr lang="ru-RU" noProof="0"/>
              <a:t>Образец текста</a:t>
            </a:r>
          </a:p>
        </p:txBody>
      </p:sp>
      <p:sp>
        <p:nvSpPr>
          <p:cNvPr id="16" name="Объект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9" name="Объект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1721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 name="Заголовок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ru-RU" noProof="0"/>
              <a:t>Образец заголовка</a:t>
            </a:r>
            <a:endParaRPr lang="ru-RU" noProof="0" dirty="0"/>
          </a:p>
        </p:txBody>
      </p:sp>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5" name="Нижний колонтитул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13" name="Прямоугольник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6" name="Номер слайда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16" name="Объект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ru-RU" noProof="0"/>
              <a:t>Образец текста</a:t>
            </a:r>
          </a:p>
          <a:p>
            <a:pPr lvl="1" rtl="0">
              <a:lnSpc>
                <a:spcPct val="150000"/>
              </a:lnSpc>
            </a:pPr>
            <a:r>
              <a:rPr lang="ru-RU" noProof="0"/>
              <a:t>Второй уровень</a:t>
            </a:r>
          </a:p>
          <a:p>
            <a:pPr lvl="2" rtl="0">
              <a:lnSpc>
                <a:spcPct val="150000"/>
              </a:lnSpc>
            </a:pPr>
            <a:r>
              <a:rPr lang="ru-RU" noProof="0"/>
              <a:t>Третий уровень</a:t>
            </a:r>
          </a:p>
          <a:p>
            <a:pPr lvl="3" rtl="0">
              <a:lnSpc>
                <a:spcPct val="150000"/>
              </a:lnSpc>
            </a:pPr>
            <a:r>
              <a:rPr lang="ru-RU" noProof="0"/>
              <a:t>Четвертый уровень</a:t>
            </a:r>
          </a:p>
          <a:p>
            <a:pPr lvl="4" rtl="0">
              <a:lnSpc>
                <a:spcPct val="150000"/>
              </a:lnSpc>
            </a:pPr>
            <a:r>
              <a:rPr lang="ru-RU" noProof="0"/>
              <a:t>Пятый уровень</a:t>
            </a:r>
            <a:endParaRPr lang="ru-RU" noProof="0" dirty="0"/>
          </a:p>
        </p:txBody>
      </p:sp>
      <p:sp>
        <p:nvSpPr>
          <p:cNvPr id="19" name="Объект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ru-RU" noProof="0"/>
              <a:t>Образец текста</a:t>
            </a:r>
          </a:p>
          <a:p>
            <a:pPr lvl="1" rtl="0">
              <a:lnSpc>
                <a:spcPct val="150000"/>
              </a:lnSpc>
            </a:pPr>
            <a:r>
              <a:rPr lang="ru-RU" noProof="0"/>
              <a:t>Второй уровень</a:t>
            </a:r>
          </a:p>
          <a:p>
            <a:pPr lvl="2" rtl="0">
              <a:lnSpc>
                <a:spcPct val="150000"/>
              </a:lnSpc>
            </a:pPr>
            <a:r>
              <a:rPr lang="ru-RU" noProof="0"/>
              <a:t>Третий уровень</a:t>
            </a:r>
          </a:p>
          <a:p>
            <a:pPr lvl="3" rtl="0">
              <a:lnSpc>
                <a:spcPct val="150000"/>
              </a:lnSpc>
            </a:pPr>
            <a:r>
              <a:rPr lang="ru-RU" noProof="0"/>
              <a:t>Четвертый уровень</a:t>
            </a:r>
          </a:p>
          <a:p>
            <a:pPr lvl="4" rtl="0">
              <a:lnSpc>
                <a:spcPct val="150000"/>
              </a:lnSpc>
            </a:pPr>
            <a:r>
              <a:rPr lang="ru-RU" noProof="0"/>
              <a:t>Пятый уровень</a:t>
            </a:r>
            <a:endParaRPr lang="ru-RU" noProof="0" dirty="0"/>
          </a:p>
        </p:txBody>
      </p:sp>
    </p:spTree>
    <p:extLst>
      <p:ext uri="{BB962C8B-B14F-4D97-AF65-F5344CB8AC3E}">
        <p14:creationId xmlns:p14="http://schemas.microsoft.com/office/powerpoint/2010/main" val="413098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8" name="Нижний колонтитул 7">
            <a:extLst>
              <a:ext uri="{FF2B5EF4-FFF2-40B4-BE49-F238E27FC236}">
                <a16:creationId xmlns:a16="http://schemas.microsoft.com/office/drawing/2014/main" id="{9B7F3105-8D8F-4FF3-9A7F-0F067BB810A1}"/>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9" name="Номер слайда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ru-RU" noProof="0" smtClean="0"/>
              <a:pPr rtl="0"/>
              <a:t>‹#›</a:t>
            </a:fld>
            <a:endParaRPr lang="ru-RU" noProof="0" dirty="0"/>
          </a:p>
        </p:txBody>
      </p:sp>
      <p:sp>
        <p:nvSpPr>
          <p:cNvPr id="11" name="Объект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5" name="Прямоугольник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6" name="Группа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Прямоугольник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Прямоугольник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4" name="Текст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rtlCol="0"/>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2" name="Заголовок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rtlCol="0" anchor="b"/>
          <a:lstStyle>
            <a:lvl1pPr>
              <a:defRPr sz="3200" b="1">
                <a:solidFill>
                  <a:schemeClr val="tx1"/>
                </a:solidFill>
                <a:latin typeface="+mn-lt"/>
              </a:defRPr>
            </a:lvl1pPr>
          </a:lstStyle>
          <a:p>
            <a:pPr rtl="0"/>
            <a:r>
              <a:rPr lang="ru-RU" noProof="0"/>
              <a:t>Образец заголовка</a:t>
            </a:r>
            <a:endParaRPr lang="ru-RU" noProof="0"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t>2</a:t>
            </a:r>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r>
              <a:rPr lang="ru"/>
              <a:t>+</a:t>
            </a:r>
          </a:p>
          <a:p>
            <a:pPr algn="ctr" rtl="0"/>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8" name="Номер слайда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solidFill>
                  <a:srgbClr val="2F3342"/>
                </a:solidFill>
              </a:rPr>
              <a:pPr rtl="0"/>
              <a:t>‹#›</a:t>
            </a:fld>
            <a:endParaRPr lang="ru-RU" noProof="0" dirty="0">
              <a:solidFill>
                <a:srgbClr val="2F3342"/>
              </a:solidFill>
            </a:endParaRPr>
          </a:p>
        </p:txBody>
      </p:sp>
      <p:sp>
        <p:nvSpPr>
          <p:cNvPr id="6" name="Нижний колонтитул 5">
            <a:extLst>
              <a:ext uri="{FF2B5EF4-FFF2-40B4-BE49-F238E27FC236}">
                <a16:creationId xmlns:a16="http://schemas.microsoft.com/office/drawing/2014/main" id="{11752D6C-9D51-45A1-A6B7-B21DC9A94A43}"/>
              </a:ext>
            </a:extLst>
          </p:cNvPr>
          <p:cNvSpPr>
            <a:spLocks noGrp="1"/>
          </p:cNvSpPr>
          <p:nvPr>
            <p:ph type="ftr" sz="quarter" idx="10"/>
          </p:nvPr>
        </p:nvSpPr>
        <p:spPr/>
        <p:txBody>
          <a:bodyPr rtlCol="0"/>
          <a:lstStyle/>
          <a:p>
            <a:pPr rtl="0"/>
            <a:r>
              <a:rPr lang="ru-RU" noProof="0" dirty="0"/>
              <a:t>Добавить нижний колонтитул</a:t>
            </a:r>
          </a:p>
        </p:txBody>
      </p:sp>
      <p:sp>
        <p:nvSpPr>
          <p:cNvPr id="11" name="Прямоугольник 10" descr="Контрастный блок со открытым квадратом">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0" name="Номер слайда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ru-RU" noProof="0" smtClean="0"/>
              <a:pPr rtl="0"/>
              <a:t>‹#›</a:t>
            </a:fld>
            <a:endParaRPr lang="ru-RU" noProof="0" dirty="0"/>
          </a:p>
        </p:txBody>
      </p:sp>
      <p:sp>
        <p:nvSpPr>
          <p:cNvPr id="2" name="Прямоугольник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Заголовок 2">
            <a:extLst>
              <a:ext uri="{FF2B5EF4-FFF2-40B4-BE49-F238E27FC236}">
                <a16:creationId xmlns:a16="http://schemas.microsoft.com/office/drawing/2014/main" id="{389ADD4C-B26C-41B3-B492-DC9D032ACC44}"/>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solidFill>
                  <a:srgbClr val="2F3342"/>
                </a:solidFill>
              </a:rPr>
              <a:pPr rtl="0"/>
              <a:t>‹#›</a:t>
            </a:fld>
            <a:endParaRPr lang="ru-RU" noProof="0" dirty="0">
              <a:solidFill>
                <a:srgbClr val="2F3342"/>
              </a:solidFill>
            </a:endParaRPr>
          </a:p>
        </p:txBody>
      </p:sp>
      <p:sp>
        <p:nvSpPr>
          <p:cNvPr id="7" name="Нижний колонтитул 6">
            <a:extLst>
              <a:ext uri="{FF2B5EF4-FFF2-40B4-BE49-F238E27FC236}">
                <a16:creationId xmlns:a16="http://schemas.microsoft.com/office/drawing/2014/main" id="{A902D481-2888-4133-AD94-7700AA117DFE}"/>
              </a:ext>
            </a:extLst>
          </p:cNvPr>
          <p:cNvSpPr>
            <a:spLocks noGrp="1"/>
          </p:cNvSpPr>
          <p:nvPr>
            <p:ph type="ftr" sz="quarter" idx="10"/>
          </p:nvPr>
        </p:nvSpPr>
        <p:spPr/>
        <p:txBody>
          <a:bodyPr rtlCol="0"/>
          <a:lstStyle/>
          <a:p>
            <a:pPr rtl="0"/>
            <a:r>
              <a:rPr lang="ru-RU" noProof="0" dirty="0"/>
              <a:t>Добавить нижний колонтитул</a:t>
            </a:r>
          </a:p>
        </p:txBody>
      </p:sp>
      <p:sp>
        <p:nvSpPr>
          <p:cNvPr id="8" name="Номер слайда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8588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9" name="Рисунок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4" name="Группа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6" name="Номер слайда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Заголовок и объект">
    <p:spTree>
      <p:nvGrpSpPr>
        <p:cNvPr id="1" name=""/>
        <p:cNvGrpSpPr/>
        <p:nvPr/>
      </p:nvGrpSpPr>
      <p:grpSpPr>
        <a:xfrm>
          <a:off x="0" y="0"/>
          <a:ext cx="0" cy="0"/>
          <a:chOff x="0" y="0"/>
          <a:chExt cx="0" cy="0"/>
        </a:xfrm>
      </p:grpSpPr>
      <p:sp>
        <p:nvSpPr>
          <p:cNvPr id="9" name="Рисунок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4" name="Группа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6" name="Номер слайда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Заголовок и объект">
    <p:spTree>
      <p:nvGrpSpPr>
        <p:cNvPr id="1" name=""/>
        <p:cNvGrpSpPr/>
        <p:nvPr/>
      </p:nvGrpSpPr>
      <p:grpSpPr>
        <a:xfrm>
          <a:off x="0" y="0"/>
          <a:ext cx="0" cy="0"/>
          <a:chOff x="0" y="0"/>
          <a:chExt cx="0" cy="0"/>
        </a:xfrm>
      </p:grpSpPr>
      <p:sp>
        <p:nvSpPr>
          <p:cNvPr id="9" name="Рисунок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4" name="Группа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6" name="Номер слайда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rtlCol="0">
            <a:normAutofit/>
          </a:bodyPr>
          <a:lstStyle>
            <a:lvl1pPr algn="ctr">
              <a:defRPr sz="3600" b="1" spc="0">
                <a:solidFill>
                  <a:srgbClr val="2F3342"/>
                </a:solidFill>
                <a:latin typeface="+mj-lt"/>
              </a:defRPr>
            </a:lvl1pPr>
          </a:lstStyle>
          <a:p>
            <a:pPr rtl="0"/>
            <a:r>
              <a:rPr lang="ru-RU" noProof="0" dirty="0"/>
              <a:t>ОБРАЗЕЦ ЗАГОЛОВКА</a:t>
            </a:r>
          </a:p>
        </p:txBody>
      </p:sp>
      <p:sp>
        <p:nvSpPr>
          <p:cNvPr id="8" name="Номер слайда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solidFill>
                  <a:srgbClr val="2F3342"/>
                </a:solidFill>
              </a:rPr>
              <a:pPr rtl="0"/>
              <a:t>‹#›</a:t>
            </a:fld>
            <a:endParaRPr lang="ru-RU" noProof="0" dirty="0">
              <a:solidFill>
                <a:srgbClr val="2F3342"/>
              </a:solidFill>
            </a:endParaRPr>
          </a:p>
        </p:txBody>
      </p:sp>
      <p:sp>
        <p:nvSpPr>
          <p:cNvPr id="6" name="Нижний колонтитул 5">
            <a:extLst>
              <a:ext uri="{FF2B5EF4-FFF2-40B4-BE49-F238E27FC236}">
                <a16:creationId xmlns:a16="http://schemas.microsoft.com/office/drawing/2014/main" id="{11752D6C-9D51-45A1-A6B7-B21DC9A94A43}"/>
              </a:ext>
            </a:extLst>
          </p:cNvPr>
          <p:cNvSpPr>
            <a:spLocks noGrp="1"/>
          </p:cNvSpPr>
          <p:nvPr>
            <p:ph type="ftr" sz="quarter" idx="10"/>
          </p:nvPr>
        </p:nvSpPr>
        <p:spPr/>
        <p:txBody>
          <a:bodyPr rtlCol="0"/>
          <a:lstStyle/>
          <a:p>
            <a:pPr rtl="0"/>
            <a:r>
              <a:rPr lang="ru-RU" noProof="0" dirty="0"/>
              <a:t>Добавить нижний колонтитул</a:t>
            </a:r>
          </a:p>
        </p:txBody>
      </p:sp>
      <p:sp>
        <p:nvSpPr>
          <p:cNvPr id="11" name="Прямоугольник 10" descr="Контрастный блок со открытым квадратом">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Прямоугольник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0" name="Номер слайда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ru-RU" noProof="0" smtClean="0"/>
              <a:pPr rtl="0"/>
              <a:t>‹#›</a:t>
            </a:fld>
            <a:endParaRPr lang="ru-RU" noProof="0" dirty="0"/>
          </a:p>
        </p:txBody>
      </p:sp>
      <p:sp>
        <p:nvSpPr>
          <p:cNvPr id="13" name="Объект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10" name="Рисунок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ru-RU" noProof="0"/>
              <a:t>Вставка рисунка</a:t>
            </a:r>
            <a:endParaRPr lang="ru-RU" noProof="0" dirty="0"/>
          </a:p>
        </p:txBody>
      </p:sp>
      <p:sp>
        <p:nvSpPr>
          <p:cNvPr id="2" name="Заголовок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rtlCol="0">
            <a:normAutofit/>
          </a:bodyPr>
          <a:lstStyle>
            <a:lvl1pPr>
              <a:defRPr sz="4400" b="1" spc="300">
                <a:solidFill>
                  <a:srgbClr val="2F3342"/>
                </a:solidFill>
                <a:latin typeface="+mj-lt"/>
              </a:defRPr>
            </a:lvl1pPr>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pic>
        <p:nvPicPr>
          <p:cNvPr id="11" name="Графический объект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Нижний колонтитул 5">
            <a:extLst>
              <a:ext uri="{FF2B5EF4-FFF2-40B4-BE49-F238E27FC236}">
                <a16:creationId xmlns:a16="http://schemas.microsoft.com/office/drawing/2014/main" id="{75107A3F-3DCD-44DD-AF42-32098DCC3A78}"/>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7" name="Номер слайда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p:spTree>
      <p:nvGrpSpPr>
        <p:cNvPr id="1" name=""/>
        <p:cNvGrpSpPr/>
        <p:nvPr/>
      </p:nvGrpSpPr>
      <p:grpSpPr>
        <a:xfrm>
          <a:off x="0" y="0"/>
          <a:ext cx="0" cy="0"/>
          <a:chOff x="0" y="0"/>
          <a:chExt cx="0" cy="0"/>
        </a:xfrm>
      </p:grpSpPr>
      <p:sp>
        <p:nvSpPr>
          <p:cNvPr id="10" name="Рисунок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12" name="Группа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Прямоугольник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5" name="Графический объект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Прямоугольник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16" name="Заголовок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rtlCol="0">
            <a:normAutofit/>
          </a:bodyPr>
          <a:lstStyle>
            <a:lvl1pPr algn="ctr">
              <a:defRPr sz="4400" b="1" spc="300">
                <a:solidFill>
                  <a:srgbClr val="2F3342"/>
                </a:solidFill>
                <a:latin typeface="+mj-lt"/>
              </a:defRPr>
            </a:lvl1pPr>
          </a:lstStyle>
          <a:p>
            <a:pPr rtl="0"/>
            <a:r>
              <a:rPr lang="ru-RU" noProof="0"/>
              <a:t>Образец заголовка</a:t>
            </a:r>
            <a:endParaRPr lang="ru-RU" noProof="0" dirty="0"/>
          </a:p>
        </p:txBody>
      </p:sp>
      <p:sp>
        <p:nvSpPr>
          <p:cNvPr id="17" name="Текст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2" name="Нижний колонтитул 1">
            <a:extLst>
              <a:ext uri="{FF2B5EF4-FFF2-40B4-BE49-F238E27FC236}">
                <a16:creationId xmlns:a16="http://schemas.microsoft.com/office/drawing/2014/main" id="{1A26DCC3-B99B-481C-AC63-F17D5215DCC8}"/>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spTree>
      <p:nvGrpSpPr>
        <p:cNvPr id="1" name=""/>
        <p:cNvGrpSpPr/>
        <p:nvPr/>
      </p:nvGrpSpPr>
      <p:grpSpPr>
        <a:xfrm>
          <a:off x="0" y="0"/>
          <a:ext cx="0" cy="0"/>
          <a:chOff x="0" y="0"/>
          <a:chExt cx="0" cy="0"/>
        </a:xfrm>
      </p:grpSpPr>
      <p:sp>
        <p:nvSpPr>
          <p:cNvPr id="7" name="Рисунок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14" name="Группа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Прямоугольник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pic>
          <p:nvPicPr>
            <p:cNvPr id="17" name="Графический объект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Прямоугольник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grpSp>
      <p:sp>
        <p:nvSpPr>
          <p:cNvPr id="8" name="Заголовок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rgbClr val="2F3342"/>
                </a:solidFill>
                <a:latin typeface="+mj-lt"/>
              </a:defRPr>
            </a:lvl1pPr>
          </a:lstStyle>
          <a:p>
            <a:pPr rtl="0"/>
            <a:r>
              <a:rPr lang="ru-RU" noProof="0"/>
              <a:t>Образец заголовка</a:t>
            </a:r>
            <a:endParaRPr lang="ru-RU" noProof="0" dirty="0"/>
          </a:p>
        </p:txBody>
      </p:sp>
      <p:sp>
        <p:nvSpPr>
          <p:cNvPr id="22" name="Текст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3" name="Номер слайда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2" name="Нижний колонтитул 1">
            <a:extLst>
              <a:ext uri="{FF2B5EF4-FFF2-40B4-BE49-F238E27FC236}">
                <a16:creationId xmlns:a16="http://schemas.microsoft.com/office/drawing/2014/main" id="{1149EC66-F633-4F8B-BA43-E48843E5AD21}"/>
              </a:ext>
            </a:extLst>
          </p:cNvPr>
          <p:cNvSpPr>
            <a:spLocks noGrp="1"/>
          </p:cNvSpPr>
          <p:nvPr>
            <p:ph type="ftr" sz="quarter" idx="16"/>
          </p:nvPr>
        </p:nvSpPr>
        <p:spPr/>
        <p:txBody>
          <a:bodyPr rtlCol="0"/>
          <a:lstStyle>
            <a:lvl1pPr>
              <a:defRPr>
                <a:solidFill>
                  <a:schemeClr val="bg1"/>
                </a:solidFill>
              </a:defRPr>
            </a:lvl1pPr>
          </a:lstStyle>
          <a:p>
            <a:pPr rtl="0"/>
            <a:r>
              <a:rPr lang="ru-RU" noProof="0" dirty="0"/>
              <a:t>Добавить нижний колонтитул</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с изображением">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3" name="Текст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1" name="Текст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2" name="Объект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8" name="Прямоугольник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6" name="Рисунок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ru-RU" noProof="0"/>
              <a:t>Вставка рисунка</a:t>
            </a:r>
            <a:endParaRPr lang="ru-RU" noProof="0" dirty="0"/>
          </a:p>
        </p:txBody>
      </p:sp>
      <p:sp>
        <p:nvSpPr>
          <p:cNvPr id="2" name="Нижний колонтитул 1">
            <a:extLst>
              <a:ext uri="{FF2B5EF4-FFF2-40B4-BE49-F238E27FC236}">
                <a16:creationId xmlns:a16="http://schemas.microsoft.com/office/drawing/2014/main" id="{0C0FCBE5-63C0-4DC7-8687-C2C76ABBDDB2}"/>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rtlCol="0">
            <a:normAutofit/>
          </a:bodyPr>
          <a:lstStyle>
            <a:lvl1pPr>
              <a:defRPr sz="2800"/>
            </a:lvl1pPr>
          </a:lstStyle>
          <a:p>
            <a:pPr rtl="0"/>
            <a:r>
              <a:rPr lang="ru-RU"/>
              <a:t>Образец заголовка</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объектом">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10" name="Прямоугольник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Прямоугольник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14" name="Прямоугольник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rtlCol="0" anchor="b"/>
          <a:lstStyle>
            <a:lvl1pPr>
              <a:defRPr sz="3200" b="1">
                <a:solidFill>
                  <a:srgbClr val="2F3342"/>
                </a:solidFill>
                <a:latin typeface="+mj-lt"/>
              </a:defRPr>
            </a:lvl1pPr>
          </a:lstStyle>
          <a:p>
            <a:pPr rtl="0"/>
            <a:r>
              <a:rPr lang="ru-RU" noProof="0"/>
              <a:t>Образец заголовка</a:t>
            </a:r>
            <a:endParaRPr lang="ru-RU" noProof="0" dirty="0"/>
          </a:p>
        </p:txBody>
      </p:sp>
      <p:sp>
        <p:nvSpPr>
          <p:cNvPr id="4" name="Текст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rtlCol="0"/>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1" name="Текст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8" name="Нижний колонтитул 7">
            <a:extLst>
              <a:ext uri="{FF2B5EF4-FFF2-40B4-BE49-F238E27FC236}">
                <a16:creationId xmlns:a16="http://schemas.microsoft.com/office/drawing/2014/main" id="{86AFC205-B079-430E-B82F-CBF6F56DE09D}"/>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12" name="Номер слайда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9" name="Рисунок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ru-RU" noProof="0"/>
              <a:t>Вставка рисунка</a:t>
            </a:r>
            <a:endParaRPr lang="ru-RU" noProof="0" dirty="0"/>
          </a:p>
        </p:txBody>
      </p:sp>
      <p:grpSp>
        <p:nvGrpSpPr>
          <p:cNvPr id="5" name="Группа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ОБРАЗЕЦ ТЕКСТА</a:t>
            </a:r>
          </a:p>
        </p:txBody>
      </p:sp>
      <p:sp>
        <p:nvSpPr>
          <p:cNvPr id="6" name="Номер слайда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grpSp>
        <p:nvGrpSpPr>
          <p:cNvPr id="5" name="Группа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Прямоугольник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noProof="0" dirty="0"/>
                <a:t>2</a:t>
              </a:r>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endParaRPr lang="ru-RU" noProof="0" dirty="0"/>
            </a:p>
            <a:p>
              <a:pPr algn="ctr" rtl="0"/>
              <a:r>
                <a:rPr lang="ru-RU" noProof="0" dirty="0"/>
                <a:t>+</a:t>
              </a:r>
            </a:p>
            <a:p>
              <a:pPr algn="ctr" rtl="0"/>
              <a:endParaRPr lang="ru-RU" noProof="0" dirty="0"/>
            </a:p>
          </p:txBody>
        </p:sp>
        <p:sp>
          <p:nvSpPr>
            <p:cNvPr id="23" name="Прямоугольник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рямоугольник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rgbClr val="2F3342"/>
                </a:solidFill>
                <a:latin typeface="+mj-lt"/>
              </a:defRPr>
            </a:lvl1pPr>
          </a:lstStyle>
          <a:p>
            <a:pPr rtl="0"/>
            <a:r>
              <a:rPr lang="ru-RU" noProof="0" dirty="0"/>
              <a:t>ОБРАЗЕЦ</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Текст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СТИЛИ ОБРАЗЦА</a:t>
            </a:r>
          </a:p>
        </p:txBody>
      </p:sp>
      <p:sp>
        <p:nvSpPr>
          <p:cNvPr id="4" name="Нижний колонтитул 3">
            <a:extLst>
              <a:ext uri="{FF2B5EF4-FFF2-40B4-BE49-F238E27FC236}">
                <a16:creationId xmlns:a16="http://schemas.microsoft.com/office/drawing/2014/main" id="{01A066D4-321A-48BF-84C2-18FC1D7184A7}"/>
              </a:ext>
            </a:extLst>
          </p:cNvPr>
          <p:cNvSpPr>
            <a:spLocks noGrp="1"/>
          </p:cNvSpPr>
          <p:nvPr>
            <p:ph type="ftr" sz="quarter" idx="17"/>
          </p:nvPr>
        </p:nvSpPr>
        <p:spPr/>
        <p:txBody>
          <a:bodyPr rtlCol="0"/>
          <a:lstStyle/>
          <a:p>
            <a:pPr rtl="0"/>
            <a:r>
              <a:rPr lang="ru-RU" noProof="0" dirty="0"/>
              <a:t>Добавить нижний колонтитул</a:t>
            </a:r>
          </a:p>
        </p:txBody>
      </p:sp>
      <p:sp>
        <p:nvSpPr>
          <p:cNvPr id="8" name="Номер слайда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rtlCol="0"/>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Прямоугольник: Усеченный угол 7">
            <a:extLst>
              <a:ext uri="{FF2B5EF4-FFF2-40B4-BE49-F238E27FC236}">
                <a16:creationId xmlns:a16="http://schemas.microsoft.com/office/drawing/2014/main" id="{C39E4676-2097-45B1-B554-0DFE67952792}"/>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ru-RU" noProof="0" dirty="0"/>
              <a:t>Добавить нижний колонтитул</a:t>
            </a:r>
          </a:p>
        </p:txBody>
      </p:sp>
      <p:sp>
        <p:nvSpPr>
          <p:cNvPr id="11" name="Номер слайда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ru-RU" noProof="0" smtClean="0"/>
              <a:pPr rtl="0"/>
              <a:t>‹#›</a:t>
            </a:fld>
            <a:endParaRPr lang="ru-RU" noProof="0"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0" r:id="rId8"/>
    <p:sldLayoutId id="2147483663" r:id="rId9"/>
    <p:sldLayoutId id="2147483670" r:id="rId10"/>
    <p:sldLayoutId id="2147483669" r:id="rId11"/>
    <p:sldLayoutId id="2147483667" r:id="rId12"/>
    <p:sldLayoutId id="2147483668" r:id="rId13"/>
    <p:sldLayoutId id="2147483666" r:id="rId14"/>
    <p:sldLayoutId id="2147483671" r:id="rId15"/>
    <p:sldLayoutId id="2147483655" r:id="rId16"/>
    <p:sldLayoutId id="2147483672" r:id="rId17"/>
    <p:sldLayoutId id="2147483673" r:id="rId18"/>
    <p:sldLayoutId id="2147483674" r:id="rId19"/>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Рисунок 4" descr="Абстрактное здание">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5" name="Прямоугольник 34">
            <a:extLst>
              <a:ext uri="{FF2B5EF4-FFF2-40B4-BE49-F238E27FC236}">
                <a16:creationId xmlns:a16="http://schemas.microsoft.com/office/drawing/2014/main" id="{B6C8E487-ADDC-4F1B-A30A-BAABB4998F49}"/>
              </a:ext>
            </a:extLst>
          </p:cNvPr>
          <p:cNvSpPr/>
          <p:nvPr/>
        </p:nvSpPr>
        <p:spPr>
          <a:xfrm>
            <a:off x="-71015"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nvGrpSpPr>
          <p:cNvPr id="40" name="Группа 39"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11BEC607-8474-408E-A7AC-48A065F31B63}"/>
              </a:ext>
            </a:extLst>
          </p:cNvPr>
          <p:cNvGrpSpPr/>
          <p:nvPr/>
        </p:nvGrpSpPr>
        <p:grpSpPr>
          <a:xfrm flipH="1">
            <a:off x="2076202" y="1374276"/>
            <a:ext cx="7324426" cy="3883523"/>
            <a:chOff x="252031" y="-22763"/>
            <a:chExt cx="7324426" cy="7269964"/>
          </a:xfrm>
        </p:grpSpPr>
        <p:sp>
          <p:nvSpPr>
            <p:cNvPr id="42" name="Прямоугольник 41">
              <a:extLst>
                <a:ext uri="{FF2B5EF4-FFF2-40B4-BE49-F238E27FC236}">
                  <a16:creationId xmlns:a16="http://schemas.microsoft.com/office/drawing/2014/main" id="{B601E3FC-2016-4085-9A4B-A172702EAAE1}"/>
                </a:ext>
              </a:extLst>
            </p:cNvPr>
            <p:cNvSpPr/>
            <p:nvPr/>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41" name="Прямоугольник 40">
              <a:extLst>
                <a:ext uri="{FF2B5EF4-FFF2-40B4-BE49-F238E27FC236}">
                  <a16:creationId xmlns:a16="http://schemas.microsoft.com/office/drawing/2014/main" id="{2CBF662F-A198-4AD3-8EBC-0EC9A52B2994}"/>
                </a:ext>
              </a:extLst>
            </p:cNvPr>
            <p:cNvSpPr/>
            <p:nvPr/>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3" name="Прямоугольник 42">
              <a:extLst>
                <a:ext uri="{FF2B5EF4-FFF2-40B4-BE49-F238E27FC236}">
                  <a16:creationId xmlns:a16="http://schemas.microsoft.com/office/drawing/2014/main" id="{142E86C5-8E5F-4620-A4FB-D1F926179D18}"/>
                </a:ext>
              </a:extLst>
            </p:cNvPr>
            <p:cNvSpPr/>
            <p:nvPr/>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6" name="Заголовок 5">
            <a:extLst>
              <a:ext uri="{FF2B5EF4-FFF2-40B4-BE49-F238E27FC236}">
                <a16:creationId xmlns:a16="http://schemas.microsoft.com/office/drawing/2014/main" id="{7E0E8055-17FA-43CE-9F03-E712F496B7CF}"/>
              </a:ext>
            </a:extLst>
          </p:cNvPr>
          <p:cNvSpPr>
            <a:spLocks noGrp="1"/>
          </p:cNvSpPr>
          <p:nvPr>
            <p:ph type="ctrTitle"/>
          </p:nvPr>
        </p:nvSpPr>
        <p:spPr>
          <a:xfrm>
            <a:off x="2791372" y="1763486"/>
            <a:ext cx="6609256" cy="1983066"/>
          </a:xfrm>
        </p:spPr>
        <p:txBody>
          <a:bodyPr rtlCol="0">
            <a:normAutofit fontScale="90000"/>
          </a:bodyPr>
          <a:lstStyle/>
          <a:p>
            <a:r>
              <a:rPr lang="ru-RU" dirty="0">
                <a:latin typeface="Times New Roman" pitchFamily="18" charset="0"/>
                <a:cs typeface="Times New Roman" pitchFamily="18" charset="0"/>
              </a:rPr>
              <a:t>Организация технической работы станции</a:t>
            </a:r>
            <a:endParaRPr lang="ru-RU" dirty="0">
              <a:solidFill>
                <a:srgbClr val="2F3342"/>
              </a:solidFill>
              <a:latin typeface="Times New Roman" pitchFamily="18" charset="0"/>
              <a:cs typeface="Times New Roman" pitchFamily="18" charset="0"/>
            </a:endParaRPr>
          </a:p>
        </p:txBody>
      </p:sp>
      <p:sp>
        <p:nvSpPr>
          <p:cNvPr id="3" name="Подзаголовок 2">
            <a:extLst>
              <a:ext uri="{FF2B5EF4-FFF2-40B4-BE49-F238E27FC236}">
                <a16:creationId xmlns:a16="http://schemas.microsoft.com/office/drawing/2014/main" id="{90889813-D336-4CEA-BB54-1608C8201F27}"/>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35840" y="813472"/>
            <a:ext cx="6117771" cy="573989"/>
          </a:xfrm>
        </p:spPr>
        <p:txBody>
          <a:bodyPr/>
          <a:lstStyle/>
          <a:p>
            <a:r>
              <a:rPr lang="ru-RU" dirty="0">
                <a:latin typeface="Times New Roman" pitchFamily="18" charset="0"/>
                <a:cs typeface="Times New Roman" pitchFamily="18" charset="0"/>
              </a:rPr>
              <a:t>Постановка локомотивов в поезда</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Содержимое 3"/>
          <p:cNvSpPr>
            <a:spLocks noGrp="1"/>
          </p:cNvSpPr>
          <p:nvPr>
            <p:ph idx="1"/>
          </p:nvPr>
        </p:nvSpPr>
        <p:spPr>
          <a:xfrm>
            <a:off x="4303059" y="1455526"/>
            <a:ext cx="7718612" cy="5402474"/>
          </a:xfrm>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20000"/>
              </a:lnSpc>
              <a:buNone/>
            </a:pPr>
            <a:r>
              <a:rPr lang="ru-RU" dirty="0">
                <a:solidFill>
                  <a:schemeClr val="tx1"/>
                </a:solidFill>
                <a:latin typeface="Times New Roman" pitchFamily="18" charset="0"/>
                <a:cs typeface="Times New Roman" pitchFamily="18" charset="0"/>
              </a:rPr>
              <a:t>		</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15.47. </a:t>
            </a:r>
            <a:r>
              <a:rPr lang="ru-RU" dirty="0">
                <a:solidFill>
                  <a:schemeClr val="tx1"/>
                </a:solidFill>
                <a:latin typeface="Times New Roman" pitchFamily="18" charset="0"/>
                <a:cs typeface="Times New Roman" pitchFamily="18" charset="0"/>
              </a:rPr>
              <a:t>Действующие электровозы и тепловозы ставятся в голове поезда и управляются машинистом из передней кабины. Тепловозы, имеющие одну кабину управления, и паровозы ставятся в голове поезда для движения передним ходом. В поездах, которые следуют с двумя или тремя действующими локомотивами по всему участку обращения, в голове поезда ставится локомотив, имеющий более мощные компрессоры (паровоздушные насосы). Порядок постановки действующих локомотивов в поезда повышенного веса и длины, а также прицепка к поездам действующих локомотивов, которые следуют на часть участка, и условия их обращения, обеспечивающие безопасность движения, устанавливаются начальником железной дороги. Для маневровых передвижений локомотивов с двумя и более кабинами управления или работающих по системе многих единиц начальник железной дороги в зависимости от местных условий устанавливает порядок управления локомотивом, обеспечивающий безопасность движения и людей. Локомотивы, занятые на поездной работе, и специальный самоходный подвижной состав должны эксплуатироваться в пределах участков обращения. В исключительных случаях пропуск локомотивов и специального самоходного подвижного состава на незакрепленные участки осуществляется с разрешения МПС России.</a:t>
            </a:r>
          </a:p>
          <a:p>
            <a:pPr algn="just">
              <a:lnSpc>
                <a:spcPct val="120000"/>
              </a:lnSpc>
            </a:pPr>
            <a:endParaRPr lang="ru-RU" dirty="0">
              <a:solidFill>
                <a:schemeClr val="tx1"/>
              </a:solidFill>
              <a:latin typeface="Times New Roman" pitchFamily="18" charset="0"/>
              <a:cs typeface="Times New Roman" pitchFamily="18" charset="0"/>
            </a:endParaRPr>
          </a:p>
        </p:txBody>
      </p:sp>
      <p:pic>
        <p:nvPicPr>
          <p:cNvPr id="56322" name="Picture 2" descr="https://cdn.pixabay.com/photo/2015/04/03/15/30/train-705261_1280.jpg"/>
          <p:cNvPicPr>
            <a:picLocks noGrp="1" noChangeAspect="1" noChangeArrowheads="1"/>
          </p:cNvPicPr>
          <p:nvPr>
            <p:ph type="pic" sz="quarter" idx="15"/>
          </p:nvPr>
        </p:nvPicPr>
        <p:blipFill>
          <a:blip r:embed="rId2"/>
          <a:srcRect l="16674" r="16674"/>
          <a:stretch>
            <a:fillRect/>
          </a:stretch>
        </p:blipFill>
        <p:spPr bwMode="auto">
          <a:xfrm>
            <a:off x="-2957968" y="0"/>
            <a:ext cx="7250113"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Рисунок 4" descr="Абстрактное здание">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5" name="Прямоугольник 34">
            <a:extLst>
              <a:ext uri="{FF2B5EF4-FFF2-40B4-BE49-F238E27FC236}">
                <a16:creationId xmlns:a16="http://schemas.microsoft.com/office/drawing/2014/main" id="{B6C8E487-ADDC-4F1B-A30A-BAABB4998F49}"/>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nvGrpSpPr>
          <p:cNvPr id="2" name="Группа 39"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11BEC607-8474-408E-A7AC-48A065F31B63}"/>
              </a:ext>
            </a:extLst>
          </p:cNvPr>
          <p:cNvGrpSpPr/>
          <p:nvPr/>
        </p:nvGrpSpPr>
        <p:grpSpPr>
          <a:xfrm flipH="1">
            <a:off x="2076202" y="1374276"/>
            <a:ext cx="7324426" cy="3883523"/>
            <a:chOff x="252031" y="-22763"/>
            <a:chExt cx="7324426" cy="7269964"/>
          </a:xfrm>
        </p:grpSpPr>
        <p:sp>
          <p:nvSpPr>
            <p:cNvPr id="42" name="Прямоугольник 41">
              <a:extLst>
                <a:ext uri="{FF2B5EF4-FFF2-40B4-BE49-F238E27FC236}">
                  <a16:creationId xmlns:a16="http://schemas.microsoft.com/office/drawing/2014/main" id="{B601E3FC-2016-4085-9A4B-A172702EAAE1}"/>
                </a:ext>
              </a:extLst>
            </p:cNvPr>
            <p:cNvSpPr/>
            <p:nvPr/>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41" name="Прямоугольник 40">
              <a:extLst>
                <a:ext uri="{FF2B5EF4-FFF2-40B4-BE49-F238E27FC236}">
                  <a16:creationId xmlns:a16="http://schemas.microsoft.com/office/drawing/2014/main" id="{2CBF662F-A198-4AD3-8EBC-0EC9A52B2994}"/>
                </a:ext>
              </a:extLst>
            </p:cNvPr>
            <p:cNvSpPr/>
            <p:nvPr/>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3" name="Прямоугольник 42">
              <a:extLst>
                <a:ext uri="{FF2B5EF4-FFF2-40B4-BE49-F238E27FC236}">
                  <a16:creationId xmlns:a16="http://schemas.microsoft.com/office/drawing/2014/main" id="{142E86C5-8E5F-4620-A4FB-D1F926179D18}"/>
                </a:ext>
              </a:extLst>
            </p:cNvPr>
            <p:cNvSpPr/>
            <p:nvPr/>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6" name="Заголовок 5">
            <a:extLst>
              <a:ext uri="{FF2B5EF4-FFF2-40B4-BE49-F238E27FC236}">
                <a16:creationId xmlns:a16="http://schemas.microsoft.com/office/drawing/2014/main" id="{7E0E8055-17FA-43CE-9F03-E712F496B7CF}"/>
              </a:ext>
            </a:extLst>
          </p:cNvPr>
          <p:cNvSpPr>
            <a:spLocks noGrp="1"/>
          </p:cNvSpPr>
          <p:nvPr>
            <p:ph type="ctrTitle"/>
          </p:nvPr>
        </p:nvSpPr>
        <p:spPr>
          <a:xfrm>
            <a:off x="2791372" y="1763486"/>
            <a:ext cx="6609256" cy="1983066"/>
          </a:xfrm>
        </p:spPr>
        <p:txBody>
          <a:bodyPr rtlCol="0">
            <a:normAutofit fontScale="90000"/>
          </a:bodyPr>
          <a:lstStyle/>
          <a:p>
            <a:r>
              <a:rPr lang="en-US" dirty="0">
                <a:latin typeface="Times New Roman" pitchFamily="18" charset="0"/>
                <a:cs typeface="Times New Roman" pitchFamily="18" charset="0"/>
              </a:rPr>
              <a:t>Organization of technical work of the station</a:t>
            </a:r>
            <a:endParaRPr lang="ru-RU" dirty="0">
              <a:solidFill>
                <a:srgbClr val="2F3342"/>
              </a:solidFill>
              <a:latin typeface="Times New Roman" pitchFamily="18" charset="0"/>
              <a:cs typeface="Times New Roman" pitchFamily="18" charset="0"/>
            </a:endParaRPr>
          </a:p>
        </p:txBody>
      </p:sp>
      <p:sp>
        <p:nvSpPr>
          <p:cNvPr id="7" name="Подзаголовок 6">
            <a:extLst>
              <a:ext uri="{FF2B5EF4-FFF2-40B4-BE49-F238E27FC236}">
                <a16:creationId xmlns:a16="http://schemas.microsoft.com/office/drawing/2014/main" id="{9935280A-EBD5-4EFA-81A0-313C85F987EC}"/>
              </a:ext>
            </a:extLst>
          </p:cNvPr>
          <p:cNvSpPr>
            <a:spLocks noGrp="1"/>
          </p:cNvSpPr>
          <p:nvPr>
            <p:ph type="subTitle" idx="1"/>
          </p:nvPr>
        </p:nvSpPr>
        <p:spPr>
          <a:xfrm>
            <a:off x="4711612" y="5758867"/>
            <a:ext cx="6609256" cy="450503"/>
          </a:xfrm>
        </p:spPr>
        <p:txBody>
          <a:bodyPr rtlCol="0">
            <a:noAutofit/>
          </a:bodyPr>
          <a:lstStyle/>
          <a:p>
            <a:pPr algn="r"/>
            <a:r>
              <a:rPr lang="en-US" sz="2000" spc="0" dirty="0">
                <a:effectLst>
                  <a:outerShdw blurRad="38100" dist="38100" dir="2700000" algn="tl">
                    <a:srgbClr val="000000">
                      <a:alpha val="43137"/>
                    </a:srgbClr>
                  </a:outerShdw>
                </a:effectLst>
                <a:latin typeface="Times New Roman" pitchFamily="18" charset="0"/>
                <a:cs typeface="Times New Roman" pitchFamily="18" charset="0"/>
              </a:rPr>
              <a:t>Performed by: </a:t>
            </a:r>
            <a:r>
              <a:rPr lang="en-US" sz="2000" spc="0" dirty="0" err="1">
                <a:effectLst>
                  <a:outerShdw blurRad="38100" dist="38100" dir="2700000" algn="tl">
                    <a:srgbClr val="000000">
                      <a:alpha val="43137"/>
                    </a:srgbClr>
                  </a:outerShdw>
                </a:effectLst>
                <a:latin typeface="Times New Roman" pitchFamily="18" charset="0"/>
                <a:cs typeface="Times New Roman" pitchFamily="18" charset="0"/>
              </a:rPr>
              <a:t>Lebedev</a:t>
            </a:r>
            <a:r>
              <a:rPr lang="en-US" sz="2000" spc="0" dirty="0">
                <a:effectLst>
                  <a:outerShdw blurRad="38100" dist="38100" dir="2700000" algn="tl">
                    <a:srgbClr val="000000">
                      <a:alpha val="43137"/>
                    </a:srgbClr>
                  </a:outerShdw>
                </a:effectLst>
                <a:latin typeface="Times New Roman" pitchFamily="18" charset="0"/>
                <a:cs typeface="Times New Roman" pitchFamily="18" charset="0"/>
              </a:rPr>
              <a:t> D. V.</a:t>
            </a:r>
            <a:endParaRPr lang="ru-RU" sz="2000" spc="0" dirty="0">
              <a:effectLst>
                <a:outerShdw blurRad="38100" dist="38100" dir="2700000" algn="tl">
                  <a:srgbClr val="000000">
                    <a:alpha val="43137"/>
                  </a:srgbClr>
                </a:outerShdw>
              </a:effectLst>
              <a:latin typeface="Times New Roman" pitchFamily="18" charset="0"/>
              <a:cs typeface="Times New Roman" pitchFamily="18" charset="0"/>
            </a:endParaRPr>
          </a:p>
          <a:p>
            <a:pPr algn="r"/>
            <a:r>
              <a:rPr lang="en-US" sz="2000" spc="0" dirty="0">
                <a:effectLst>
                  <a:outerShdw blurRad="38100" dist="38100" dir="2700000" algn="tl">
                    <a:srgbClr val="000000">
                      <a:alpha val="43137"/>
                    </a:srgbClr>
                  </a:outerShdw>
                </a:effectLst>
                <a:latin typeface="Times New Roman" pitchFamily="18" charset="0"/>
                <a:cs typeface="Times New Roman" pitchFamily="18" charset="0"/>
              </a:rPr>
              <a:t>Group: TEPS-117</a:t>
            </a:r>
            <a:endParaRPr lang="ru-RU" sz="2000" spc="0" dirty="0">
              <a:solidFill>
                <a:srgbClr val="2F334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0621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4D671F4D-9614-41E9-BA0C-7977DEBBBBB3}"/>
              </a:ext>
            </a:extLst>
          </p:cNvPr>
          <p:cNvSpPr>
            <a:spLocks noGrp="1"/>
          </p:cNvSpPr>
          <p:nvPr>
            <p:ph type="title"/>
          </p:nvPr>
        </p:nvSpPr>
        <p:spPr/>
        <p:txBody>
          <a:bodyPr rtlCol="0"/>
          <a:lstStyle/>
          <a:p>
            <a:r>
              <a:rPr lang="en-US" dirty="0">
                <a:latin typeface="Times New Roman" pitchFamily="18" charset="0"/>
                <a:cs typeface="Times New Roman" pitchFamily="18" charset="0"/>
              </a:rPr>
              <a:t>general requirements</a:t>
            </a:r>
            <a:endParaRPr lang="ru-RU" dirty="0">
              <a:latin typeface="Times New Roman" pitchFamily="18" charset="0"/>
              <a:cs typeface="Times New Roman" pitchFamily="18" charset="0"/>
            </a:endParaRPr>
          </a:p>
        </p:txBody>
      </p:sp>
      <p:sp>
        <p:nvSpPr>
          <p:cNvPr id="8" name="Прямоугольник 7" descr="Контрастный блок со открытым квадратом">
            <a:extLst>
              <a:ext uri="{FF2B5EF4-FFF2-40B4-BE49-F238E27FC236}">
                <a16:creationId xmlns:a16="http://schemas.microsoft.com/office/drawing/2014/main" id="{1715FCDC-B95D-46B0-8EBD-FC1451D3C124}"/>
              </a:ext>
            </a:extLst>
          </p:cNvPr>
          <p:cNvSpPr/>
          <p:nvPr/>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 name="Прямоугольник 8">
            <a:extLst>
              <a:ext uri="{FF2B5EF4-FFF2-40B4-BE49-F238E27FC236}">
                <a16:creationId xmlns:a16="http://schemas.microsoft.com/office/drawing/2014/main" id="{EF85080C-B66C-4B03-BE77-8C2994DDD44D}"/>
              </a:ext>
            </a:extLst>
          </p:cNvPr>
          <p:cNvSpPr/>
          <p:nvPr/>
        </p:nvSpPr>
        <p:spPr>
          <a:xfrm flipH="1">
            <a:off x="555902" y="1024618"/>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2" name="Нижний колонтитул 1">
            <a:extLst>
              <a:ext uri="{FF2B5EF4-FFF2-40B4-BE49-F238E27FC236}">
                <a16:creationId xmlns:a16="http://schemas.microsoft.com/office/drawing/2014/main" id="{AAB9EEEE-5D24-422D-B76D-987859ECB059}"/>
              </a:ext>
            </a:extLst>
          </p:cNvPr>
          <p:cNvSpPr>
            <a:spLocks noGrp="1"/>
          </p:cNvSpPr>
          <p:nvPr>
            <p:ph type="ftr" sz="quarter" idx="10"/>
          </p:nvPr>
        </p:nvSpPr>
        <p:spPr/>
        <p:txBody>
          <a:bodyPr rtlCol="0"/>
          <a:lstStyle/>
          <a:p>
            <a:pPr rtl="0"/>
            <a:r>
              <a:rPr lang="ru-RU" dirty="0"/>
              <a:t>Добавить нижний колонтитул</a:t>
            </a:r>
          </a:p>
        </p:txBody>
      </p:sp>
      <p:sp>
        <p:nvSpPr>
          <p:cNvPr id="5" name="Номер слайда 4">
            <a:extLst>
              <a:ext uri="{FF2B5EF4-FFF2-40B4-BE49-F238E27FC236}">
                <a16:creationId xmlns:a16="http://schemas.microsoft.com/office/drawing/2014/main" id="{4BFC890C-B560-45C1-9FF4-08AA00E1673F}"/>
              </a:ext>
            </a:extLst>
          </p:cNvPr>
          <p:cNvSpPr>
            <a:spLocks noGrp="1"/>
          </p:cNvSpPr>
          <p:nvPr>
            <p:ph type="sldNum" sz="quarter" idx="11"/>
          </p:nvPr>
        </p:nvSpPr>
        <p:spPr/>
        <p:txBody>
          <a:bodyPr rtlCol="0"/>
          <a:lstStyle/>
          <a:p>
            <a:pPr rtl="0"/>
            <a:fld id="{8C2E478F-E849-4A8C-AF1F-CBCC78A7CBFA}" type="slidenum">
              <a:rPr lang="ru-RU" smtClean="0"/>
              <a:pPr rtl="0"/>
              <a:t>12</a:t>
            </a:fld>
            <a:endParaRPr lang="ru-RU" dirty="0"/>
          </a:p>
        </p:txBody>
      </p:sp>
      <p:sp>
        <p:nvSpPr>
          <p:cNvPr id="11" name="TextBox 10"/>
          <p:cNvSpPr txBox="1"/>
          <p:nvPr/>
        </p:nvSpPr>
        <p:spPr>
          <a:xfrm>
            <a:off x="600891" y="1186831"/>
            <a:ext cx="10985863" cy="4247317"/>
          </a:xfrm>
          <a:prstGeom prst="rect">
            <a:avLst/>
          </a:prstGeom>
          <a:noFill/>
        </p:spPr>
        <p:txBody>
          <a:bodyPr wrap="square" rtlCol="0">
            <a:spAutoFit/>
          </a:bodyPr>
          <a:lstStyle/>
          <a:p>
            <a:r>
              <a:rPr lang="en-US" dirty="0">
                <a:latin typeface="Times New Roman" pitchFamily="18" charset="0"/>
                <a:cs typeface="Times New Roman" pitchFamily="18" charset="0"/>
              </a:rPr>
              <a:t>15.1. The procedure for using the technical means of the station is established by the technical and administrative act, which regulates the safe and unhindered reception, departure and passage of trains through the station, the safety of intra-station shunting work and compliance with labor protection requirements. </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The procedure established by the technical and administrative act is mandatory for employees of all services.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1</a:t>
            </a:r>
            <a:r>
              <a:rPr lang="en-US" dirty="0">
                <a:latin typeface="Times New Roman" pitchFamily="18" charset="0"/>
                <a:cs typeface="Times New Roman" pitchFamily="18" charset="0"/>
              </a:rPr>
              <a:t>5.2. The technical and administrative act of the station is developed by the station manager on the basis of and in full compliance with these Rules, the instructions for signaling on the railways of the Russian Federation, the instructions for train movement and shunting work on the railways of the Russian Federation and the Instructions for drawing up technical and administrative acts of railway stations. The technical and administrative act of the station is checked by the traffic auditor and approved: screening for stations and passenger, cargo and of the precinct in accordance with the list established by the head of the railway, the chief of rail transportation and in addition to these stations, agreed by the heads of the locomotive and wagon depot, the track, signaling and communication, electricity and directorates for passenger service, passenger stations; for other stations - the head of the transportation department of the railway department, and in the absence of railway departments in the railway-the deputy head of the railway transportation service. The technical and administrative act is accompanied by a schematic plan of the station and, depending on local conditions, the necessary instructions.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77909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860611"/>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19" name="TextBox 18"/>
          <p:cNvSpPr txBox="1"/>
          <p:nvPr/>
        </p:nvSpPr>
        <p:spPr>
          <a:xfrm>
            <a:off x="1156447" y="1492626"/>
            <a:ext cx="8431305"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a:solidFill>
                  <a:schemeClr val="tx1"/>
                </a:solidFill>
                <a:latin typeface="Times New Roman" pitchFamily="18" charset="0"/>
                <a:cs typeface="Times New Roman" pitchFamily="18" charset="0"/>
              </a:rPr>
              <a:t>Operation of switches</a:t>
            </a:r>
            <a:endParaRPr lang="ru-RU" sz="3600" dirty="0">
              <a:solidFill>
                <a:schemeClr val="tx1"/>
              </a:solidFill>
              <a:latin typeface="Times New Roman" pitchFamily="18" charset="0"/>
              <a:cs typeface="Times New Roman" pitchFamily="18" charset="0"/>
            </a:endParaRPr>
          </a:p>
        </p:txBody>
      </p:sp>
      <p:sp>
        <p:nvSpPr>
          <p:cNvPr id="20" name="TextBox 19"/>
          <p:cNvSpPr txBox="1"/>
          <p:nvPr/>
        </p:nvSpPr>
        <p:spPr>
          <a:xfrm>
            <a:off x="537883" y="2124633"/>
            <a:ext cx="9843246" cy="415498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a:latin typeface="Times New Roman" pitchFamily="18" charset="0"/>
                <a:cs typeface="Times New Roman" pitchFamily="18" charset="0"/>
              </a:rPr>
              <a:t>15.3.The arrows located on the main and receiving and sending routes, as well as the security ones, must be in the normal position. The normal position for the shooter is input on the main routes of stations a single-track lines - the direction from each end of the station at different ways; the input on the main routes of stations of double - track lines- the direction of the relevant main ways; all the others on the main routes of tracks and stations, with the exception of arrows leading to safety and detecting deadlocks, - the direction of the relevant main ways; leading in safety and detecting deadlocks in these dead ends. Stations </a:t>
            </a:r>
            <a:r>
              <a:rPr lang="en-US" sz="2200" dirty="0" err="1">
                <a:latin typeface="Times New Roman" pitchFamily="18" charset="0"/>
                <a:cs typeface="Times New Roman" pitchFamily="18" charset="0"/>
              </a:rPr>
              <a:t>modeately</a:t>
            </a:r>
            <a:r>
              <a:rPr lang="en-US" sz="2200" dirty="0">
                <a:latin typeface="Times New Roman" pitchFamily="18" charset="0"/>
                <a:cs typeface="Times New Roman" pitchFamily="18" charset="0"/>
              </a:rPr>
              <a:t> lines where the two switch positions one arrow is the duty of the post, and also where not provided for in the staff officers of transportation, the normal position of the input arrows on the main routes single-track lines is set by the head office of the railway, and in the absence in the composition of the railroad offices of the railway chief engineer of the railway.</a:t>
            </a:r>
            <a:r>
              <a:rPr lang="ru-RU" sz="2200" dirty="0">
                <a:latin typeface="Times New Roman" pitchFamily="18" charset="0"/>
                <a:cs typeface="Times New Roman" pitchFamily="18" charset="0"/>
              </a:rPr>
              <a:t>	</a:t>
            </a:r>
          </a:p>
        </p:txBody>
      </p:sp>
    </p:spTree>
    <p:extLst>
      <p:ext uri="{BB962C8B-B14F-4D97-AF65-F5344CB8AC3E}">
        <p14:creationId xmlns:p14="http://schemas.microsoft.com/office/powerpoint/2010/main" val="294830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524435"/>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0" name="TextBox 19"/>
          <p:cNvSpPr txBox="1"/>
          <p:nvPr/>
        </p:nvSpPr>
        <p:spPr>
          <a:xfrm>
            <a:off x="591673" y="1543029"/>
            <a:ext cx="9937376" cy="470898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15.4. A switch laid on a stretch is assigned to one of the neighboring stations or a post is set up at the place of the branch. The order of maintenance, lighting, protection of these switches, as well as the order of storage of keys from the arrows is established by the head of the railway department, and in the absence of railway departments in the railway - by the chief engineer of the railway.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15.5. Each control switches and signals should be run by only one employee who is responsible for the transfer of controlled switches and signals and traffic safety: the station the post of centralization within the jurisdiction of the duty station, the Executive - the duty station of the post interlocking operator centralization post, arrow post - duty switches fasting, fasting centralization of mechanized and automated hump - duty at the hump, or operator of the hump. It is allowed at stations to serve two switch posts by one switch post duty officer, and separate switches and posts-directly by the station duty officer. The list of such stations is established by the head of the railway department, and in the absence of railway departments in the railway-by the chief engineer of the railway. At stations located in areas with the control centralization responsible for the translation of the arrows and the control signal is a train dispatcher.</a:t>
            </a:r>
            <a:r>
              <a:rPr lang="ru-RU" sz="2000" dirty="0">
                <a:latin typeface="Times New Roman" pitchFamily="18" charset="0"/>
                <a:cs typeface="Times New Roman" pitchFamily="18" charset="0"/>
              </a:rPr>
              <a:t>	</a:t>
            </a:r>
          </a:p>
        </p:txBody>
      </p:sp>
      <p:sp>
        <p:nvSpPr>
          <p:cNvPr id="9" name="TextBox 8"/>
          <p:cNvSpPr txBox="1"/>
          <p:nvPr/>
        </p:nvSpPr>
        <p:spPr>
          <a:xfrm>
            <a:off x="1290917" y="914402"/>
            <a:ext cx="8431305"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a:solidFill>
                  <a:schemeClr val="tx1"/>
                </a:solidFill>
                <a:latin typeface="Times New Roman" pitchFamily="18" charset="0"/>
                <a:cs typeface="Times New Roman" pitchFamily="18" charset="0"/>
              </a:rPr>
              <a:t>Operation of switches</a:t>
            </a:r>
            <a:endParaRPr lang="ru-RU"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830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524435"/>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0" name="TextBox 19"/>
          <p:cNvSpPr txBox="1"/>
          <p:nvPr/>
        </p:nvSpPr>
        <p:spPr>
          <a:xfrm>
            <a:off x="551332" y="1879205"/>
            <a:ext cx="9937376" cy="424731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 15.6. To monitor the performance of duty arrow post in stations depending on the track of development, the nature and extent of shunting duty switches are assigned to the senior post. At the stations, the list of which is established by the head office of the railway, and in the absence in the composition of the railroad offices of the railway - the Deputy head of the railway, the senior duty switch post can be assigned directly to service post or simultaneously for service post and monitor the performance of other duty switch positions switches are located in the area. In addition to train dispatchers or station attendants, operators of the </a:t>
            </a:r>
            <a:r>
              <a:rPr lang="en-US" dirty="0" err="1">
                <a:latin typeface="Times New Roman" pitchFamily="18" charset="0"/>
                <a:cs typeface="Times New Roman" pitchFamily="18" charset="0"/>
              </a:rPr>
              <a:t>centralisation</a:t>
            </a:r>
            <a:r>
              <a:rPr lang="en-US" dirty="0">
                <a:latin typeface="Times New Roman" pitchFamily="18" charset="0"/>
                <a:cs typeface="Times New Roman" pitchFamily="18" charset="0"/>
              </a:rPr>
              <a:t> post may be assigned to central </a:t>
            </a:r>
            <a:r>
              <a:rPr lang="en-US" dirty="0" err="1">
                <a:latin typeface="Times New Roman" pitchFamily="18" charset="0"/>
                <a:cs typeface="Times New Roman" pitchFamily="18" charset="0"/>
              </a:rPr>
              <a:t>centralisation</a:t>
            </a:r>
            <a:r>
              <a:rPr lang="en-US" dirty="0">
                <a:latin typeface="Times New Roman" pitchFamily="18" charset="0"/>
                <a:cs typeface="Times New Roman" pitchFamily="18" charset="0"/>
              </a:rPr>
              <a:t> control posts and station </a:t>
            </a:r>
            <a:r>
              <a:rPr lang="en-US" dirty="0" err="1">
                <a:latin typeface="Times New Roman" pitchFamily="18" charset="0"/>
                <a:cs typeface="Times New Roman" pitchFamily="18" charset="0"/>
              </a:rPr>
              <a:t>centralisation</a:t>
            </a:r>
            <a:r>
              <a:rPr lang="en-US" dirty="0">
                <a:latin typeface="Times New Roman" pitchFamily="18" charset="0"/>
                <a:cs typeface="Times New Roman" pitchFamily="18" charset="0"/>
              </a:rPr>
              <a:t> posts at stations.</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15.7.Before receiving and departing a train, arrows directly entering the route of reception and departure, as well as security guards, must be </a:t>
            </a:r>
            <a:r>
              <a:rPr lang="en-US" dirty="0" err="1">
                <a:latin typeface="Times New Roman" pitchFamily="18" charset="0"/>
                <a:cs typeface="Times New Roman" pitchFamily="18" charset="0"/>
              </a:rPr>
              <a:t>locked.Translation</a:t>
            </a:r>
            <a:r>
              <a:rPr lang="en-US" dirty="0">
                <a:latin typeface="Times New Roman" pitchFamily="18" charset="0"/>
                <a:cs typeface="Times New Roman" pitchFamily="18" charset="0"/>
              </a:rPr>
              <a:t> of centralized arrows when preparing the route for the reception and departure of trains is performed by the station attendant or at his direction by the operator of the centralization post. Translation and locking of non-centralized switches when preparing a route for receiving or departing trains are performed by the switchboard duty officer, the senior switchboard duty officer, or the station duty officer when servicing the switches.</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9" name="TextBox 8"/>
          <p:cNvSpPr txBox="1"/>
          <p:nvPr/>
        </p:nvSpPr>
        <p:spPr>
          <a:xfrm>
            <a:off x="1317811" y="1223684"/>
            <a:ext cx="8431305"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a:solidFill>
                  <a:schemeClr val="tx1"/>
                </a:solidFill>
                <a:latin typeface="Times New Roman" pitchFamily="18" charset="0"/>
                <a:cs typeface="Times New Roman" pitchFamily="18" charset="0"/>
              </a:rPr>
              <a:t>Operation of switches</a:t>
            </a:r>
            <a:endParaRPr lang="ru-RU"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830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7themes.su/php/imres/resize.php?width=1680&amp;height=1050&amp;cropratio=16:10&amp;image=/_ph/34/172500277.jpg"/>
          <p:cNvPicPr>
            <a:picLocks noGrp="1" noChangeAspect="1" noChangeArrowheads="1"/>
          </p:cNvPicPr>
          <p:nvPr>
            <p:ph type="pic" idx="1"/>
          </p:nvPr>
        </p:nvPicPr>
        <p:blipFill>
          <a:blip r:embed="rId3"/>
          <a:srcRect l="25101" r="25101"/>
          <a:stretch>
            <a:fillRect/>
          </a:stretch>
        </p:blipFill>
        <p:spPr bwMode="auto">
          <a:xfrm>
            <a:off x="6727371" y="0"/>
            <a:ext cx="5464629" cy="6858000"/>
          </a:xfrm>
          <a:prstGeom prst="rect">
            <a:avLst/>
          </a:prstGeom>
          <a:noFill/>
        </p:spPr>
      </p:pic>
      <p:sp>
        <p:nvSpPr>
          <p:cNvPr id="12" name="Прямоугольник 11">
            <a:extLst>
              <a:ext uri="{FF2B5EF4-FFF2-40B4-BE49-F238E27FC236}">
                <a16:creationId xmlns:a16="http://schemas.microsoft.com/office/drawing/2014/main" id="{663F03C3-322B-449C-A477-EA1D99EDC624}"/>
              </a:ext>
            </a:extLst>
          </p:cNvPr>
          <p:cNvSpPr/>
          <p:nvPr/>
        </p:nvSpPr>
        <p:spPr>
          <a:xfrm>
            <a:off x="979712" y="1181214"/>
            <a:ext cx="745889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13" name="Прямоугольник 12" descr="Квадрат белого фона">
            <a:extLst>
              <a:ext uri="{FF2B5EF4-FFF2-40B4-BE49-F238E27FC236}">
                <a16:creationId xmlns:a16="http://schemas.microsoft.com/office/drawing/2014/main" id="{AA0E0CBA-1F82-43A8-9DE3-F0F883DB2D26}"/>
              </a:ext>
            </a:extLst>
          </p:cNvPr>
          <p:cNvSpPr/>
          <p:nvPr/>
        </p:nvSpPr>
        <p:spPr>
          <a:xfrm>
            <a:off x="971006" y="616279"/>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984068" y="1271451"/>
            <a:ext cx="5138057" cy="587876"/>
          </a:xfrm>
        </p:spPr>
        <p:txBody>
          <a:bodyPr rtlCol="0">
            <a:normAutofit fontScale="90000"/>
          </a:bodyPr>
          <a:lstStyle/>
          <a:p>
            <a:r>
              <a:rPr lang="en-US" dirty="0">
                <a:latin typeface="Times New Roman" pitchFamily="18" charset="0"/>
                <a:cs typeface="Times New Roman" pitchFamily="18" charset="0"/>
              </a:rPr>
              <a:t>Production of maneuvers </a:t>
            </a:r>
            <a:br>
              <a:rPr lang="ru-RU" dirty="0"/>
            </a:br>
            <a:endParaRPr lang="ru-RU" dirty="0"/>
          </a:p>
        </p:txBody>
      </p:sp>
      <p:sp>
        <p:nvSpPr>
          <p:cNvPr id="8" name="Текст 7">
            <a:extLst>
              <a:ext uri="{FF2B5EF4-FFF2-40B4-BE49-F238E27FC236}">
                <a16:creationId xmlns:a16="http://schemas.microsoft.com/office/drawing/2014/main" id="{E79DECD2-B85E-4CB3-BBFB-C64131454B65}"/>
              </a:ext>
            </a:extLst>
          </p:cNvPr>
          <p:cNvSpPr>
            <a:spLocks noGrp="1"/>
          </p:cNvSpPr>
          <p:nvPr>
            <p:ph type="body" sz="half" idx="2"/>
          </p:nvPr>
        </p:nvSpPr>
        <p:spPr>
          <a:xfrm>
            <a:off x="849086" y="1514886"/>
            <a:ext cx="6100354" cy="4885914"/>
          </a:xfrm>
          <a:ln>
            <a:solidFill>
              <a:schemeClr val="bg1"/>
            </a:solidFill>
          </a:ln>
        </p:spPr>
        <p:style>
          <a:lnRef idx="2">
            <a:schemeClr val="accent2"/>
          </a:lnRef>
          <a:fillRef idx="1">
            <a:schemeClr val="lt1"/>
          </a:fillRef>
          <a:effectRef idx="0">
            <a:schemeClr val="accent2"/>
          </a:effectRef>
          <a:fontRef idx="minor">
            <a:schemeClr val="dk1"/>
          </a:fontRef>
        </p:style>
        <p:txBody>
          <a:bodyPr rtlCol="0" anchor="t">
            <a:noAutofit/>
          </a:bodyPr>
          <a:lstStyle/>
          <a:p>
            <a:pPr algn="just">
              <a:lnSpc>
                <a:spcPct val="100000"/>
              </a:lnSpc>
              <a:spcBef>
                <a:spcPts val="0"/>
              </a:spcBef>
            </a:pP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15.13. Maneuvers on station tracks must be performed at the direction of only one employee - the station attendant, the shunting dispatcher, the sorting hill or park attendant, and on sections equipped with dispatching centralization - the train dispatcher. The distribution of responsibilities for the management of maneuvers is indicated in the technical and administrative act of the station.</a:t>
            </a:r>
            <a:endParaRPr lang="ru-RU" sz="2000" dirty="0">
              <a:latin typeface="Times New Roman" pitchFamily="18" charset="0"/>
              <a:cs typeface="Times New Roman" pitchFamily="18" charset="0"/>
            </a:endParaRPr>
          </a:p>
          <a:p>
            <a:pPr algn="just">
              <a:lnSpc>
                <a:spcPct val="100000"/>
              </a:lnSpc>
              <a:spcBef>
                <a:spcPts val="0"/>
              </a:spcBef>
            </a:pP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15.14. The main means of transmitting instructions during maneuvering work should be radio communication, and, if necessary, two - way park communication devices. Signaling during maneuvering is permitted by manual signaling devices.</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853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7themes.su/php/imres/resize.php?width=1680&amp;height=1050&amp;cropratio=16:10&amp;image=/_ph/34/172500277.jpg"/>
          <p:cNvPicPr>
            <a:picLocks noGrp="1" noChangeAspect="1" noChangeArrowheads="1"/>
          </p:cNvPicPr>
          <p:nvPr>
            <p:ph type="pic" idx="1"/>
          </p:nvPr>
        </p:nvPicPr>
        <p:blipFill>
          <a:blip r:embed="rId3"/>
          <a:srcRect l="25101" r="25101"/>
          <a:stretch>
            <a:fillRect/>
          </a:stretch>
        </p:blipFill>
        <p:spPr bwMode="auto">
          <a:xfrm>
            <a:off x="6727371" y="0"/>
            <a:ext cx="5464629" cy="6858000"/>
          </a:xfrm>
          <a:prstGeom prst="rect">
            <a:avLst/>
          </a:prstGeom>
          <a:noFill/>
        </p:spPr>
      </p:pic>
      <p:sp>
        <p:nvSpPr>
          <p:cNvPr id="13" name="Прямоугольник 12" descr="Квадрат белого фона">
            <a:extLst>
              <a:ext uri="{FF2B5EF4-FFF2-40B4-BE49-F238E27FC236}">
                <a16:creationId xmlns:a16="http://schemas.microsoft.com/office/drawing/2014/main" id="{AA0E0CBA-1F82-43A8-9DE3-F0F883DB2D26}"/>
              </a:ext>
            </a:extLst>
          </p:cNvPr>
          <p:cNvSpPr/>
          <p:nvPr/>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984068" y="1271451"/>
            <a:ext cx="5138057" cy="587876"/>
          </a:xfrm>
        </p:spPr>
        <p:txBody>
          <a:bodyPr rtlCol="0">
            <a:normAutofit fontScale="90000"/>
          </a:bodyPr>
          <a:lstStyle/>
          <a:p>
            <a:br>
              <a:rPr lang="ru-RU" dirty="0"/>
            </a:br>
            <a:endParaRPr lang="ru-RU" dirty="0"/>
          </a:p>
        </p:txBody>
      </p:sp>
      <p:sp>
        <p:nvSpPr>
          <p:cNvPr id="12" name="Прямоугольник 11">
            <a:extLst>
              <a:ext uri="{FF2B5EF4-FFF2-40B4-BE49-F238E27FC236}">
                <a16:creationId xmlns:a16="http://schemas.microsoft.com/office/drawing/2014/main" id="{663F03C3-322B-449C-A477-EA1D99EDC624}"/>
              </a:ext>
            </a:extLst>
          </p:cNvPr>
          <p:cNvSpPr/>
          <p:nvPr/>
        </p:nvSpPr>
        <p:spPr>
          <a:xfrm>
            <a:off x="979713" y="1431586"/>
            <a:ext cx="7615647"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8" name="Текст 7">
            <a:extLst>
              <a:ext uri="{FF2B5EF4-FFF2-40B4-BE49-F238E27FC236}">
                <a16:creationId xmlns:a16="http://schemas.microsoft.com/office/drawing/2014/main" id="{E79DECD2-B85E-4CB3-BBFB-C64131454B65}"/>
              </a:ext>
            </a:extLst>
          </p:cNvPr>
          <p:cNvSpPr>
            <a:spLocks noGrp="1"/>
          </p:cNvSpPr>
          <p:nvPr>
            <p:ph type="body" sz="half" idx="2"/>
          </p:nvPr>
        </p:nvSpPr>
        <p:spPr>
          <a:xfrm>
            <a:off x="692330" y="1710831"/>
            <a:ext cx="6622870" cy="4938163"/>
          </a:xfrm>
          <a:ln>
            <a:solidFill>
              <a:schemeClr val="bg1"/>
            </a:solidFill>
          </a:ln>
        </p:spPr>
        <p:style>
          <a:lnRef idx="2">
            <a:schemeClr val="accent1"/>
          </a:lnRef>
          <a:fillRef idx="1">
            <a:schemeClr val="lt1"/>
          </a:fillRef>
          <a:effectRef idx="0">
            <a:schemeClr val="accent1"/>
          </a:effectRef>
          <a:fontRef idx="minor">
            <a:schemeClr val="dk1"/>
          </a:fontRef>
        </p:style>
        <p:txBody>
          <a:bodyPr rtlCol="0">
            <a:noAutofit/>
          </a:bodyPr>
          <a:lstStyle/>
          <a:p>
            <a:pPr algn="just">
              <a:lnSpc>
                <a:spcPct val="100000"/>
              </a:lnSpc>
            </a:pP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15.16. Maneuvers are performed at a speed of no more than: 60 km/h when travelling through the free ways single locomotives and locomotive with wagons attached to the back, enabled and tested by automatic brakes; 40 km/h when moving locomotive with wagons attached to the back, and also if you are following a single special self-propelled rolling stock free paths; 25 km/h - when driving cars forward through the free tracks, as well as restoration and firefighting trains; 15 km/h - when driving with cars, busy people, and oversized cargo side and bottom of oversize 4, 5th and 6th degrees; 5 km / h - during push maneuvers, when approaching the uncoupling of cars to another uncoupling in the </a:t>
            </a:r>
            <a:r>
              <a:rPr lang="en-US" sz="1800" dirty="0" err="1">
                <a:latin typeface="Times New Roman" pitchFamily="18" charset="0"/>
                <a:cs typeface="Times New Roman" pitchFamily="18" charset="0"/>
              </a:rPr>
              <a:t>podgorochny</a:t>
            </a:r>
            <a:r>
              <a:rPr lang="en-US" sz="1800" dirty="0">
                <a:latin typeface="Times New Roman" pitchFamily="18" charset="0"/>
                <a:cs typeface="Times New Roman" pitchFamily="18" charset="0"/>
              </a:rPr>
              <a:t> park; 3 km / h - when approaching the locomotive (with or without cars) to the cars. </a:t>
            </a:r>
            <a:endParaRPr lang="ru-RU" sz="1800" dirty="0">
              <a:latin typeface="Times New Roman" pitchFamily="18" charset="0"/>
              <a:cs typeface="Times New Roman" pitchFamily="18" charset="0"/>
            </a:endParaRPr>
          </a:p>
          <a:p>
            <a:pPr algn="just">
              <a:lnSpc>
                <a:spcPct val="100000"/>
              </a:lnSpc>
            </a:pP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The speed of movement of the rolling stock on the car scales, depending on the design of the scales, is set in the technical and administrative act of the station.</a:t>
            </a:r>
            <a:endParaRPr lang="ru-RU" sz="1800" dirty="0">
              <a:latin typeface="Times New Roman" pitchFamily="18" charset="0"/>
              <a:cs typeface="Times New Roman" pitchFamily="18" charset="0"/>
            </a:endParaRPr>
          </a:p>
        </p:txBody>
      </p:sp>
      <p:sp>
        <p:nvSpPr>
          <p:cNvPr id="10" name="Заголовок 6">
            <a:extLst>
              <a:ext uri="{FF2B5EF4-FFF2-40B4-BE49-F238E27FC236}">
                <a16:creationId xmlns:a16="http://schemas.microsoft.com/office/drawing/2014/main" id="{D5445F47-6D74-450C-BC16-998D2021AD78}"/>
              </a:ext>
            </a:extLst>
          </p:cNvPr>
          <p:cNvSpPr txBox="1">
            <a:spLocks/>
          </p:cNvSpPr>
          <p:nvPr/>
        </p:nvSpPr>
        <p:spPr>
          <a:xfrm>
            <a:off x="1227907" y="1254033"/>
            <a:ext cx="5138057" cy="587876"/>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all" spc="0" normalizeH="0" baseline="0" noProof="0" dirty="0">
                <a:ln>
                  <a:noFill/>
                </a:ln>
                <a:solidFill>
                  <a:srgbClr val="2F3342"/>
                </a:solidFill>
                <a:effectLst/>
                <a:uLnTx/>
                <a:uFillTx/>
                <a:latin typeface="Times New Roman" pitchFamily="18" charset="0"/>
                <a:ea typeface="+mj-ea"/>
                <a:cs typeface="Times New Roman" pitchFamily="18" charset="0"/>
              </a:rPr>
              <a:t>Production of maneuvers </a:t>
            </a:r>
            <a:br>
              <a:rPr kumimoji="0" lang="ru-RU" sz="2900" b="1" i="0" u="none" strike="noStrike" kern="1200" cap="all" spc="0" normalizeH="0" baseline="0" noProof="0" dirty="0">
                <a:ln>
                  <a:noFill/>
                </a:ln>
                <a:solidFill>
                  <a:srgbClr val="2F3342"/>
                </a:solidFill>
                <a:effectLst/>
                <a:uLnTx/>
                <a:uFillTx/>
                <a:latin typeface="Times New Roman" pitchFamily="18" charset="0"/>
                <a:ea typeface="+mj-ea"/>
                <a:cs typeface="Times New Roman" pitchFamily="18" charset="0"/>
              </a:rPr>
            </a:br>
            <a:endParaRPr kumimoji="0" lang="ru-RU" sz="2900" b="1" i="0" u="none" strike="noStrike" kern="1200" cap="all" spc="0" normalizeH="0" baseline="0" noProof="0" dirty="0">
              <a:ln>
                <a:noFill/>
              </a:ln>
              <a:solidFill>
                <a:srgbClr val="2F334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8532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zen_doc/1925593/pub_5f2baaa1640cb35bc7b9e095_5f2baaade0ea0e7909f2cebe/scale_1200"/>
          <p:cNvPicPr>
            <a:picLocks noGrp="1" noChangeAspect="1" noChangeArrowheads="1"/>
          </p:cNvPicPr>
          <p:nvPr>
            <p:ph type="pic" sz="quarter" idx="15"/>
          </p:nvPr>
        </p:nvPicPr>
        <p:blipFill>
          <a:blip r:embed="rId3"/>
          <a:srcRect l="7713" r="7713"/>
          <a:stretch>
            <a:fillRect/>
          </a:stretch>
        </p:blipFill>
        <p:spPr bwMode="auto">
          <a:xfrm>
            <a:off x="-3167744" y="0"/>
            <a:ext cx="7249885" cy="6858000"/>
          </a:xfrm>
          <a:prstGeom prst="rect">
            <a:avLst/>
          </a:prstGeom>
          <a:noFill/>
        </p:spPr>
      </p:pic>
      <p:grpSp>
        <p:nvGrpSpPr>
          <p:cNvPr id="2" name="Группа 30"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DA17D7C-7C63-439C-8B50-C9B0F0F9AAF7}"/>
              </a:ext>
            </a:extLst>
          </p:cNvPr>
          <p:cNvGrpSpPr/>
          <p:nvPr/>
        </p:nvGrpSpPr>
        <p:grpSpPr>
          <a:xfrm flipH="1">
            <a:off x="2944906" y="268940"/>
            <a:ext cx="9247094" cy="6387354"/>
            <a:chOff x="-587877" y="-223091"/>
            <a:chExt cx="8273191" cy="6663436"/>
          </a:xfrm>
        </p:grpSpPr>
        <p:sp>
          <p:nvSpPr>
            <p:cNvPr id="32" name="Прямоугольник 31">
              <a:extLst>
                <a:ext uri="{FF2B5EF4-FFF2-40B4-BE49-F238E27FC236}">
                  <a16:creationId xmlns:a16="http://schemas.microsoft.com/office/drawing/2014/main" id="{32FD79E9-DA87-4AE3-AB4F-454E8B1C7E28}"/>
                </a:ext>
              </a:extLst>
            </p:cNvPr>
            <p:cNvSpPr/>
            <p:nvPr/>
          </p:nvSpPr>
          <p:spPr>
            <a:xfrm>
              <a:off x="-587877" y="-223091"/>
              <a:ext cx="8273191" cy="6493262"/>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3" name="Прямоугольник 32">
              <a:extLst>
                <a:ext uri="{FF2B5EF4-FFF2-40B4-BE49-F238E27FC236}">
                  <a16:creationId xmlns:a16="http://schemas.microsoft.com/office/drawing/2014/main" id="{C0DB13C1-B4FB-4D33-A199-5BB34983AB47}"/>
                </a:ext>
              </a:extLst>
            </p:cNvPr>
            <p:cNvSpPr/>
            <p:nvPr/>
          </p:nvSpPr>
          <p:spPr>
            <a:xfrm>
              <a:off x="979713" y="1181214"/>
              <a:ext cx="6539327" cy="5259131"/>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5134021" y="620605"/>
            <a:ext cx="6117771" cy="573989"/>
          </a:xfrm>
        </p:spPr>
        <p:txBody>
          <a:bodyPr rtlCol="0"/>
          <a:lstStyle/>
          <a:p>
            <a:r>
              <a:rPr lang="en-US" dirty="0">
                <a:latin typeface="Times New Roman" pitchFamily="18" charset="0"/>
                <a:cs typeface="Times New Roman" pitchFamily="18" charset="0"/>
              </a:rPr>
              <a:t>The formation of trains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id="{2885A4AC-9AA0-4EFF-8162-609223BF5D70}"/>
              </a:ext>
            </a:extLst>
          </p:cNvPr>
          <p:cNvSpPr>
            <a:spLocks noGrp="1"/>
          </p:cNvSpPr>
          <p:nvPr>
            <p:ph idx="1"/>
          </p:nvPr>
        </p:nvSpPr>
        <p:spPr>
          <a:xfrm>
            <a:off x="3886200" y="1102059"/>
            <a:ext cx="7974106" cy="5581129"/>
          </a:xfrm>
          <a:ln>
            <a:solidFill>
              <a:schemeClr val="bg1"/>
            </a:solidFill>
          </a:ln>
        </p:spPr>
        <p:style>
          <a:lnRef idx="2">
            <a:schemeClr val="accent2"/>
          </a:lnRef>
          <a:fillRef idx="1">
            <a:schemeClr val="lt1"/>
          </a:fillRef>
          <a:effectRef idx="0">
            <a:schemeClr val="accent2"/>
          </a:effectRef>
          <a:fontRef idx="minor">
            <a:schemeClr val="dk1"/>
          </a:fontRef>
        </p:style>
        <p:txBody>
          <a:bodyPr rtlCol="0">
            <a:noAutofit/>
          </a:bodyPr>
          <a:lstStyle/>
          <a:p>
            <a:pPr algn="just">
              <a:lnSpc>
                <a:spcPct val="100000"/>
              </a:lnSpc>
              <a:buNone/>
            </a:pP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15.26. Trains must be formed in full compliance with these Rules, the timetable and the train formation plan. Standards of weight and length of freight trains and destinations for each plot is set in motion graphics and building of trains and must match the type of the locomotive, the profile path in the areas of treatment trains and useful to the length of arrival-departure tracks at the stations of these sites, and on the electrified lines - conditions of power supply. </a:t>
            </a:r>
            <a:endParaRPr lang="ru-RU" sz="1800" dirty="0">
              <a:latin typeface="Times New Roman" pitchFamily="18" charset="0"/>
              <a:cs typeface="Times New Roman" pitchFamily="18" charset="0"/>
            </a:endParaRPr>
          </a:p>
          <a:p>
            <a:pPr algn="just">
              <a:lnSpc>
                <a:spcPct val="100000"/>
              </a:lnSpc>
              <a:buNone/>
            </a:pP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The order of formation and passing of long-compound, heavy-weight, connected, and also the increased weight and length of freight trains is established by the head of the railway in accordance with the instructions of the Ministry of Internal Affairs of Russia. The norms of weight and length of long-distance and local passenger trains and the order of placement of cars in them are indicated in the books of the train schedule. </a:t>
            </a:r>
            <a:endParaRPr lang="ru-RU" sz="1800" dirty="0">
              <a:latin typeface="Times New Roman" pitchFamily="18" charset="0"/>
              <a:cs typeface="Times New Roman" pitchFamily="18" charset="0"/>
            </a:endParaRPr>
          </a:p>
          <a:p>
            <a:pPr algn="just">
              <a:lnSpc>
                <a:spcPct val="100000"/>
              </a:lnSpc>
              <a:buNone/>
            </a:pPr>
            <a:r>
              <a:rPr lang="ru-RU" sz="1800" dirty="0">
                <a:latin typeface="Times New Roman" pitchFamily="18" charset="0"/>
                <a:cs typeface="Times New Roman" pitchFamily="18" charset="0"/>
              </a:rPr>
              <a:t>		</a:t>
            </a:r>
            <a:r>
              <a:rPr lang="en-US" sz="1800" dirty="0">
                <a:latin typeface="Times New Roman" pitchFamily="18" charset="0"/>
                <a:cs typeface="Times New Roman" pitchFamily="18" charset="0"/>
              </a:rPr>
              <a:t>The procedure for attaching cars to passenger trains in excess of the norm and following long-distance passenger trains is established by the Ministry of Internal Affairs of Russia. When placing rolling stock, as well as special rolling stock, on a train, its weight and length are determined in accordance with the tables of train schedule standards approved by the Ministry of Transport of Russia. These tables are also placed in the books of the train schedule.</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25973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zen_doc/1925593/pub_5f2baaa1640cb35bc7b9e095_5f2baaade0ea0e7909f2cebe/scale_1200"/>
          <p:cNvPicPr>
            <a:picLocks noGrp="1" noChangeAspect="1" noChangeArrowheads="1"/>
          </p:cNvPicPr>
          <p:nvPr>
            <p:ph type="pic" sz="quarter" idx="15"/>
          </p:nvPr>
        </p:nvPicPr>
        <p:blipFill>
          <a:blip r:embed="rId3"/>
          <a:srcRect l="7713" r="7713"/>
          <a:stretch>
            <a:fillRect/>
          </a:stretch>
        </p:blipFill>
        <p:spPr bwMode="auto">
          <a:xfrm>
            <a:off x="-3189642" y="0"/>
            <a:ext cx="7249885" cy="6858000"/>
          </a:xfrm>
          <a:prstGeom prst="rect">
            <a:avLst/>
          </a:prstGeom>
          <a:noFill/>
        </p:spPr>
      </p:pic>
      <p:grpSp>
        <p:nvGrpSpPr>
          <p:cNvPr id="2" name="Группа 30"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DA17D7C-7C63-439C-8B50-C9B0F0F9AAF7}"/>
              </a:ext>
            </a:extLst>
          </p:cNvPr>
          <p:cNvGrpSpPr/>
          <p:nvPr/>
        </p:nvGrpSpPr>
        <p:grpSpPr>
          <a:xfrm flipH="1">
            <a:off x="2958350" y="268941"/>
            <a:ext cx="9233647" cy="7046259"/>
            <a:chOff x="-587876" y="-223091"/>
            <a:chExt cx="8273191" cy="6830719"/>
          </a:xfrm>
        </p:grpSpPr>
        <p:sp>
          <p:nvSpPr>
            <p:cNvPr id="32" name="Прямоугольник 31">
              <a:extLst>
                <a:ext uri="{FF2B5EF4-FFF2-40B4-BE49-F238E27FC236}">
                  <a16:creationId xmlns:a16="http://schemas.microsoft.com/office/drawing/2014/main" id="{32FD79E9-DA87-4AE3-AB4F-454E8B1C7E28}"/>
                </a:ext>
              </a:extLst>
            </p:cNvPr>
            <p:cNvSpPr/>
            <p:nvPr/>
          </p:nvSpPr>
          <p:spPr>
            <a:xfrm>
              <a:off x="-587876" y="-223091"/>
              <a:ext cx="8273191" cy="6830719"/>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3" name="Прямоугольник 32">
              <a:extLst>
                <a:ext uri="{FF2B5EF4-FFF2-40B4-BE49-F238E27FC236}">
                  <a16:creationId xmlns:a16="http://schemas.microsoft.com/office/drawing/2014/main" id="{C0DB13C1-B4FB-4D33-A199-5BB34983AB47}"/>
                </a:ext>
              </a:extLst>
            </p:cNvPr>
            <p:cNvSpPr/>
            <p:nvPr/>
          </p:nvSpPr>
          <p:spPr>
            <a:xfrm>
              <a:off x="979713" y="1181214"/>
              <a:ext cx="6539327" cy="475728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5134021" y="620605"/>
            <a:ext cx="6117771" cy="573989"/>
          </a:xfrm>
        </p:spPr>
        <p:txBody>
          <a:bodyPr rtlCol="0"/>
          <a:lstStyle/>
          <a:p>
            <a:r>
              <a:rPr lang="en-US" dirty="0">
                <a:latin typeface="Times New Roman" pitchFamily="18" charset="0"/>
                <a:cs typeface="Times New Roman" pitchFamily="18" charset="0"/>
              </a:rPr>
              <a:t>The formation of trains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id="{2885A4AC-9AA0-4EFF-8162-609223BF5D70}"/>
              </a:ext>
            </a:extLst>
          </p:cNvPr>
          <p:cNvSpPr>
            <a:spLocks noGrp="1"/>
          </p:cNvSpPr>
          <p:nvPr>
            <p:ph idx="1"/>
          </p:nvPr>
        </p:nvSpPr>
        <p:spPr>
          <a:xfrm>
            <a:off x="3859306" y="1115506"/>
            <a:ext cx="8054788" cy="5540787"/>
          </a:xfrm>
          <a:ln>
            <a:solidFill>
              <a:schemeClr val="bg1"/>
            </a:solidFill>
          </a:ln>
        </p:spPr>
        <p:style>
          <a:lnRef idx="2">
            <a:schemeClr val="accent2"/>
          </a:lnRef>
          <a:fillRef idx="1">
            <a:schemeClr val="lt1"/>
          </a:fillRef>
          <a:effectRef idx="0">
            <a:schemeClr val="accent2"/>
          </a:effectRef>
          <a:fontRef idx="minor">
            <a:schemeClr val="dk1"/>
          </a:fontRef>
        </p:style>
        <p:txBody>
          <a:bodyPr rtlCol="0">
            <a:noAutofit/>
          </a:bodyPr>
          <a:lstStyle/>
          <a:p>
            <a:pPr algn="just">
              <a:lnSpc>
                <a:spcPct val="110000"/>
              </a:lnSpc>
              <a:buNone/>
            </a:pPr>
            <a:r>
              <a:rPr lang="ru-RU" sz="1800" dirty="0">
                <a:solidFill>
                  <a:schemeClr val="tx1"/>
                </a:solidFill>
                <a:latin typeface="Times New Roman" pitchFamily="18" charset="0"/>
                <a:cs typeface="Times New Roman" pitchFamily="18" charset="0"/>
              </a:rPr>
              <a:t>		</a:t>
            </a:r>
            <a:r>
              <a:rPr lang="en-US" sz="1800" b="1" dirty="0">
                <a:solidFill>
                  <a:schemeClr val="tx1"/>
                </a:solidFill>
                <a:latin typeface="Times New Roman" pitchFamily="18" charset="0"/>
                <a:cs typeface="Times New Roman" pitchFamily="18" charset="0"/>
              </a:rPr>
              <a:t>The procedure for transporting people in freight trains is established by the Ministry of Transport of Russia.</a:t>
            </a:r>
            <a:endParaRPr lang="ru-RU" sz="1800" b="1" dirty="0">
              <a:solidFill>
                <a:schemeClr val="tx1"/>
              </a:solidFill>
              <a:latin typeface="Times New Roman" pitchFamily="18" charset="0"/>
              <a:cs typeface="Times New Roman" pitchFamily="18" charset="0"/>
            </a:endParaRPr>
          </a:p>
          <a:p>
            <a:pPr algn="just">
              <a:lnSpc>
                <a:spcPct val="110000"/>
              </a:lnSpc>
              <a:buNone/>
            </a:pPr>
            <a:r>
              <a:rPr lang="ru-RU"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15.34. It is not allowed to put cars with dangerous goods in human trains, as well as empty tanks from under liquefied </a:t>
            </a:r>
            <a:r>
              <a:rPr lang="en-US" sz="1800" dirty="0" err="1">
                <a:solidFill>
                  <a:schemeClr val="tx1"/>
                </a:solidFill>
                <a:latin typeface="Times New Roman" pitchFamily="18" charset="0"/>
                <a:cs typeface="Times New Roman" pitchFamily="18" charset="0"/>
              </a:rPr>
              <a:t>gases.The</a:t>
            </a:r>
            <a:r>
              <a:rPr lang="en-US" sz="1800" dirty="0">
                <a:solidFill>
                  <a:schemeClr val="tx1"/>
                </a:solidFill>
                <a:latin typeface="Times New Roman" pitchFamily="18" charset="0"/>
                <a:cs typeface="Times New Roman" pitchFamily="18" charset="0"/>
              </a:rPr>
              <a:t> procedure for placing wagons with dangerous goods in military human trains is established Rules for the Transport of Dangerous Goods by Rail and special provisions of the Ministry of Transport of Russia.</a:t>
            </a:r>
            <a:endParaRPr lang="ru-RU" sz="1800" dirty="0">
              <a:solidFill>
                <a:schemeClr val="tx1"/>
              </a:solidFill>
              <a:latin typeface="Times New Roman" pitchFamily="18" charset="0"/>
              <a:cs typeface="Times New Roman" pitchFamily="18" charset="0"/>
            </a:endParaRPr>
          </a:p>
          <a:p>
            <a:pPr algn="just">
              <a:lnSpc>
                <a:spcPct val="110000"/>
              </a:lnSpc>
              <a:buNone/>
            </a:pPr>
            <a:r>
              <a:rPr lang="ru-RU" sz="1800"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15.35. When freight trains are loaded with wagons occupied by people, as well as wagons with goods of certain categories specified in the rules for the carriage of goods by rail, and The Rules for the transport of dangerous Goods by rail, must have an appropriate cover of wagons with non-dangerous goods or empty wagons. The location of these wagons in freight trains is made in accordance with the procedure established by the Instructions for the Movement of Trains and Shunting Work on the Railways of the Russian Federation, based on the requirements of the rules for the transport of goods by rail, Rules for the Transport of Dangerous Goods by Rail and other regulations of the Ministry of Transport of Russia.</a:t>
            </a:r>
            <a:endParaRPr lang="ru-RU"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973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F85080C-B66C-4B03-BE77-8C2994DDD44D}"/>
              </a:ext>
            </a:extLst>
          </p:cNvPr>
          <p:cNvSpPr/>
          <p:nvPr/>
        </p:nvSpPr>
        <p:spPr>
          <a:xfrm flipH="1">
            <a:off x="490586" y="1050744"/>
            <a:ext cx="11026363" cy="542843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7" name="Заголовок 6">
            <a:extLst>
              <a:ext uri="{FF2B5EF4-FFF2-40B4-BE49-F238E27FC236}">
                <a16:creationId xmlns:a16="http://schemas.microsoft.com/office/drawing/2014/main" id="{4D671F4D-9614-41E9-BA0C-7977DEBBBBB3}"/>
              </a:ext>
            </a:extLst>
          </p:cNvPr>
          <p:cNvSpPr>
            <a:spLocks noGrp="1"/>
          </p:cNvSpPr>
          <p:nvPr>
            <p:ph type="title"/>
          </p:nvPr>
        </p:nvSpPr>
        <p:spPr/>
        <p:txBody>
          <a:bodyPr rtlCol="0"/>
          <a:lstStyle/>
          <a:p>
            <a:pPr rtl="0"/>
            <a:r>
              <a:rPr lang="ru-RU" dirty="0">
                <a:latin typeface="Times New Roman" pitchFamily="18" charset="0"/>
                <a:cs typeface="Times New Roman" pitchFamily="18" charset="0"/>
              </a:rPr>
              <a:t>Общие требования</a:t>
            </a:r>
          </a:p>
        </p:txBody>
      </p:sp>
      <p:sp>
        <p:nvSpPr>
          <p:cNvPr id="10" name="TextBox 9"/>
          <p:cNvSpPr txBox="1"/>
          <p:nvPr/>
        </p:nvSpPr>
        <p:spPr>
          <a:xfrm>
            <a:off x="509452" y="1071613"/>
            <a:ext cx="11025052" cy="5355312"/>
          </a:xfrm>
          <a:prstGeom prst="rect">
            <a:avLst/>
          </a:prstGeom>
          <a:noFill/>
        </p:spPr>
        <p:txBody>
          <a:bodyPr wrap="square" rtlCol="0">
            <a:spAutoFit/>
          </a:bodyPr>
          <a:lstStyle/>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15.1.</a:t>
            </a:r>
            <a:r>
              <a:rPr lang="ru-RU" dirty="0">
                <a:latin typeface="Times New Roman" pitchFamily="18" charset="0"/>
                <a:cs typeface="Times New Roman" pitchFamily="18" charset="0"/>
              </a:rPr>
              <a:t> Порядок использования технических средств станции устанавливается техническо-распорядительным актом, которым регламентируется безопасный и беспрепятственный прием, отправление и проследование поездов по станции, безопасность внутристанционной маневровой работы и соблюдение требований охраны труда. Порядок, установленный техническо-распорядительным актом, является обязательным для работников всех служб.</a:t>
            </a:r>
          </a:p>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15.2.</a:t>
            </a:r>
            <a:r>
              <a:rPr lang="ru-RU" dirty="0">
                <a:latin typeface="Times New Roman" pitchFamily="18" charset="0"/>
                <a:cs typeface="Times New Roman" pitchFamily="18" charset="0"/>
              </a:rPr>
              <a:t> Техническо-распорядительный акт станции разрабатывается начальником станции на основе и в полном соответствии с настоящими Правилами, инструкцией по сигнализации на железных дорогах Российской Федерации, инструкцией по движению поездов и маневровой работе на железных дорогах Российской Федерации и Инструкцией по составлению техническо-распорядительных актов железнодорожных станций.</a:t>
            </a:r>
          </a:p>
          <a:p>
            <a:pPr algn="just"/>
            <a:r>
              <a:rPr lang="ru-RU" dirty="0">
                <a:latin typeface="Times New Roman" pitchFamily="18" charset="0"/>
                <a:cs typeface="Times New Roman" pitchFamily="18" charset="0"/>
              </a:rPr>
              <a:t>Техническо-распорядительный акт станции проверяется ревизором движения и утверждается:</a:t>
            </a:r>
          </a:p>
          <a:p>
            <a:pPr algn="just"/>
            <a:r>
              <a:rPr lang="ru-RU" dirty="0">
                <a:latin typeface="Times New Roman" pitchFamily="18" charset="0"/>
                <a:cs typeface="Times New Roman" pitchFamily="18" charset="0"/>
              </a:rPr>
              <a:t>для станций сортировочных и пассажирских, а также грузовых и участковых в соответствии с перечнем, устанавливаемым начальником железной дороги, - начальником службы перевозок железной дороги и, кроме того, для указанных станций согласовывается руководителями локомотивных и вагонных депо, дистанций пути, сигнализации и связи, электроснабжения и дирекций по обслуживанию пассажиров для пассажирских станций; для остальных станций - начальником отдела перевозок отделения железной дороги, а при отсутствии в составе железной дороги отделений железной дороги - заместителем начальника службы перевозок железной дороги. К техническо-распорядительному акту прилагаются схематический план станции и в зависимости от местных условий необходимые инструкции.</a:t>
            </a:r>
          </a:p>
        </p:txBody>
      </p:sp>
    </p:spTree>
    <p:extLst>
      <p:ext uri="{BB962C8B-B14F-4D97-AF65-F5344CB8AC3E}">
        <p14:creationId xmlns:p14="http://schemas.microsoft.com/office/powerpoint/2010/main" val="277909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35840" y="665555"/>
            <a:ext cx="6117771" cy="573989"/>
          </a:xfrm>
        </p:spPr>
        <p:txBody>
          <a:bodyPr/>
          <a:lstStyle/>
          <a:p>
            <a:r>
              <a:rPr lang="en-US" dirty="0">
                <a:latin typeface="Times New Roman" pitchFamily="18" charset="0"/>
                <a:cs typeface="Times New Roman" pitchFamily="18" charset="0"/>
              </a:rPr>
              <a:t>Production of the locomotives in train</a:t>
            </a:r>
            <a:endParaRPr lang="ru-RU" dirty="0">
              <a:latin typeface="Times New Roman" pitchFamily="18" charset="0"/>
              <a:cs typeface="Times New Roman" pitchFamily="18" charset="0"/>
            </a:endParaRPr>
          </a:p>
        </p:txBody>
      </p:sp>
      <p:sp>
        <p:nvSpPr>
          <p:cNvPr id="4" name="Содержимое 3"/>
          <p:cNvSpPr>
            <a:spLocks noGrp="1"/>
          </p:cNvSpPr>
          <p:nvPr>
            <p:ph idx="1"/>
          </p:nvPr>
        </p:nvSpPr>
        <p:spPr>
          <a:xfrm>
            <a:off x="4303059" y="1455526"/>
            <a:ext cx="7718612" cy="5402474"/>
          </a:xfrm>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20000"/>
              </a:lnSpc>
              <a:buNone/>
            </a:pPr>
            <a:r>
              <a:rPr lang="ru-RU" sz="1700" dirty="0">
                <a:solidFill>
                  <a:schemeClr val="tx1"/>
                </a:solidFill>
                <a:latin typeface="Times New Roman" pitchFamily="18" charset="0"/>
                <a:cs typeface="Times New Roman" pitchFamily="18" charset="0"/>
              </a:rPr>
              <a:t>		</a:t>
            </a:r>
            <a:r>
              <a:rPr lang="en-US" sz="1700" dirty="0">
                <a:latin typeface="Times New Roman" pitchFamily="18" charset="0"/>
                <a:cs typeface="Times New Roman" pitchFamily="18" charset="0"/>
              </a:rPr>
              <a:t>15.47. Operating electric and diesel locomotives are placed at the head of the train and controlled by the driver from the front cab. Diesel locomotives with a single control cabin and steam locomotives are placed at the head of the train for forward movement. In trains that run with two or three operating locomotives throughout the entire circulation section, a locomotive with more powerful compressors (steam-air pumps) is placed at the head of the train. The procedure for placing operating locomotives in trains of increased weight and length, as well as hitching to trains of operating locomotives that follow a part of the section, and the conditions for their handling, ensuring traffic safety, are established by the head of the railway. For shunting locomotives with two or more control cabins or operating on the system of many units, the railway chief, depending on local conditions, establishes the order of control of the locomotive, ensuring the safety of traffic and people. Locomotives engaged in train work and special self-propelled rolling stock must be operated within the circulation areas. In exceptional cases, the passage of locomotives and special self-propelled rolling stock to loose sections is carried out with the permission of the Ministry of Transport of Russia.</a:t>
            </a:r>
            <a:endParaRPr lang="ru-RU" sz="1700" dirty="0">
              <a:solidFill>
                <a:schemeClr val="tx1"/>
              </a:solidFill>
              <a:latin typeface="Times New Roman" pitchFamily="18" charset="0"/>
              <a:cs typeface="Times New Roman" pitchFamily="18" charset="0"/>
            </a:endParaRPr>
          </a:p>
        </p:txBody>
      </p:sp>
      <p:pic>
        <p:nvPicPr>
          <p:cNvPr id="56322" name="Picture 2" descr="https://cdn.pixabay.com/photo/2015/04/03/15/30/train-705261_1280.jpg"/>
          <p:cNvPicPr>
            <a:picLocks noGrp="1" noChangeAspect="1" noChangeArrowheads="1"/>
          </p:cNvPicPr>
          <p:nvPr>
            <p:ph type="pic" sz="quarter" idx="15"/>
          </p:nvPr>
        </p:nvPicPr>
        <p:blipFill>
          <a:blip r:embed="rId2"/>
          <a:srcRect l="16674" r="16674"/>
          <a:stretch>
            <a:fillRect/>
          </a:stretch>
        </p:blipFill>
        <p:spPr bwMode="auto">
          <a:xfrm>
            <a:off x="-2957968" y="0"/>
            <a:ext cx="725011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860611"/>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19" name="TextBox 18"/>
          <p:cNvSpPr txBox="1"/>
          <p:nvPr/>
        </p:nvSpPr>
        <p:spPr>
          <a:xfrm>
            <a:off x="1559859" y="443754"/>
            <a:ext cx="8081682" cy="12003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600" b="1" dirty="0">
                <a:solidFill>
                  <a:schemeClr val="tx1"/>
                </a:solidFill>
                <a:latin typeface="Times New Roman" pitchFamily="18" charset="0"/>
                <a:cs typeface="Times New Roman" pitchFamily="18" charset="0"/>
              </a:rPr>
              <a:t>Эксплуатация стрелочных переводов</a:t>
            </a:r>
          </a:p>
          <a:p>
            <a:pPr algn="ctr"/>
            <a:endParaRPr lang="ru-RU" sz="3600" dirty="0">
              <a:solidFill>
                <a:schemeClr val="tx1"/>
              </a:solidFill>
              <a:latin typeface="Times New Roman" pitchFamily="18" charset="0"/>
              <a:cs typeface="Times New Roman" pitchFamily="18" charset="0"/>
            </a:endParaRPr>
          </a:p>
        </p:txBody>
      </p:sp>
      <p:sp>
        <p:nvSpPr>
          <p:cNvPr id="20" name="TextBox 19"/>
          <p:cNvSpPr txBox="1"/>
          <p:nvPr/>
        </p:nvSpPr>
        <p:spPr>
          <a:xfrm>
            <a:off x="497542" y="1855693"/>
            <a:ext cx="9843246" cy="397031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b="1" dirty="0">
                <a:effectLst>
                  <a:outerShdw blurRad="38100" dist="38100" dir="2700000" algn="tl">
                    <a:srgbClr val="000000">
                      <a:alpha val="43137"/>
                    </a:srgbClr>
                  </a:outerShdw>
                </a:effectLst>
                <a:latin typeface="Times New Roman" pitchFamily="18" charset="0"/>
                <a:cs typeface="Times New Roman" pitchFamily="18" charset="0"/>
              </a:rPr>
              <a:t>	15.3.</a:t>
            </a:r>
            <a:r>
              <a:rPr lang="ru-RU" dirty="0">
                <a:latin typeface="Times New Roman" pitchFamily="18" charset="0"/>
                <a:cs typeface="Times New Roman" pitchFamily="18" charset="0"/>
              </a:rPr>
              <a:t> Стрелки, расположенные на главных и </a:t>
            </a:r>
            <a:r>
              <a:rPr lang="ru-RU" dirty="0" err="1">
                <a:latin typeface="Times New Roman" pitchFamily="18" charset="0"/>
                <a:cs typeface="Times New Roman" pitchFamily="18" charset="0"/>
              </a:rPr>
              <a:t>приемо-отправочных</a:t>
            </a:r>
            <a:r>
              <a:rPr lang="ru-RU" dirty="0">
                <a:latin typeface="Times New Roman" pitchFamily="18" charset="0"/>
                <a:cs typeface="Times New Roman" pitchFamily="18" charset="0"/>
              </a:rPr>
              <a:t> путях, а также охранные должны находиться в нормальном положении.</a:t>
            </a:r>
          </a:p>
          <a:p>
            <a:pPr algn="just"/>
            <a:r>
              <a:rPr lang="ru-RU" dirty="0">
                <a:latin typeface="Times New Roman" pitchFamily="18" charset="0"/>
                <a:cs typeface="Times New Roman" pitchFamily="18" charset="0"/>
              </a:rPr>
              <a:t>	Нормальным положением для стрелок является: входных на главных путях станций однопутных линий - направление с каждого конца станции на разные пути; входных на главных путях станций </a:t>
            </a:r>
            <a:r>
              <a:rPr lang="ru-RU" dirty="0" err="1">
                <a:latin typeface="Times New Roman" pitchFamily="18" charset="0"/>
                <a:cs typeface="Times New Roman" pitchFamily="18" charset="0"/>
              </a:rPr>
              <a:t>двухпутных</a:t>
            </a:r>
            <a:r>
              <a:rPr lang="ru-RU" dirty="0">
                <a:latin typeface="Times New Roman" pitchFamily="18" charset="0"/>
                <a:cs typeface="Times New Roman" pitchFamily="18" charset="0"/>
              </a:rPr>
              <a:t> линий - направление по соответствующим главным путям; всех остальных на главных путях перегонов и станций, за исключением стрелок, ведущих в предохранительные и улавливающие тупики, - направление по соответствующим главным путям; ведущих в предохранительные и улавливающие тупики - направление в эти тупики.</a:t>
            </a:r>
          </a:p>
          <a:p>
            <a:pPr algn="just"/>
            <a:r>
              <a:rPr lang="ru-RU" dirty="0">
                <a:latin typeface="Times New Roman" pitchFamily="18" charset="0"/>
                <a:cs typeface="Times New Roman" pitchFamily="18" charset="0"/>
              </a:rPr>
              <a:t>	На станциях малодеятельных линий, где обслуживание двух стрелочных постов осуществляется одним дежурным стрелочного поста, а также где не предусмотрены в штате работники службы перевозок, нормальное положение входных стрелок на главных путях однопутных линий устанавливается начальником отделения железной дороги, а при отсутствии в составе железной дороги отделений железной дороги - главным инженером железной дороги.</a:t>
            </a:r>
          </a:p>
          <a:p>
            <a:pPr algn="just"/>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294830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524435"/>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0" name="TextBox 19"/>
          <p:cNvSpPr txBox="1"/>
          <p:nvPr/>
        </p:nvSpPr>
        <p:spPr>
          <a:xfrm>
            <a:off x="591673" y="1543029"/>
            <a:ext cx="9937376" cy="563231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15.4.</a:t>
            </a:r>
            <a:r>
              <a:rPr lang="ru-RU" dirty="0">
                <a:latin typeface="Times New Roman" pitchFamily="18" charset="0"/>
                <a:cs typeface="Times New Roman" pitchFamily="18" charset="0"/>
              </a:rPr>
              <a:t> Стрелочный перевод, уложенный на перегоне, приписывается к одной из соседних станций или же у места ответвления устраивается пост.</a:t>
            </a:r>
          </a:p>
          <a:p>
            <a:pPr algn="just"/>
            <a:r>
              <a:rPr lang="ru-RU" dirty="0">
                <a:latin typeface="Times New Roman" pitchFamily="18" charset="0"/>
                <a:cs typeface="Times New Roman" pitchFamily="18" charset="0"/>
              </a:rPr>
              <a:t>Порядок технического обслуживания, освещения, охраны этих стрелочных переводов, а также порядок хранения ключей от стрелок устанавливается начальником отделения железной дороги, а при отсутствии в составе железной дороги отделений железной дороги - главным инженером железной дороги.</a:t>
            </a:r>
          </a:p>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15.5.</a:t>
            </a:r>
            <a:r>
              <a:rPr lang="ru-RU" dirty="0">
                <a:latin typeface="Times New Roman" pitchFamily="18" charset="0"/>
                <a:cs typeface="Times New Roman" pitchFamily="18" charset="0"/>
              </a:rPr>
              <a:t> Каждый пост управления стрелками и сигналами должен находиться в ведении только одного работника, являющегося ответственным за перевод управляемых им стрелок и сигналов и за безопасность движения: станционный пост централизации - в ведении дежурного по станции, исполнительный - дежурного станционного поста централизации, оператора поста централизации, стрелочный пост - дежурного стрелочного поста, пост централизации механизированной и автоматизированной сортировочной горки - дежурного по сортировочной горке или оператора сортировочной горки. Разрешается на станциях обслуживание двух стрелочных постов одним дежурным стрелочного поста, а отдельных стрелок и постов - непосредственно дежурным по станции. Перечень таких станций устанавливается начальником отделения железной дороги, а при отсутствии в составе железной дороги отделений железной дороги - главным инженером железной дороги. На станциях, расположенных на участках с диспетчерской централизацией, ответственным за перевод стрелок и управление сигналами является поездной диспетчер.</a:t>
            </a:r>
          </a:p>
          <a:p>
            <a:pPr algn="just"/>
            <a:r>
              <a:rPr lang="ru-RU" dirty="0">
                <a:latin typeface="Times New Roman" pitchFamily="18" charset="0"/>
                <a:cs typeface="Times New Roman" pitchFamily="18" charset="0"/>
              </a:rPr>
              <a:t>	</a:t>
            </a:r>
          </a:p>
        </p:txBody>
      </p:sp>
      <p:sp>
        <p:nvSpPr>
          <p:cNvPr id="8" name="TextBox 7"/>
          <p:cNvSpPr txBox="1"/>
          <p:nvPr/>
        </p:nvSpPr>
        <p:spPr>
          <a:xfrm>
            <a:off x="1600201" y="174813"/>
            <a:ext cx="8081682" cy="12003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600" b="1" dirty="0">
                <a:solidFill>
                  <a:schemeClr val="tx1"/>
                </a:solidFill>
                <a:latin typeface="Times New Roman" pitchFamily="18" charset="0"/>
                <a:cs typeface="Times New Roman" pitchFamily="18" charset="0"/>
              </a:rPr>
              <a:t>Эксплуатация стрелочных переводов</a:t>
            </a:r>
          </a:p>
          <a:p>
            <a:pPr algn="ctr"/>
            <a:endParaRPr lang="ru-RU"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830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vatars.mds.yandex.net/get-zen_doc/3445317/pub_5ef29126a3f3fc6aca89b84a_5ef29129744a9437c1bb025a/scale_1200"/>
          <p:cNvPicPr>
            <a:picLocks noGrp="1" noChangeAspect="1" noChangeArrowheads="1"/>
          </p:cNvPicPr>
          <p:nvPr>
            <p:ph type="pic" sz="quarter" idx="15"/>
          </p:nvPr>
        </p:nvPicPr>
        <p:blipFill>
          <a:blip r:embed="rId3"/>
          <a:srcRect l="1744" r="1744"/>
          <a:stretch>
            <a:fillRect/>
          </a:stretch>
        </p:blipFill>
        <p:spPr bwMode="auto">
          <a:xfrm>
            <a:off x="5944625" y="0"/>
            <a:ext cx="9927771" cy="6857999"/>
          </a:xfrm>
          <a:prstGeom prst="rect">
            <a:avLst/>
          </a:prstGeom>
          <a:noFill/>
        </p:spPr>
      </p:pic>
      <p:grpSp>
        <p:nvGrpSpPr>
          <p:cNvPr id="2" name="Группа 1"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CC577CF-CED3-44B1-AC3E-05C2556B41F4}"/>
              </a:ext>
            </a:extLst>
          </p:cNvPr>
          <p:cNvGrpSpPr/>
          <p:nvPr/>
        </p:nvGrpSpPr>
        <p:grpSpPr>
          <a:xfrm>
            <a:off x="608780" y="524435"/>
            <a:ext cx="10579172" cy="5997389"/>
            <a:chOff x="1139938" y="976384"/>
            <a:chExt cx="4985792" cy="4773273"/>
          </a:xfrm>
        </p:grpSpPr>
        <p:sp>
          <p:nvSpPr>
            <p:cNvPr id="14" name="Прямоугольник 13">
              <a:extLst>
                <a:ext uri="{FF2B5EF4-FFF2-40B4-BE49-F238E27FC236}">
                  <a16:creationId xmlns:a16="http://schemas.microsoft.com/office/drawing/2014/main" id="{875940B9-0338-4FFA-9747-10812F028FB7}"/>
                </a:ext>
              </a:extLst>
            </p:cNvPr>
            <p:cNvSpPr/>
            <p:nvPr/>
          </p:nvSpPr>
          <p:spPr>
            <a:xfrm>
              <a:off x="1773819" y="976384"/>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pic>
          <p:nvPicPr>
            <p:cNvPr id="13" name="Графический объект 12" descr="Открытый квадрат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grpSp>
      <p:sp>
        <p:nvSpPr>
          <p:cNvPr id="20" name="TextBox 19"/>
          <p:cNvSpPr txBox="1"/>
          <p:nvPr/>
        </p:nvSpPr>
        <p:spPr>
          <a:xfrm>
            <a:off x="591673" y="1543029"/>
            <a:ext cx="9937376" cy="50783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15.6.</a:t>
            </a:r>
            <a:r>
              <a:rPr lang="ru-RU" dirty="0">
                <a:latin typeface="Times New Roman" pitchFamily="18" charset="0"/>
                <a:cs typeface="Times New Roman" pitchFamily="18" charset="0"/>
              </a:rPr>
              <a:t> Для контроля за работой дежурных стрелочного поста на станциях в зависимости от путевого развития, характера и объема маневровой работы назначаются старшие дежурные стрелочного поста. На станциях, перечень которых устанавливается начальником отделения железной дороги, а при отсутствии в составе железной дороги отделений железной дороги - заместителем начальника железной дороги, старшие дежурные стрелочного поста могут назначаться непосредственно для обслуживания поста или одновременно для обслуживания поста и контроля за работой других дежурных стрелочных постов, расположенных в стрелочном районе. На центральные посты диспетчерской централизации и станционные посты централизации на станциях, кроме поездных диспетчеров или дежурных по станции, могут назначаться операторы поста централизации.</a:t>
            </a:r>
          </a:p>
          <a:p>
            <a:pPr algn="just"/>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15.7.</a:t>
            </a:r>
            <a:r>
              <a:rPr lang="ru-RU" dirty="0">
                <a:latin typeface="Times New Roman" pitchFamily="18" charset="0"/>
                <a:cs typeface="Times New Roman" pitchFamily="18" charset="0"/>
              </a:rPr>
              <a:t> Перед приемом и отправлением поезда должны запираться стрелки, непосредственно входящие в маршрут приема и отправления, а также охранные.</a:t>
            </a:r>
          </a:p>
          <a:p>
            <a:pPr algn="just"/>
            <a:r>
              <a:rPr lang="ru-RU" dirty="0">
                <a:latin typeface="Times New Roman" pitchFamily="18" charset="0"/>
                <a:cs typeface="Times New Roman" pitchFamily="18" charset="0"/>
              </a:rPr>
              <a:t>Перевод централизованных стрелок при приготовлении маршрута для приема и отправления поездов производится дежурным по станции или по его указанию оператором поста централизации. Перевод и запирание нецентрализованных стрелок при приготовлении маршрута для приема или отправления поездов производятся дежурным стрелочного поста, старшим дежурным стрелочного поста или дежурным по станции при обслуживании им стрелок.</a:t>
            </a:r>
          </a:p>
          <a:p>
            <a:pPr algn="just"/>
            <a:endParaRPr lang="ru-RU" dirty="0">
              <a:latin typeface="Times New Roman" pitchFamily="18" charset="0"/>
              <a:cs typeface="Times New Roman" pitchFamily="18" charset="0"/>
            </a:endParaRPr>
          </a:p>
        </p:txBody>
      </p:sp>
      <p:sp>
        <p:nvSpPr>
          <p:cNvPr id="8" name="TextBox 7"/>
          <p:cNvSpPr txBox="1"/>
          <p:nvPr/>
        </p:nvSpPr>
        <p:spPr>
          <a:xfrm>
            <a:off x="1546412" y="215154"/>
            <a:ext cx="8081682" cy="120032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600" b="1" dirty="0">
                <a:solidFill>
                  <a:schemeClr val="tx1"/>
                </a:solidFill>
                <a:latin typeface="Times New Roman" pitchFamily="18" charset="0"/>
                <a:cs typeface="Times New Roman" pitchFamily="18" charset="0"/>
              </a:rPr>
              <a:t>Эксплуатация стрелочных переводов</a:t>
            </a:r>
          </a:p>
          <a:p>
            <a:pPr algn="ctr"/>
            <a:endParaRPr lang="ru-RU" sz="3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4830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7themes.su/php/imres/resize.php?width=1680&amp;height=1050&amp;cropratio=16:10&amp;image=/_ph/34/172500277.jpg"/>
          <p:cNvPicPr>
            <a:picLocks noGrp="1" noChangeAspect="1" noChangeArrowheads="1"/>
          </p:cNvPicPr>
          <p:nvPr>
            <p:ph type="pic" idx="1"/>
          </p:nvPr>
        </p:nvPicPr>
        <p:blipFill>
          <a:blip r:embed="rId3"/>
          <a:srcRect l="25101" r="25101"/>
          <a:stretch>
            <a:fillRect/>
          </a:stretch>
        </p:blipFill>
        <p:spPr bwMode="auto">
          <a:xfrm>
            <a:off x="6727371" y="0"/>
            <a:ext cx="5464629" cy="6858000"/>
          </a:xfrm>
          <a:prstGeom prst="rect">
            <a:avLst/>
          </a:prstGeom>
          <a:noFill/>
        </p:spPr>
      </p:pic>
      <p:sp>
        <p:nvSpPr>
          <p:cNvPr id="12" name="Прямоугольник 11">
            <a:extLst>
              <a:ext uri="{FF2B5EF4-FFF2-40B4-BE49-F238E27FC236}">
                <a16:creationId xmlns:a16="http://schemas.microsoft.com/office/drawing/2014/main" id="{663F03C3-322B-449C-A477-EA1D99EDC624}"/>
              </a:ext>
            </a:extLst>
          </p:cNvPr>
          <p:cNvSpPr/>
          <p:nvPr/>
        </p:nvSpPr>
        <p:spPr>
          <a:xfrm>
            <a:off x="979712" y="1181214"/>
            <a:ext cx="745889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13" name="Прямоугольник 12" descr="Квадрат белого фона">
            <a:extLst>
              <a:ext uri="{FF2B5EF4-FFF2-40B4-BE49-F238E27FC236}">
                <a16:creationId xmlns:a16="http://schemas.microsoft.com/office/drawing/2014/main" id="{AA0E0CBA-1F82-43A8-9DE3-F0F883DB2D26}"/>
              </a:ext>
            </a:extLst>
          </p:cNvPr>
          <p:cNvSpPr/>
          <p:nvPr/>
        </p:nvSpPr>
        <p:spPr>
          <a:xfrm>
            <a:off x="971006" y="616279"/>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984068" y="1271451"/>
            <a:ext cx="5138057" cy="587876"/>
          </a:xfrm>
        </p:spPr>
        <p:txBody>
          <a:bodyPr rtlCol="0">
            <a:normAutofit fontScale="90000"/>
          </a:bodyPr>
          <a:lstStyle/>
          <a:p>
            <a:r>
              <a:rPr lang="ru-RU" dirty="0">
                <a:latin typeface="Times New Roman" pitchFamily="18" charset="0"/>
                <a:cs typeface="Times New Roman" pitchFamily="18" charset="0"/>
              </a:rPr>
              <a:t>Производство маневров</a:t>
            </a:r>
            <a:br>
              <a:rPr lang="ru-RU" dirty="0"/>
            </a:br>
            <a:endParaRPr lang="ru-RU" dirty="0"/>
          </a:p>
        </p:txBody>
      </p:sp>
      <p:sp>
        <p:nvSpPr>
          <p:cNvPr id="8" name="Текст 7">
            <a:extLst>
              <a:ext uri="{FF2B5EF4-FFF2-40B4-BE49-F238E27FC236}">
                <a16:creationId xmlns:a16="http://schemas.microsoft.com/office/drawing/2014/main" id="{E79DECD2-B85E-4CB3-BBFB-C64131454B65}"/>
              </a:ext>
            </a:extLst>
          </p:cNvPr>
          <p:cNvSpPr>
            <a:spLocks noGrp="1"/>
          </p:cNvSpPr>
          <p:nvPr>
            <p:ph type="body" sz="half" idx="2"/>
          </p:nvPr>
        </p:nvSpPr>
        <p:spPr>
          <a:xfrm>
            <a:off x="849086" y="1514886"/>
            <a:ext cx="6100354" cy="4885914"/>
          </a:xfrm>
          <a:ln>
            <a:solidFill>
              <a:schemeClr val="bg1"/>
            </a:solidFill>
          </a:ln>
        </p:spPr>
        <p:style>
          <a:lnRef idx="2">
            <a:schemeClr val="accent2"/>
          </a:lnRef>
          <a:fillRef idx="1">
            <a:schemeClr val="lt1"/>
          </a:fillRef>
          <a:effectRef idx="0">
            <a:schemeClr val="accent2"/>
          </a:effectRef>
          <a:fontRef idx="minor">
            <a:schemeClr val="dk1"/>
          </a:fontRef>
        </p:style>
        <p:txBody>
          <a:bodyPr rtlCol="0" anchor="t">
            <a:noAutofit/>
          </a:bodyPr>
          <a:lstStyle/>
          <a:p>
            <a:pPr algn="just">
              <a:lnSpc>
                <a:spcPct val="100000"/>
              </a:lnSpc>
              <a:spcBef>
                <a:spcPts val="0"/>
              </a:spcBef>
            </a:pPr>
            <a:r>
              <a:rPr lang="ru-RU" sz="2000" dirty="0">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15.13.</a:t>
            </a:r>
            <a:r>
              <a:rPr lang="ru-RU" sz="2000" dirty="0">
                <a:latin typeface="Times New Roman" pitchFamily="18" charset="0"/>
                <a:cs typeface="Times New Roman" pitchFamily="18" charset="0"/>
              </a:rPr>
              <a:t> Маневры на станционных путях должны производиться по указанию только одного работника - дежурного по станции, маневрового диспетчера, дежурного по сортировочной горке или парку, а на участках, оборудованных диспетчерской централизацией, - поездного диспетчера. Распределение обязанностей по распоряжению маневрами указывается в техническо-распорядительном акте станции.</a:t>
            </a:r>
          </a:p>
          <a:p>
            <a:pPr algn="just">
              <a:lnSpc>
                <a:spcPct val="100000"/>
              </a:lnSpc>
              <a:spcBef>
                <a:spcPts val="0"/>
              </a:spcBef>
            </a:pPr>
            <a:r>
              <a:rPr lang="ru-RU" sz="2000" dirty="0">
                <a:latin typeface="Times New Roman" pitchFamily="18" charset="0"/>
                <a:cs typeface="Times New Roman" pitchFamily="18" charset="0"/>
              </a:rPr>
              <a:t>	</a:t>
            </a:r>
            <a:r>
              <a:rPr lang="ru-RU" sz="2000" b="1" dirty="0">
                <a:effectLst>
                  <a:outerShdw blurRad="38100" dist="38100" dir="2700000" algn="tl">
                    <a:srgbClr val="000000">
                      <a:alpha val="43137"/>
                    </a:srgbClr>
                  </a:outerShdw>
                </a:effectLst>
                <a:latin typeface="Times New Roman" pitchFamily="18" charset="0"/>
                <a:cs typeface="Times New Roman" pitchFamily="18" charset="0"/>
              </a:rPr>
              <a:t>15.14.</a:t>
            </a:r>
            <a:r>
              <a:rPr lang="ru-RU" sz="2000" dirty="0">
                <a:latin typeface="Times New Roman" pitchFamily="18" charset="0"/>
                <a:cs typeface="Times New Roman" pitchFamily="18" charset="0"/>
              </a:rPr>
              <a:t> Основным средством передачи указаний при маневровой работе должна быть радиосвязь, а в необходимых случаях - устройства двусторонней парковой связи. Подача сигналов при маневровой работе разрешается ручными сигнальными приборами.</a:t>
            </a:r>
          </a:p>
          <a:p>
            <a:pPr algn="just" rtl="0"/>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853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7themes.su/php/imres/resize.php?width=1680&amp;height=1050&amp;cropratio=16:10&amp;image=/_ph/34/172500277.jpg"/>
          <p:cNvPicPr>
            <a:picLocks noGrp="1" noChangeAspect="1" noChangeArrowheads="1"/>
          </p:cNvPicPr>
          <p:nvPr>
            <p:ph type="pic" idx="1"/>
          </p:nvPr>
        </p:nvPicPr>
        <p:blipFill>
          <a:blip r:embed="rId3"/>
          <a:srcRect l="25101" r="25101"/>
          <a:stretch>
            <a:fillRect/>
          </a:stretch>
        </p:blipFill>
        <p:spPr bwMode="auto">
          <a:xfrm>
            <a:off x="6727371" y="0"/>
            <a:ext cx="5464629" cy="6858000"/>
          </a:xfrm>
          <a:prstGeom prst="rect">
            <a:avLst/>
          </a:prstGeom>
          <a:noFill/>
        </p:spPr>
      </p:pic>
      <p:sp>
        <p:nvSpPr>
          <p:cNvPr id="13" name="Прямоугольник 12" descr="Квадрат белого фона">
            <a:extLst>
              <a:ext uri="{FF2B5EF4-FFF2-40B4-BE49-F238E27FC236}">
                <a16:creationId xmlns:a16="http://schemas.microsoft.com/office/drawing/2014/main" id="{AA0E0CBA-1F82-43A8-9DE3-F0F883DB2D26}"/>
              </a:ext>
            </a:extLst>
          </p:cNvPr>
          <p:cNvSpPr/>
          <p:nvPr/>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984068" y="1271451"/>
            <a:ext cx="5138057" cy="587876"/>
          </a:xfrm>
        </p:spPr>
        <p:txBody>
          <a:bodyPr rtlCol="0">
            <a:normAutofit fontScale="90000"/>
          </a:bodyPr>
          <a:lstStyle/>
          <a:p>
            <a:r>
              <a:rPr lang="ru-RU" dirty="0">
                <a:latin typeface="Times New Roman" pitchFamily="18" charset="0"/>
                <a:cs typeface="Times New Roman" pitchFamily="18" charset="0"/>
              </a:rPr>
              <a:t>Производство маневров</a:t>
            </a:r>
            <a:br>
              <a:rPr lang="ru-RU" dirty="0"/>
            </a:br>
            <a:endParaRPr lang="ru-RU" dirty="0"/>
          </a:p>
        </p:txBody>
      </p:sp>
      <p:sp>
        <p:nvSpPr>
          <p:cNvPr id="12" name="Прямоугольник 11">
            <a:extLst>
              <a:ext uri="{FF2B5EF4-FFF2-40B4-BE49-F238E27FC236}">
                <a16:creationId xmlns:a16="http://schemas.microsoft.com/office/drawing/2014/main" id="{663F03C3-322B-449C-A477-EA1D99EDC624}"/>
              </a:ext>
            </a:extLst>
          </p:cNvPr>
          <p:cNvSpPr/>
          <p:nvPr/>
        </p:nvSpPr>
        <p:spPr>
          <a:xfrm>
            <a:off x="979713" y="1431586"/>
            <a:ext cx="7615647"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sp>
        <p:nvSpPr>
          <p:cNvPr id="8" name="Текст 7">
            <a:extLst>
              <a:ext uri="{FF2B5EF4-FFF2-40B4-BE49-F238E27FC236}">
                <a16:creationId xmlns:a16="http://schemas.microsoft.com/office/drawing/2014/main" id="{E79DECD2-B85E-4CB3-BBFB-C64131454B65}"/>
              </a:ext>
            </a:extLst>
          </p:cNvPr>
          <p:cNvSpPr>
            <a:spLocks noGrp="1"/>
          </p:cNvSpPr>
          <p:nvPr>
            <p:ph type="body" sz="half" idx="2"/>
          </p:nvPr>
        </p:nvSpPr>
        <p:spPr>
          <a:xfrm>
            <a:off x="692330" y="1710831"/>
            <a:ext cx="6622870" cy="4938163"/>
          </a:xfrm>
          <a:ln>
            <a:solidFill>
              <a:schemeClr val="bg1"/>
            </a:solidFill>
          </a:ln>
        </p:spPr>
        <p:style>
          <a:lnRef idx="2">
            <a:schemeClr val="accent1"/>
          </a:lnRef>
          <a:fillRef idx="1">
            <a:schemeClr val="lt1"/>
          </a:fillRef>
          <a:effectRef idx="0">
            <a:schemeClr val="accent1"/>
          </a:effectRef>
          <a:fontRef idx="minor">
            <a:schemeClr val="dk1"/>
          </a:fontRef>
        </p:style>
        <p:txBody>
          <a:bodyPr rtlCol="0">
            <a:noAutofit/>
          </a:bodyPr>
          <a:lstStyle/>
          <a:p>
            <a:pPr algn="just">
              <a:lnSpc>
                <a:spcPct val="100000"/>
              </a:lnSpc>
            </a:pPr>
            <a:r>
              <a:rPr lang="ru-RU" dirty="0">
                <a:latin typeface="Times New Roman" pitchFamily="18" charset="0"/>
                <a:cs typeface="Times New Roman" pitchFamily="18" charset="0"/>
              </a:rPr>
              <a:t>	</a:t>
            </a:r>
            <a:r>
              <a:rPr lang="ru-RU" sz="1800" b="1" dirty="0">
                <a:effectLst>
                  <a:outerShdw blurRad="38100" dist="38100" dir="2700000" algn="tl">
                    <a:srgbClr val="000000">
                      <a:alpha val="43137"/>
                    </a:srgbClr>
                  </a:outerShdw>
                </a:effectLst>
                <a:latin typeface="Times New Roman" pitchFamily="18" charset="0"/>
                <a:cs typeface="Times New Roman" pitchFamily="18" charset="0"/>
              </a:rPr>
              <a:t>15.16. Маневры производятся со скоростью не более:</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00000"/>
              </a:lnSpc>
            </a:pPr>
            <a:r>
              <a:rPr lang="ru-RU" b="1" dirty="0">
                <a:latin typeface="Times New Roman" pitchFamily="18" charset="0"/>
                <a:cs typeface="Times New Roman" pitchFamily="18" charset="0"/>
              </a:rPr>
              <a:t>60 км/ч </a:t>
            </a:r>
            <a:r>
              <a:rPr lang="ru-RU" dirty="0">
                <a:latin typeface="Times New Roman" pitchFamily="18" charset="0"/>
                <a:cs typeface="Times New Roman" pitchFamily="18" charset="0"/>
              </a:rPr>
              <a:t>- при следовании по свободным путям одиночных локомотивов и локомотивов с вагонами, прицепленными сзади, с включенными и опробованными автотормозами; </a:t>
            </a:r>
            <a:r>
              <a:rPr lang="ru-RU" b="1" dirty="0">
                <a:latin typeface="Times New Roman" pitchFamily="18" charset="0"/>
                <a:cs typeface="Times New Roman" pitchFamily="18" charset="0"/>
              </a:rPr>
              <a:t>40 км/ч </a:t>
            </a:r>
            <a:r>
              <a:rPr lang="ru-RU" dirty="0">
                <a:latin typeface="Times New Roman" pitchFamily="18" charset="0"/>
                <a:cs typeface="Times New Roman" pitchFamily="18" charset="0"/>
              </a:rPr>
              <a:t>- при движении локомотива с вагонами, прицепленными сзади, а также при следовании одиночного специального самоходного подвижного состава по свободным путям; </a:t>
            </a:r>
            <a:r>
              <a:rPr lang="ru-RU" b="1" dirty="0">
                <a:latin typeface="Times New Roman" pitchFamily="18" charset="0"/>
                <a:cs typeface="Times New Roman" pitchFamily="18" charset="0"/>
              </a:rPr>
              <a:t>25 км/ч </a:t>
            </a:r>
            <a:r>
              <a:rPr lang="ru-RU" dirty="0">
                <a:latin typeface="Times New Roman" pitchFamily="18" charset="0"/>
                <a:cs typeface="Times New Roman" pitchFamily="18" charset="0"/>
              </a:rPr>
              <a:t>- при движении вагонами вперед по свободным путям, а также восстановительных и пожарных поездов; </a:t>
            </a:r>
            <a:r>
              <a:rPr lang="ru-RU" b="1" dirty="0">
                <a:latin typeface="Times New Roman" pitchFamily="18" charset="0"/>
                <a:cs typeface="Times New Roman" pitchFamily="18" charset="0"/>
              </a:rPr>
              <a:t>15 км/ч </a:t>
            </a:r>
            <a:r>
              <a:rPr lang="ru-RU" dirty="0">
                <a:latin typeface="Times New Roman" pitchFamily="18" charset="0"/>
                <a:cs typeface="Times New Roman" pitchFamily="18" charset="0"/>
              </a:rPr>
              <a:t>- при движении с вагонами, занятыми людьми, а также с негабаритными грузами боковой и нижней </a:t>
            </a:r>
            <a:r>
              <a:rPr lang="ru-RU" dirty="0" err="1">
                <a:latin typeface="Times New Roman" pitchFamily="18" charset="0"/>
                <a:cs typeface="Times New Roman" pitchFamily="18" charset="0"/>
              </a:rPr>
              <a:t>негабаритности</a:t>
            </a:r>
            <a:r>
              <a:rPr lang="ru-RU" dirty="0">
                <a:latin typeface="Times New Roman" pitchFamily="18" charset="0"/>
                <a:cs typeface="Times New Roman" pitchFamily="18" charset="0"/>
              </a:rPr>
              <a:t> 4-й, 5-й и 6-й степеней; </a:t>
            </a:r>
            <a:r>
              <a:rPr lang="ru-RU" b="1" dirty="0">
                <a:latin typeface="Times New Roman" pitchFamily="18" charset="0"/>
                <a:cs typeface="Times New Roman" pitchFamily="18" charset="0"/>
              </a:rPr>
              <a:t>5 км/ч - </a:t>
            </a:r>
            <a:r>
              <a:rPr lang="ru-RU" dirty="0">
                <a:latin typeface="Times New Roman" pitchFamily="18" charset="0"/>
                <a:cs typeface="Times New Roman" pitchFamily="18" charset="0"/>
              </a:rPr>
              <a:t>при маневрах толчками, при подходе отцепа вагонов к другому отцепу в </a:t>
            </a:r>
            <a:r>
              <a:rPr lang="ru-RU" dirty="0" err="1">
                <a:latin typeface="Times New Roman" pitchFamily="18" charset="0"/>
                <a:cs typeface="Times New Roman" pitchFamily="18" charset="0"/>
              </a:rPr>
              <a:t>подгорочном</a:t>
            </a:r>
            <a:r>
              <a:rPr lang="ru-RU" dirty="0">
                <a:latin typeface="Times New Roman" pitchFamily="18" charset="0"/>
                <a:cs typeface="Times New Roman" pitchFamily="18" charset="0"/>
              </a:rPr>
              <a:t> парке; </a:t>
            </a:r>
            <a:r>
              <a:rPr lang="ru-RU" b="1" dirty="0">
                <a:latin typeface="Times New Roman" pitchFamily="18" charset="0"/>
                <a:cs typeface="Times New Roman" pitchFamily="18" charset="0"/>
              </a:rPr>
              <a:t>3 км/ч </a:t>
            </a:r>
            <a:r>
              <a:rPr lang="ru-RU" dirty="0">
                <a:latin typeface="Times New Roman" pitchFamily="18" charset="0"/>
                <a:cs typeface="Times New Roman" pitchFamily="18" charset="0"/>
              </a:rPr>
              <a:t>- при подходе локомотива (с вагонами или без них) к вагонам.</a:t>
            </a:r>
          </a:p>
          <a:p>
            <a:pPr algn="just">
              <a:lnSpc>
                <a:spcPct val="100000"/>
              </a:lnSpc>
            </a:pPr>
            <a:r>
              <a:rPr lang="ru-RU" dirty="0">
                <a:latin typeface="Times New Roman" pitchFamily="18" charset="0"/>
                <a:cs typeface="Times New Roman" pitchFamily="18" charset="0"/>
              </a:rPr>
              <a:t>	Скорость передвижения подвижного состава по вагонным весам в зависимости от конструкции весов устанавливается в техническо-распорядительном акте станции.</a:t>
            </a:r>
          </a:p>
        </p:txBody>
      </p:sp>
    </p:spTree>
    <p:extLst>
      <p:ext uri="{BB962C8B-B14F-4D97-AF65-F5344CB8AC3E}">
        <p14:creationId xmlns:p14="http://schemas.microsoft.com/office/powerpoint/2010/main" val="4853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zen_doc/1925593/pub_5f2baaa1640cb35bc7b9e095_5f2baaade0ea0e7909f2cebe/scale_1200"/>
          <p:cNvPicPr>
            <a:picLocks noGrp="1" noChangeAspect="1" noChangeArrowheads="1"/>
          </p:cNvPicPr>
          <p:nvPr>
            <p:ph type="pic" sz="quarter" idx="15"/>
          </p:nvPr>
        </p:nvPicPr>
        <p:blipFill>
          <a:blip r:embed="rId3"/>
          <a:srcRect l="7713" r="7713"/>
          <a:stretch>
            <a:fillRect/>
          </a:stretch>
        </p:blipFill>
        <p:spPr bwMode="auto">
          <a:xfrm>
            <a:off x="-3167744" y="0"/>
            <a:ext cx="7249885" cy="6858000"/>
          </a:xfrm>
          <a:prstGeom prst="rect">
            <a:avLst/>
          </a:prstGeom>
          <a:noFill/>
        </p:spPr>
      </p:pic>
      <p:grpSp>
        <p:nvGrpSpPr>
          <p:cNvPr id="31" name="Группа 30"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DA17D7C-7C63-439C-8B50-C9B0F0F9AAF7}"/>
              </a:ext>
            </a:extLst>
          </p:cNvPr>
          <p:cNvGrpSpPr/>
          <p:nvPr/>
        </p:nvGrpSpPr>
        <p:grpSpPr>
          <a:xfrm flipH="1">
            <a:off x="2944906" y="268940"/>
            <a:ext cx="9247094" cy="6387354"/>
            <a:chOff x="-587877" y="-223091"/>
            <a:chExt cx="8273191" cy="6663436"/>
          </a:xfrm>
        </p:grpSpPr>
        <p:sp>
          <p:nvSpPr>
            <p:cNvPr id="32" name="Прямоугольник 31">
              <a:extLst>
                <a:ext uri="{FF2B5EF4-FFF2-40B4-BE49-F238E27FC236}">
                  <a16:creationId xmlns:a16="http://schemas.microsoft.com/office/drawing/2014/main" id="{32FD79E9-DA87-4AE3-AB4F-454E8B1C7E28}"/>
                </a:ext>
              </a:extLst>
            </p:cNvPr>
            <p:cNvSpPr/>
            <p:nvPr/>
          </p:nvSpPr>
          <p:spPr>
            <a:xfrm>
              <a:off x="-587877" y="-223091"/>
              <a:ext cx="8273191" cy="6493262"/>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3" name="Прямоугольник 32">
              <a:extLst>
                <a:ext uri="{FF2B5EF4-FFF2-40B4-BE49-F238E27FC236}">
                  <a16:creationId xmlns:a16="http://schemas.microsoft.com/office/drawing/2014/main" id="{C0DB13C1-B4FB-4D33-A199-5BB34983AB47}"/>
                </a:ext>
              </a:extLst>
            </p:cNvPr>
            <p:cNvSpPr/>
            <p:nvPr/>
          </p:nvSpPr>
          <p:spPr>
            <a:xfrm>
              <a:off x="979713" y="1181214"/>
              <a:ext cx="6539327" cy="5259131"/>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5134021" y="620605"/>
            <a:ext cx="6117771" cy="573989"/>
          </a:xfrm>
        </p:spPr>
        <p:txBody>
          <a:bodyPr rtlCol="0"/>
          <a:lstStyle/>
          <a:p>
            <a:r>
              <a:rPr lang="ru-RU" dirty="0">
                <a:latin typeface="Times New Roman" pitchFamily="18" charset="0"/>
                <a:cs typeface="Times New Roman" pitchFamily="18" charset="0"/>
              </a:rPr>
              <a:t>Формирование поездов</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id="{2885A4AC-9AA0-4EFF-8162-609223BF5D70}"/>
              </a:ext>
            </a:extLst>
          </p:cNvPr>
          <p:cNvSpPr>
            <a:spLocks noGrp="1"/>
          </p:cNvSpPr>
          <p:nvPr>
            <p:ph idx="1"/>
          </p:nvPr>
        </p:nvSpPr>
        <p:spPr>
          <a:xfrm>
            <a:off x="3886200" y="1102059"/>
            <a:ext cx="7974106" cy="4962565"/>
          </a:xfrm>
          <a:ln>
            <a:solidFill>
              <a:schemeClr val="bg1"/>
            </a:solidFill>
          </a:ln>
        </p:spPr>
        <p:style>
          <a:lnRef idx="2">
            <a:schemeClr val="accent2"/>
          </a:lnRef>
          <a:fillRef idx="1">
            <a:schemeClr val="lt1"/>
          </a:fillRef>
          <a:effectRef idx="0">
            <a:schemeClr val="accent2"/>
          </a:effectRef>
          <a:fontRef idx="minor">
            <a:schemeClr val="dk1"/>
          </a:fontRef>
        </p:style>
        <p:txBody>
          <a:bodyPr rtlCol="0">
            <a:normAutofit/>
          </a:bodyPr>
          <a:lstStyle/>
          <a:p>
            <a:pPr algn="just">
              <a:lnSpc>
                <a:spcPct val="100000"/>
              </a:lnSpc>
              <a:buNone/>
            </a:pPr>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15.26.</a:t>
            </a:r>
            <a:r>
              <a:rPr lang="ru-RU" dirty="0">
                <a:latin typeface="Times New Roman" pitchFamily="18" charset="0"/>
                <a:cs typeface="Times New Roman" pitchFamily="18" charset="0"/>
              </a:rPr>
              <a:t> Поезда должны формироваться в полном соответствии с настоящими Правилами, графиком движения и планом формирования поездов. Нормы веса и длины грузовых поездов по направлениям и по каждому участку устанавливаются в графике движения и плане формирования поездов и должны соответствовать типу локомотива, профилю пути на участках обращения поездов и полезной длине </a:t>
            </a:r>
            <a:r>
              <a:rPr lang="ru-RU" dirty="0" err="1">
                <a:latin typeface="Times New Roman" pitchFamily="18" charset="0"/>
                <a:cs typeface="Times New Roman" pitchFamily="18" charset="0"/>
              </a:rPr>
              <a:t>приемо-отправочных</a:t>
            </a:r>
            <a:r>
              <a:rPr lang="ru-RU" dirty="0">
                <a:latin typeface="Times New Roman" pitchFamily="18" charset="0"/>
                <a:cs typeface="Times New Roman" pitchFamily="18" charset="0"/>
              </a:rPr>
              <a:t> путей на станциях этих участков, а на электрифицированных линиях - условиям электроснабжения.</a:t>
            </a:r>
          </a:p>
          <a:p>
            <a:pPr algn="just">
              <a:lnSpc>
                <a:spcPct val="100000"/>
              </a:lnSpc>
              <a:buNone/>
            </a:pPr>
            <a:r>
              <a:rPr lang="ru-RU" dirty="0">
                <a:latin typeface="Times New Roman" pitchFamily="18" charset="0"/>
                <a:cs typeface="Times New Roman" pitchFamily="18" charset="0"/>
              </a:rPr>
              <a:t>		Порядок формирования и пропуска </a:t>
            </a:r>
            <a:r>
              <a:rPr lang="ru-RU" dirty="0" err="1">
                <a:latin typeface="Times New Roman" pitchFamily="18" charset="0"/>
                <a:cs typeface="Times New Roman" pitchFamily="18" charset="0"/>
              </a:rPr>
              <a:t>длинносоставных</a:t>
            </a:r>
            <a:r>
              <a:rPr lang="ru-RU" dirty="0">
                <a:latin typeface="Times New Roman" pitchFamily="18" charset="0"/>
                <a:cs typeface="Times New Roman" pitchFamily="18" charset="0"/>
              </a:rPr>
              <a:t>, тяжеловесных, соединенных, а также повышенного веса и длины грузовых поездов устанавливается начальником железной дороги в соответствии с инструкцией МПС России. Нормы веса и длины дальних и местных пассажирских поездов и порядок размещения вагонов в них указываются в книжках расписания движения поездов.</a:t>
            </a:r>
          </a:p>
          <a:p>
            <a:pPr algn="just">
              <a:lnSpc>
                <a:spcPct val="100000"/>
              </a:lnSpc>
              <a:buNone/>
            </a:pPr>
            <a:r>
              <a:rPr lang="ru-RU" dirty="0">
                <a:latin typeface="Times New Roman" pitchFamily="18" charset="0"/>
                <a:cs typeface="Times New Roman" pitchFamily="18" charset="0"/>
              </a:rPr>
              <a:t>		Порядок прицепки к пассажирским поездам вагонов сверх нормы и следования </a:t>
            </a:r>
            <a:r>
              <a:rPr lang="ru-RU" dirty="0" err="1">
                <a:latin typeface="Times New Roman" pitchFamily="18" charset="0"/>
                <a:cs typeface="Times New Roman" pitchFamily="18" charset="0"/>
              </a:rPr>
              <a:t>длинносоставных</a:t>
            </a:r>
            <a:r>
              <a:rPr lang="ru-RU" dirty="0">
                <a:latin typeface="Times New Roman" pitchFamily="18" charset="0"/>
                <a:cs typeface="Times New Roman" pitchFamily="18" charset="0"/>
              </a:rPr>
              <a:t> пассажирских поездов устанавливается МПС России. При постановке в поезд подвижного состава, а также специального подвижного состава вес и длина его определяются в соответствии с таблицами нормативов графика движения поездов, утверждаемых МПС России. Эти таблицы помещаются и в книжках расписания движения поездов.</a:t>
            </a:r>
          </a:p>
          <a:p>
            <a:pPr marL="0" indent="0" algn="just" rtl="0">
              <a:lnSpc>
                <a:spcPct val="100000"/>
              </a:lnSpc>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973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vatars.mds.yandex.net/get-zen_doc/1925593/pub_5f2baaa1640cb35bc7b9e095_5f2baaade0ea0e7909f2cebe/scale_1200"/>
          <p:cNvPicPr>
            <a:picLocks noGrp="1" noChangeAspect="1" noChangeArrowheads="1"/>
          </p:cNvPicPr>
          <p:nvPr>
            <p:ph type="pic" sz="quarter" idx="15"/>
          </p:nvPr>
        </p:nvPicPr>
        <p:blipFill>
          <a:blip r:embed="rId3"/>
          <a:srcRect l="7713" r="7713"/>
          <a:stretch>
            <a:fillRect/>
          </a:stretch>
        </p:blipFill>
        <p:spPr bwMode="auto">
          <a:xfrm>
            <a:off x="-3189642" y="0"/>
            <a:ext cx="7249885" cy="6858000"/>
          </a:xfrm>
          <a:prstGeom prst="rect">
            <a:avLst/>
          </a:prstGeom>
          <a:noFill/>
        </p:spPr>
      </p:pic>
      <p:grpSp>
        <p:nvGrpSpPr>
          <p:cNvPr id="2" name="Группа 30" descr="Контрастные квадраты: черная открытая фигура, затененный зеленый блок и белый блок с местом для текста.">
            <a:extLst>
              <a:ext uri="{FF2B5EF4-FFF2-40B4-BE49-F238E27FC236}">
                <a16:creationId xmlns:a16="http://schemas.microsoft.com/office/drawing/2014/main" id="{CDA17D7C-7C63-439C-8B50-C9B0F0F9AAF7}"/>
              </a:ext>
            </a:extLst>
          </p:cNvPr>
          <p:cNvGrpSpPr/>
          <p:nvPr/>
        </p:nvGrpSpPr>
        <p:grpSpPr>
          <a:xfrm flipH="1">
            <a:off x="2958350" y="268941"/>
            <a:ext cx="9233647" cy="7046259"/>
            <a:chOff x="-587876" y="-223091"/>
            <a:chExt cx="8273191" cy="6830719"/>
          </a:xfrm>
        </p:grpSpPr>
        <p:sp>
          <p:nvSpPr>
            <p:cNvPr id="32" name="Прямоугольник 31">
              <a:extLst>
                <a:ext uri="{FF2B5EF4-FFF2-40B4-BE49-F238E27FC236}">
                  <a16:creationId xmlns:a16="http://schemas.microsoft.com/office/drawing/2014/main" id="{32FD79E9-DA87-4AE3-AB4F-454E8B1C7E28}"/>
                </a:ext>
              </a:extLst>
            </p:cNvPr>
            <p:cNvSpPr/>
            <p:nvPr/>
          </p:nvSpPr>
          <p:spPr>
            <a:xfrm>
              <a:off x="-587876" y="-223091"/>
              <a:ext cx="8273191" cy="6830719"/>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3" name="Прямоугольник 32">
              <a:extLst>
                <a:ext uri="{FF2B5EF4-FFF2-40B4-BE49-F238E27FC236}">
                  <a16:creationId xmlns:a16="http://schemas.microsoft.com/office/drawing/2014/main" id="{C0DB13C1-B4FB-4D33-A199-5BB34983AB47}"/>
                </a:ext>
              </a:extLst>
            </p:cNvPr>
            <p:cNvSpPr/>
            <p:nvPr/>
          </p:nvSpPr>
          <p:spPr>
            <a:xfrm>
              <a:off x="979713" y="1181214"/>
              <a:ext cx="6539327" cy="475728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dirty="0"/>
                <a:t>2</a:t>
              </a:r>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endParaRPr lang="ru-RU" dirty="0"/>
            </a:p>
            <a:p>
              <a:pPr algn="ctr" rtl="0"/>
              <a:r>
                <a:rPr lang="ru-RU" dirty="0"/>
                <a:t>+</a:t>
              </a:r>
            </a:p>
            <a:p>
              <a:pPr algn="ctr" rtl="0"/>
              <a:endParaRPr lang="ru-RU" dirty="0"/>
            </a:p>
          </p:txBody>
        </p:sp>
      </p:grpSp>
      <p:sp>
        <p:nvSpPr>
          <p:cNvPr id="7" name="Заголовок 6">
            <a:extLst>
              <a:ext uri="{FF2B5EF4-FFF2-40B4-BE49-F238E27FC236}">
                <a16:creationId xmlns:a16="http://schemas.microsoft.com/office/drawing/2014/main" id="{D5445F47-6D74-450C-BC16-998D2021AD78}"/>
              </a:ext>
            </a:extLst>
          </p:cNvPr>
          <p:cNvSpPr>
            <a:spLocks noGrp="1"/>
          </p:cNvSpPr>
          <p:nvPr>
            <p:ph type="title"/>
          </p:nvPr>
        </p:nvSpPr>
        <p:spPr>
          <a:xfrm>
            <a:off x="5134021" y="620605"/>
            <a:ext cx="6117771" cy="573989"/>
          </a:xfrm>
        </p:spPr>
        <p:txBody>
          <a:bodyPr rtlCol="0"/>
          <a:lstStyle/>
          <a:p>
            <a:r>
              <a:rPr lang="ru-RU" dirty="0">
                <a:latin typeface="Times New Roman" pitchFamily="18" charset="0"/>
                <a:cs typeface="Times New Roman" pitchFamily="18" charset="0"/>
              </a:rPr>
              <a:t>Формирование поездов</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Объект 3">
            <a:extLst>
              <a:ext uri="{FF2B5EF4-FFF2-40B4-BE49-F238E27FC236}">
                <a16:creationId xmlns:a16="http://schemas.microsoft.com/office/drawing/2014/main" id="{2885A4AC-9AA0-4EFF-8162-609223BF5D70}"/>
              </a:ext>
            </a:extLst>
          </p:cNvPr>
          <p:cNvSpPr>
            <a:spLocks noGrp="1"/>
          </p:cNvSpPr>
          <p:nvPr>
            <p:ph idx="1"/>
          </p:nvPr>
        </p:nvSpPr>
        <p:spPr>
          <a:xfrm>
            <a:off x="3859306" y="1115507"/>
            <a:ext cx="8054788" cy="4801200"/>
          </a:xfrm>
          <a:ln>
            <a:solidFill>
              <a:schemeClr val="bg1"/>
            </a:solidFill>
          </a:ln>
        </p:spPr>
        <p:style>
          <a:lnRef idx="2">
            <a:schemeClr val="accent2"/>
          </a:lnRef>
          <a:fillRef idx="1">
            <a:schemeClr val="lt1"/>
          </a:fillRef>
          <a:effectRef idx="0">
            <a:schemeClr val="accent2"/>
          </a:effectRef>
          <a:fontRef idx="minor">
            <a:schemeClr val="dk1"/>
          </a:fontRef>
        </p:style>
        <p:txBody>
          <a:bodyPr rtlCol="0">
            <a:normAutofit/>
          </a:bodyPr>
          <a:lstStyle/>
          <a:p>
            <a:pPr algn="just">
              <a:lnSpc>
                <a:spcPct val="110000"/>
              </a:lnSpc>
              <a:buNone/>
            </a:pPr>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Порядок перевозки людей в грузовых поездах устанавливается МПС России.</a:t>
            </a:r>
          </a:p>
          <a:p>
            <a:pPr algn="just">
              <a:lnSpc>
                <a:spcPct val="110000"/>
              </a:lnSpc>
              <a:buNone/>
            </a:pPr>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15.34</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Не допускается ставить в людские поезда вагоны с опасными грузами, а также порожние цистерны из-под сжиженных газов.</a:t>
            </a:r>
          </a:p>
          <a:p>
            <a:pPr algn="just">
              <a:lnSpc>
                <a:spcPct val="110000"/>
              </a:lnSpc>
              <a:buNone/>
            </a:pPr>
            <a:r>
              <a:rPr lang="ru-RU" dirty="0">
                <a:latin typeface="Times New Roman" pitchFamily="18" charset="0"/>
                <a:cs typeface="Times New Roman" pitchFamily="18" charset="0"/>
              </a:rPr>
              <a:t>		Порядок постановки вагонов с опасными грузами в воинские людские поезда устанавливается Правилами перевозок опасных грузов по железным дорогам и специальными положениями МПС России.</a:t>
            </a:r>
          </a:p>
          <a:p>
            <a:pPr algn="just">
              <a:lnSpc>
                <a:spcPct val="110000"/>
              </a:lnSpc>
              <a:buNone/>
            </a:pPr>
            <a:r>
              <a:rPr lang="ru-RU" dirty="0">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15.35.</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При постановке в грузовые поезда вагоны, занятые людьми, а также вагоны с грузами отдельных категорий, указанных в правилах перевозок грузов на железнодорожном транспорте и Правилах перевозок опасных грузов по железным дорогам, должны иметь соответствующее прикрытие из вагонов с неопасными грузами или порожних вагонов. Расположение в грузовых поездах указанных вагонов производится в соответствии с порядком, установленным Инструкцией по движению поездов и маневровой работе на железных дорогах Российской Федерации, исходя из требований правил перевозок грузов на железнодорожном транспорте, Правил перевозок опасных грузов по железным дорогам и других нормативных актов МПС России.</a:t>
            </a:r>
          </a:p>
          <a:p>
            <a:pPr algn="just">
              <a:lnSpc>
                <a:spcPct val="110000"/>
              </a:lnSpc>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9734590"/>
      </p:ext>
    </p:extLst>
  </p:cSld>
  <p:clrMapOvr>
    <a:masterClrMapping/>
  </p:clrMapOvr>
</p:sld>
</file>

<file path=ppt/theme/theme1.xml><?xml version="1.0" encoding="utf-8"?>
<a:theme xmlns:a="http://schemas.openxmlformats.org/drawingml/2006/main" name="tf56051434_win32">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99_TF56051434" id="{21BECF92-6A04-4BF5-8791-912450F88446}" vid="{3427C6E6-6A64-4705-9E21-B30A65BF9C5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tf56051434_win32</Template>
  <TotalTime>0</TotalTime>
  <Words>3658</Words>
  <Application>Microsoft Office PowerPoint</Application>
  <PresentationFormat>Широкоэкранный</PresentationFormat>
  <Paragraphs>1429</Paragraphs>
  <Slides>20</Slides>
  <Notes>18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tf56051434_win32</vt:lpstr>
      <vt:lpstr>Организация технической работы станции</vt:lpstr>
      <vt:lpstr>Общие требования</vt:lpstr>
      <vt:lpstr>Презентация PowerPoint</vt:lpstr>
      <vt:lpstr>Презентация PowerPoint</vt:lpstr>
      <vt:lpstr>Презентация PowerPoint</vt:lpstr>
      <vt:lpstr>Производство маневров </vt:lpstr>
      <vt:lpstr>Производство маневров </vt:lpstr>
      <vt:lpstr>Формирование поездов </vt:lpstr>
      <vt:lpstr>Формирование поездов </vt:lpstr>
      <vt:lpstr>Постановка локомотивов в поезда </vt:lpstr>
      <vt:lpstr>Organization of technical work of the station</vt:lpstr>
      <vt:lpstr>general requirements</vt:lpstr>
      <vt:lpstr>Презентация PowerPoint</vt:lpstr>
      <vt:lpstr>Презентация PowerPoint</vt:lpstr>
      <vt:lpstr>Презентация PowerPoint</vt:lpstr>
      <vt:lpstr>Production of maneuvers  </vt:lpstr>
      <vt:lpstr> </vt:lpstr>
      <vt:lpstr>The formation of trains  </vt:lpstr>
      <vt:lpstr>The formation of trains  </vt:lpstr>
      <vt:lpstr>Production of the locomotives in train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2021-01-28T05:18:08Z</dcterms:created>
  <dcterms:modified xsi:type="dcterms:W3CDTF">2021-05-01T13:44:53Z</dcterms:modified>
</cp:coreProperties>
</file>