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76" r:id="rId11"/>
    <p:sldId id="265" r:id="rId12"/>
    <p:sldId id="266" r:id="rId13"/>
    <p:sldId id="267" r:id="rId14"/>
    <p:sldId id="268" r:id="rId15"/>
    <p:sldId id="269" r:id="rId16"/>
    <p:sldId id="270" r:id="rId17"/>
    <p:sldId id="271" r:id="rId18"/>
    <p:sldId id="272" r:id="rId19"/>
    <p:sldId id="273" r:id="rId20"/>
    <p:sldId id="274" r:id="rId21"/>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49" autoAdjust="0"/>
    <p:restoredTop sz="94660"/>
  </p:normalViewPr>
  <p:slideViewPr>
    <p:cSldViewPr snapToGrid="0">
      <p:cViewPr varScale="1">
        <p:scale>
          <a:sx n="73" d="100"/>
          <a:sy n="73" d="100"/>
        </p:scale>
        <p:origin x="-504" y="-10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0246CC2-C91C-468F-9E45-76D6A35943E7}" type="datetimeFigureOut">
              <a:rPr lang="ru-RU" smtClean="0"/>
              <a:pPr/>
              <a:t>26.05.2021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A588707-AE2F-4D44-9DC3-B09E5E99C7C8}" type="slidenum">
              <a:rPr lang="ru-RU" smtClean="0"/>
              <a:pPr/>
              <a:t>‹#›</a:t>
            </a:fld>
            <a:endParaRPr lang="ru-RU"/>
          </a:p>
        </p:txBody>
      </p:sp>
    </p:spTree>
    <p:extLst>
      <p:ext uri="{BB962C8B-B14F-4D97-AF65-F5344CB8AC3E}">
        <p14:creationId xmlns:p14="http://schemas.microsoft.com/office/powerpoint/2010/main" xmlns="" val="35014716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0246CC2-C91C-468F-9E45-76D6A35943E7}" type="datetimeFigureOut">
              <a:rPr lang="ru-RU" smtClean="0"/>
              <a:pPr/>
              <a:t>26.05.2021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A588707-AE2F-4D44-9DC3-B09E5E99C7C8}" type="slidenum">
              <a:rPr lang="ru-RU" smtClean="0"/>
              <a:pPr/>
              <a:t>‹#›</a:t>
            </a:fld>
            <a:endParaRPr lang="ru-RU"/>
          </a:p>
        </p:txBody>
      </p:sp>
    </p:spTree>
    <p:extLst>
      <p:ext uri="{BB962C8B-B14F-4D97-AF65-F5344CB8AC3E}">
        <p14:creationId xmlns:p14="http://schemas.microsoft.com/office/powerpoint/2010/main" xmlns="" val="22881137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0246CC2-C91C-468F-9E45-76D6A35943E7}" type="datetimeFigureOut">
              <a:rPr lang="ru-RU" smtClean="0"/>
              <a:pPr/>
              <a:t>26.05.2021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A588707-AE2F-4D44-9DC3-B09E5E99C7C8}" type="slidenum">
              <a:rPr lang="ru-RU" smtClean="0"/>
              <a:pPr/>
              <a:t>‹#›</a:t>
            </a:fld>
            <a:endParaRPr lang="ru-RU"/>
          </a:p>
        </p:txBody>
      </p:sp>
    </p:spTree>
    <p:extLst>
      <p:ext uri="{BB962C8B-B14F-4D97-AF65-F5344CB8AC3E}">
        <p14:creationId xmlns:p14="http://schemas.microsoft.com/office/powerpoint/2010/main" xmlns="" val="29499324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0246CC2-C91C-468F-9E45-76D6A35943E7}" type="datetimeFigureOut">
              <a:rPr lang="ru-RU" smtClean="0"/>
              <a:pPr/>
              <a:t>26.05.2021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A588707-AE2F-4D44-9DC3-B09E5E99C7C8}" type="slidenum">
              <a:rPr lang="ru-RU" smtClean="0"/>
              <a:pPr/>
              <a:t>‹#›</a:t>
            </a:fld>
            <a:endParaRPr lang="ru-RU"/>
          </a:p>
        </p:txBody>
      </p:sp>
    </p:spTree>
    <p:extLst>
      <p:ext uri="{BB962C8B-B14F-4D97-AF65-F5344CB8AC3E}">
        <p14:creationId xmlns:p14="http://schemas.microsoft.com/office/powerpoint/2010/main" xmlns="" val="20072744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0246CC2-C91C-468F-9E45-76D6A35943E7}" type="datetimeFigureOut">
              <a:rPr lang="ru-RU" smtClean="0"/>
              <a:pPr/>
              <a:t>26.05.2021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A588707-AE2F-4D44-9DC3-B09E5E99C7C8}" type="slidenum">
              <a:rPr lang="ru-RU" smtClean="0"/>
              <a:pPr/>
              <a:t>‹#›</a:t>
            </a:fld>
            <a:endParaRPr lang="ru-RU"/>
          </a:p>
        </p:txBody>
      </p:sp>
    </p:spTree>
    <p:extLst>
      <p:ext uri="{BB962C8B-B14F-4D97-AF65-F5344CB8AC3E}">
        <p14:creationId xmlns:p14="http://schemas.microsoft.com/office/powerpoint/2010/main" xmlns="" val="3953506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0246CC2-C91C-468F-9E45-76D6A35943E7}" type="datetimeFigureOut">
              <a:rPr lang="ru-RU" smtClean="0"/>
              <a:pPr/>
              <a:t>26.05.2021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A588707-AE2F-4D44-9DC3-B09E5E99C7C8}" type="slidenum">
              <a:rPr lang="ru-RU" smtClean="0"/>
              <a:pPr/>
              <a:t>‹#›</a:t>
            </a:fld>
            <a:endParaRPr lang="ru-RU"/>
          </a:p>
        </p:txBody>
      </p:sp>
    </p:spTree>
    <p:extLst>
      <p:ext uri="{BB962C8B-B14F-4D97-AF65-F5344CB8AC3E}">
        <p14:creationId xmlns:p14="http://schemas.microsoft.com/office/powerpoint/2010/main" xmlns="" val="35551684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0246CC2-C91C-468F-9E45-76D6A35943E7}" type="datetimeFigureOut">
              <a:rPr lang="ru-RU" smtClean="0"/>
              <a:pPr/>
              <a:t>26.05.2021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0A588707-AE2F-4D44-9DC3-B09E5E99C7C8}" type="slidenum">
              <a:rPr lang="ru-RU" smtClean="0"/>
              <a:pPr/>
              <a:t>‹#›</a:t>
            </a:fld>
            <a:endParaRPr lang="ru-RU"/>
          </a:p>
        </p:txBody>
      </p:sp>
    </p:spTree>
    <p:extLst>
      <p:ext uri="{BB962C8B-B14F-4D97-AF65-F5344CB8AC3E}">
        <p14:creationId xmlns:p14="http://schemas.microsoft.com/office/powerpoint/2010/main" xmlns="" val="41309890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0246CC2-C91C-468F-9E45-76D6A35943E7}" type="datetimeFigureOut">
              <a:rPr lang="ru-RU" smtClean="0"/>
              <a:pPr/>
              <a:t>26.05.2021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0A588707-AE2F-4D44-9DC3-B09E5E99C7C8}" type="slidenum">
              <a:rPr lang="ru-RU" smtClean="0"/>
              <a:pPr/>
              <a:t>‹#›</a:t>
            </a:fld>
            <a:endParaRPr lang="ru-RU"/>
          </a:p>
        </p:txBody>
      </p:sp>
    </p:spTree>
    <p:extLst>
      <p:ext uri="{BB962C8B-B14F-4D97-AF65-F5344CB8AC3E}">
        <p14:creationId xmlns:p14="http://schemas.microsoft.com/office/powerpoint/2010/main" xmlns="" val="4470264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0246CC2-C91C-468F-9E45-76D6A35943E7}" type="datetimeFigureOut">
              <a:rPr lang="ru-RU" smtClean="0"/>
              <a:pPr/>
              <a:t>26.05.2021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0A588707-AE2F-4D44-9DC3-B09E5E99C7C8}" type="slidenum">
              <a:rPr lang="ru-RU" smtClean="0"/>
              <a:pPr/>
              <a:t>‹#›</a:t>
            </a:fld>
            <a:endParaRPr lang="ru-RU"/>
          </a:p>
        </p:txBody>
      </p:sp>
    </p:spTree>
    <p:extLst>
      <p:ext uri="{BB962C8B-B14F-4D97-AF65-F5344CB8AC3E}">
        <p14:creationId xmlns:p14="http://schemas.microsoft.com/office/powerpoint/2010/main" xmlns="" val="868979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B0246CC2-C91C-468F-9E45-76D6A35943E7}" type="datetimeFigureOut">
              <a:rPr lang="ru-RU" smtClean="0"/>
              <a:pPr/>
              <a:t>26.05.2021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A588707-AE2F-4D44-9DC3-B09E5E99C7C8}" type="slidenum">
              <a:rPr lang="ru-RU" smtClean="0"/>
              <a:pPr/>
              <a:t>‹#›</a:t>
            </a:fld>
            <a:endParaRPr lang="ru-RU"/>
          </a:p>
        </p:txBody>
      </p:sp>
    </p:spTree>
    <p:extLst>
      <p:ext uri="{BB962C8B-B14F-4D97-AF65-F5344CB8AC3E}">
        <p14:creationId xmlns:p14="http://schemas.microsoft.com/office/powerpoint/2010/main" xmlns="" val="33000313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B0246CC2-C91C-468F-9E45-76D6A35943E7}" type="datetimeFigureOut">
              <a:rPr lang="ru-RU" smtClean="0"/>
              <a:pPr/>
              <a:t>26.05.2021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A588707-AE2F-4D44-9DC3-B09E5E99C7C8}" type="slidenum">
              <a:rPr lang="ru-RU" smtClean="0"/>
              <a:pPr/>
              <a:t>‹#›</a:t>
            </a:fld>
            <a:endParaRPr lang="ru-RU"/>
          </a:p>
        </p:txBody>
      </p:sp>
    </p:spTree>
    <p:extLst>
      <p:ext uri="{BB962C8B-B14F-4D97-AF65-F5344CB8AC3E}">
        <p14:creationId xmlns:p14="http://schemas.microsoft.com/office/powerpoint/2010/main" xmlns="" val="5300326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246CC2-C91C-468F-9E45-76D6A35943E7}" type="datetimeFigureOut">
              <a:rPr lang="ru-RU" smtClean="0"/>
              <a:pPr/>
              <a:t>26.05.2021</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588707-AE2F-4D44-9DC3-B09E5E99C7C8}" type="slidenum">
              <a:rPr lang="ru-RU" smtClean="0"/>
              <a:pPr/>
              <a:t>‹#›</a:t>
            </a:fld>
            <a:endParaRPr lang="ru-RU"/>
          </a:p>
        </p:txBody>
      </p:sp>
    </p:spTree>
    <p:extLst>
      <p:ext uri="{BB962C8B-B14F-4D97-AF65-F5344CB8AC3E}">
        <p14:creationId xmlns:p14="http://schemas.microsoft.com/office/powerpoint/2010/main" xmlns="" val="22614230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en-US" dirty="0" smtClean="0"/>
              <a:t>Industrial equipment</a:t>
            </a:r>
            <a:endParaRPr lang="ru-RU" dirty="0"/>
          </a:p>
        </p:txBody>
      </p:sp>
      <p:sp>
        <p:nvSpPr>
          <p:cNvPr id="3" name="Подзаголовок 2"/>
          <p:cNvSpPr>
            <a:spLocks noGrp="1"/>
          </p:cNvSpPr>
          <p:nvPr>
            <p:ph type="subTitle" idx="1"/>
          </p:nvPr>
        </p:nvSpPr>
        <p:spPr/>
        <p:txBody>
          <a:bodyPr/>
          <a:lstStyle/>
          <a:p>
            <a:endParaRPr lang="ru-RU"/>
          </a:p>
        </p:txBody>
      </p:sp>
    </p:spTree>
    <p:extLst>
      <p:ext uri="{BB962C8B-B14F-4D97-AF65-F5344CB8AC3E}">
        <p14:creationId xmlns:p14="http://schemas.microsoft.com/office/powerpoint/2010/main" xmlns="" val="13089555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349857" y="1395886"/>
            <a:ext cx="4799527" cy="3296992"/>
          </a:xfrm>
          <a:prstGeom prst="rect">
            <a:avLst/>
          </a:prstGeom>
        </p:spPr>
      </p:pic>
    </p:spTree>
    <p:extLst>
      <p:ext uri="{BB962C8B-B14F-4D97-AF65-F5344CB8AC3E}">
        <p14:creationId xmlns:p14="http://schemas.microsoft.com/office/powerpoint/2010/main" xmlns="" val="39006313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a:t>Промышленное оборудование</a:t>
            </a:r>
          </a:p>
        </p:txBody>
      </p:sp>
    </p:spTree>
    <p:extLst>
      <p:ext uri="{BB962C8B-B14F-4D97-AF65-F5344CB8AC3E}">
        <p14:creationId xmlns:p14="http://schemas.microsoft.com/office/powerpoint/2010/main" xmlns="" val="19379767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4201187" y="0"/>
            <a:ext cx="4588115" cy="369332"/>
          </a:xfrm>
          <a:prstGeom prst="rect">
            <a:avLst/>
          </a:prstGeom>
        </p:spPr>
        <p:txBody>
          <a:bodyPr wrap="none">
            <a:spAutoFit/>
          </a:bodyPr>
          <a:lstStyle/>
          <a:p>
            <a:r>
              <a:rPr lang="ru-RU" dirty="0"/>
              <a:t>Промышленное оборудование: типы и виды</a:t>
            </a:r>
          </a:p>
        </p:txBody>
      </p:sp>
      <p:sp>
        <p:nvSpPr>
          <p:cNvPr id="5" name="Прямоугольник 4"/>
          <p:cNvSpPr/>
          <p:nvPr/>
        </p:nvSpPr>
        <p:spPr>
          <a:xfrm>
            <a:off x="3910884" y="3417607"/>
            <a:ext cx="6096000" cy="2308324"/>
          </a:xfrm>
          <a:prstGeom prst="rect">
            <a:avLst/>
          </a:prstGeom>
        </p:spPr>
        <p:txBody>
          <a:bodyPr>
            <a:spAutoFit/>
          </a:bodyPr>
          <a:lstStyle/>
          <a:p>
            <a:r>
              <a:rPr lang="ru-RU" dirty="0"/>
              <a:t>Ни одно производство не обходится без промышленных машин и комплексов, предназначенных для выполнения, контроля и поддержки различных технологических процессов. Предприятия, которые занимаются производством всех видов продукции и товаров, нуждаются в специальном оборудовании, которое представляет собой совокупность устройств, машин и агрегатов, выполняющих различные задачи.</a:t>
            </a:r>
          </a:p>
        </p:txBody>
      </p:sp>
      <p:pic>
        <p:nvPicPr>
          <p:cNvPr id="6" name="Рисунок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338034" y="369332"/>
            <a:ext cx="4572000" cy="3048000"/>
          </a:xfrm>
          <a:prstGeom prst="rect">
            <a:avLst/>
          </a:prstGeom>
        </p:spPr>
      </p:pic>
    </p:spTree>
    <p:extLst>
      <p:ext uri="{BB962C8B-B14F-4D97-AF65-F5344CB8AC3E}">
        <p14:creationId xmlns:p14="http://schemas.microsoft.com/office/powerpoint/2010/main" xmlns="" val="14125785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344215" y="3749572"/>
            <a:ext cx="6096000" cy="1754326"/>
          </a:xfrm>
          <a:prstGeom prst="rect">
            <a:avLst/>
          </a:prstGeom>
        </p:spPr>
        <p:txBody>
          <a:bodyPr>
            <a:spAutoFit/>
          </a:bodyPr>
          <a:lstStyle/>
          <a:p>
            <a:r>
              <a:rPr lang="ru-RU" dirty="0"/>
              <a:t>Отделка, обработка и сбор урожая-важные процессы, которые не могут быть выполнены без специальных машин. Высококачественное промышленное оборудование поставляет ТД "</a:t>
            </a:r>
            <a:r>
              <a:rPr lang="ru-RU" dirty="0" err="1"/>
              <a:t>Веда</a:t>
            </a:r>
            <a:r>
              <a:rPr lang="ru-RU" dirty="0"/>
              <a:t>-КИП", предлагая своим клиентам приобрести оборудование различной направленности и технических характеристик.</a:t>
            </a:r>
          </a:p>
        </p:txBody>
      </p:sp>
      <p:sp>
        <p:nvSpPr>
          <p:cNvPr id="5" name="Прямоугольник 4"/>
          <p:cNvSpPr/>
          <p:nvPr/>
        </p:nvSpPr>
        <p:spPr>
          <a:xfrm>
            <a:off x="3591192" y="0"/>
            <a:ext cx="5602046" cy="369332"/>
          </a:xfrm>
          <a:prstGeom prst="rect">
            <a:avLst/>
          </a:prstGeom>
        </p:spPr>
        <p:txBody>
          <a:bodyPr wrap="none">
            <a:spAutoFit/>
          </a:bodyPr>
          <a:lstStyle/>
          <a:p>
            <a:r>
              <a:rPr lang="ru-RU" dirty="0"/>
              <a:t>Виды и классификация промышленного оборудования</a:t>
            </a:r>
          </a:p>
        </p:txBody>
      </p:sp>
      <p:pic>
        <p:nvPicPr>
          <p:cNvPr id="7" name="Рисунок 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591192" y="714012"/>
            <a:ext cx="5080000" cy="2690880"/>
          </a:xfrm>
          <a:prstGeom prst="rect">
            <a:avLst/>
          </a:prstGeom>
        </p:spPr>
      </p:pic>
    </p:spTree>
    <p:extLst>
      <p:ext uri="{BB962C8B-B14F-4D97-AF65-F5344CB8AC3E}">
        <p14:creationId xmlns:p14="http://schemas.microsoft.com/office/powerpoint/2010/main" xmlns="" val="14989672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539675" y="3012308"/>
            <a:ext cx="6096000" cy="1477328"/>
          </a:xfrm>
          <a:prstGeom prst="rect">
            <a:avLst/>
          </a:prstGeom>
        </p:spPr>
        <p:txBody>
          <a:bodyPr>
            <a:spAutoFit/>
          </a:bodyPr>
          <a:lstStyle/>
          <a:p>
            <a:r>
              <a:rPr lang="ru-RU" dirty="0"/>
              <a:t>Все устройства, используемые в производстве, можно разделить на следующие категории: Транспортные машины и </a:t>
            </a:r>
            <a:r>
              <a:rPr lang="ru-RU" dirty="0" err="1"/>
              <a:t>устройства;Стационарные</a:t>
            </a:r>
            <a:r>
              <a:rPr lang="ru-RU" dirty="0"/>
              <a:t> и мобильные </a:t>
            </a:r>
            <a:r>
              <a:rPr lang="ru-RU" dirty="0" err="1"/>
              <a:t>агрегаты-двигатели;Технологическое</a:t>
            </a:r>
            <a:r>
              <a:rPr lang="ru-RU" dirty="0"/>
              <a:t> </a:t>
            </a:r>
            <a:r>
              <a:rPr lang="ru-RU" dirty="0" err="1"/>
              <a:t>оборудование;Технологические</a:t>
            </a:r>
            <a:r>
              <a:rPr lang="ru-RU" dirty="0"/>
              <a:t> устройства.</a:t>
            </a:r>
          </a:p>
        </p:txBody>
      </p:sp>
      <p:sp>
        <p:nvSpPr>
          <p:cNvPr id="6" name="Прямоугольник 5"/>
          <p:cNvSpPr/>
          <p:nvPr/>
        </p:nvSpPr>
        <p:spPr>
          <a:xfrm>
            <a:off x="4159349" y="0"/>
            <a:ext cx="4856651" cy="369332"/>
          </a:xfrm>
          <a:prstGeom prst="rect">
            <a:avLst/>
          </a:prstGeom>
        </p:spPr>
        <p:txBody>
          <a:bodyPr wrap="none">
            <a:spAutoFit/>
          </a:bodyPr>
          <a:lstStyle/>
          <a:p>
            <a:r>
              <a:rPr lang="ru-RU" dirty="0"/>
              <a:t>Классификация промышленного оборудования</a:t>
            </a:r>
          </a:p>
        </p:txBody>
      </p:sp>
      <p:pic>
        <p:nvPicPr>
          <p:cNvPr id="7" name="Рисунок 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159349" y="369332"/>
            <a:ext cx="4604752" cy="2617218"/>
          </a:xfrm>
          <a:prstGeom prst="rect">
            <a:avLst/>
          </a:prstGeom>
        </p:spPr>
      </p:pic>
    </p:spTree>
    <p:extLst>
      <p:ext uri="{BB962C8B-B14F-4D97-AF65-F5344CB8AC3E}">
        <p14:creationId xmlns:p14="http://schemas.microsoft.com/office/powerpoint/2010/main" xmlns="" val="5823349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047999" y="4383045"/>
            <a:ext cx="6096000" cy="1200329"/>
          </a:xfrm>
          <a:prstGeom prst="rect">
            <a:avLst/>
          </a:prstGeom>
        </p:spPr>
        <p:txBody>
          <a:bodyPr>
            <a:spAutoFit/>
          </a:bodyPr>
          <a:lstStyle/>
          <a:p>
            <a:r>
              <a:rPr lang="ru-RU" dirty="0"/>
              <a:t>Эта категория оборудования полностью соответствует своему названию и включает в себя все машины и агрегаты, используемые для перевозки различных грузов на предприятиях.</a:t>
            </a:r>
          </a:p>
        </p:txBody>
      </p:sp>
      <p:sp>
        <p:nvSpPr>
          <p:cNvPr id="5" name="Прямоугольник 4"/>
          <p:cNvSpPr/>
          <p:nvPr/>
        </p:nvSpPr>
        <p:spPr>
          <a:xfrm>
            <a:off x="4745213" y="346588"/>
            <a:ext cx="2701573" cy="369332"/>
          </a:xfrm>
          <a:prstGeom prst="rect">
            <a:avLst/>
          </a:prstGeom>
        </p:spPr>
        <p:txBody>
          <a:bodyPr wrap="none">
            <a:spAutoFit/>
          </a:bodyPr>
          <a:lstStyle/>
          <a:p>
            <a:r>
              <a:rPr lang="ru-RU" dirty="0"/>
              <a:t>Транспортные устройства</a:t>
            </a:r>
          </a:p>
        </p:txBody>
      </p:sp>
      <p:pic>
        <p:nvPicPr>
          <p:cNvPr id="6" name="Рисунок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477296" y="715920"/>
            <a:ext cx="4745213" cy="3667125"/>
          </a:xfrm>
          <a:prstGeom prst="rect">
            <a:avLst/>
          </a:prstGeom>
        </p:spPr>
      </p:pic>
    </p:spTree>
    <p:extLst>
      <p:ext uri="{BB962C8B-B14F-4D97-AF65-F5344CB8AC3E}">
        <p14:creationId xmlns:p14="http://schemas.microsoft.com/office/powerpoint/2010/main" xmlns="" val="36828292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518078" y="3194969"/>
            <a:ext cx="6096000" cy="1200329"/>
          </a:xfrm>
          <a:prstGeom prst="rect">
            <a:avLst/>
          </a:prstGeom>
        </p:spPr>
        <p:txBody>
          <a:bodyPr>
            <a:spAutoFit/>
          </a:bodyPr>
          <a:lstStyle/>
          <a:p>
            <a:r>
              <a:rPr lang="ru-RU" dirty="0"/>
              <a:t>К этой категории относятся электродвигатели, гидравлические турбины и другие агрегаты, которые могут преобразовывать энергию в ресурс для выполнения механических работ.</a:t>
            </a:r>
          </a:p>
        </p:txBody>
      </p:sp>
      <p:sp>
        <p:nvSpPr>
          <p:cNvPr id="4" name="Прямоугольник 3"/>
          <p:cNvSpPr/>
          <p:nvPr/>
        </p:nvSpPr>
        <p:spPr>
          <a:xfrm>
            <a:off x="4159283" y="269315"/>
            <a:ext cx="3873433" cy="369332"/>
          </a:xfrm>
          <a:prstGeom prst="rect">
            <a:avLst/>
          </a:prstGeom>
        </p:spPr>
        <p:txBody>
          <a:bodyPr wrap="none">
            <a:spAutoFit/>
          </a:bodyPr>
          <a:lstStyle/>
          <a:p>
            <a:r>
              <a:rPr lang="ru-RU" dirty="0"/>
              <a:t>Двигатели для другого оборудования</a:t>
            </a:r>
          </a:p>
        </p:txBody>
      </p:sp>
      <p:pic>
        <p:nvPicPr>
          <p:cNvPr id="6" name="Рисунок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518078" y="638647"/>
            <a:ext cx="5155842" cy="2556322"/>
          </a:xfrm>
          <a:prstGeom prst="rect">
            <a:avLst/>
          </a:prstGeom>
        </p:spPr>
      </p:pic>
    </p:spTree>
    <p:extLst>
      <p:ext uri="{BB962C8B-B14F-4D97-AF65-F5344CB8AC3E}">
        <p14:creationId xmlns:p14="http://schemas.microsoft.com/office/powerpoint/2010/main" xmlns="" val="38590819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717169" y="0"/>
            <a:ext cx="3092513" cy="369332"/>
          </a:xfrm>
          <a:prstGeom prst="rect">
            <a:avLst/>
          </a:prstGeom>
        </p:spPr>
        <p:txBody>
          <a:bodyPr wrap="none">
            <a:spAutoFit/>
          </a:bodyPr>
          <a:lstStyle/>
          <a:p>
            <a:r>
              <a:rPr lang="ru-RU" dirty="0"/>
              <a:t>Обрабатывающие устройства</a:t>
            </a:r>
          </a:p>
        </p:txBody>
      </p:sp>
      <p:sp>
        <p:nvSpPr>
          <p:cNvPr id="5" name="Прямоугольник 4"/>
          <p:cNvSpPr/>
          <p:nvPr/>
        </p:nvSpPr>
        <p:spPr>
          <a:xfrm>
            <a:off x="3215425" y="4357627"/>
            <a:ext cx="6096000" cy="1477328"/>
          </a:xfrm>
          <a:prstGeom prst="rect">
            <a:avLst/>
          </a:prstGeom>
        </p:spPr>
        <p:txBody>
          <a:bodyPr>
            <a:spAutoFit/>
          </a:bodyPr>
          <a:lstStyle/>
          <a:p>
            <a:r>
              <a:rPr lang="ru-RU" dirty="0"/>
              <a:t>Машины и станки, обеспечивающие выполнение процесса обработки товаров, производимых на предприятиях. Обработка может быть первичной, повторной и окончательной. В зависимости от стадии производства выберите тип устройства для работы.</a:t>
            </a:r>
          </a:p>
        </p:txBody>
      </p:sp>
      <p:pic>
        <p:nvPicPr>
          <p:cNvPr id="2" name="Рисунок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690296" y="553998"/>
            <a:ext cx="4655214" cy="3618963"/>
          </a:xfrm>
          <a:prstGeom prst="rect">
            <a:avLst/>
          </a:prstGeom>
        </p:spPr>
      </p:pic>
    </p:spTree>
    <p:extLst>
      <p:ext uri="{BB962C8B-B14F-4D97-AF65-F5344CB8AC3E}">
        <p14:creationId xmlns:p14="http://schemas.microsoft.com/office/powerpoint/2010/main" xmlns="" val="35085886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27534" y="0"/>
            <a:ext cx="2988447" cy="369332"/>
          </a:xfrm>
          <a:prstGeom prst="rect">
            <a:avLst/>
          </a:prstGeom>
        </p:spPr>
        <p:txBody>
          <a:bodyPr wrap="none">
            <a:spAutoFit/>
          </a:bodyPr>
          <a:lstStyle/>
          <a:p>
            <a:r>
              <a:rPr lang="ru-RU" dirty="0"/>
              <a:t>Технологические комплексы</a:t>
            </a:r>
          </a:p>
        </p:txBody>
      </p:sp>
      <p:sp>
        <p:nvSpPr>
          <p:cNvPr id="3" name="Прямоугольник 2"/>
          <p:cNvSpPr/>
          <p:nvPr/>
        </p:nvSpPr>
        <p:spPr>
          <a:xfrm>
            <a:off x="3382850" y="3295643"/>
            <a:ext cx="6096000" cy="1477328"/>
          </a:xfrm>
          <a:prstGeom prst="rect">
            <a:avLst/>
          </a:prstGeom>
        </p:spPr>
        <p:txBody>
          <a:bodyPr>
            <a:spAutoFit/>
          </a:bodyPr>
          <a:lstStyle/>
          <a:p>
            <a:r>
              <a:rPr lang="ru-RU" dirty="0"/>
              <a:t>Автоматизация различных производственных процессов. Это сложные в обслуживании машины, которыми может управлять только обученный специалист. Оператор такого оборудования обеспечивает техническую поддержку и регулярное техническое обслуживание, профилактику.</a:t>
            </a: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839111" y="369332"/>
            <a:ext cx="4565292" cy="2754603"/>
          </a:xfrm>
          <a:prstGeom prst="rect">
            <a:avLst/>
          </a:prstGeom>
        </p:spPr>
      </p:pic>
    </p:spTree>
    <p:extLst>
      <p:ext uri="{BB962C8B-B14F-4D97-AF65-F5344CB8AC3E}">
        <p14:creationId xmlns:p14="http://schemas.microsoft.com/office/powerpoint/2010/main" xmlns="" val="27676271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508957" y="206062"/>
            <a:ext cx="6096000" cy="646331"/>
          </a:xfrm>
          <a:prstGeom prst="rect">
            <a:avLst/>
          </a:prstGeom>
        </p:spPr>
        <p:txBody>
          <a:bodyPr>
            <a:spAutoFit/>
          </a:bodyPr>
          <a:lstStyle/>
          <a:p>
            <a:r>
              <a:rPr lang="ru-RU" dirty="0" smtClean="0"/>
              <a:t>Классификация по способу воздействия и специализации оборудования.</a:t>
            </a:r>
            <a:endParaRPr lang="ru-RU" dirty="0"/>
          </a:p>
        </p:txBody>
      </p:sp>
      <p:sp>
        <p:nvSpPr>
          <p:cNvPr id="3" name="Прямоугольник 2"/>
          <p:cNvSpPr/>
          <p:nvPr/>
        </p:nvSpPr>
        <p:spPr>
          <a:xfrm>
            <a:off x="3508957" y="4187247"/>
            <a:ext cx="6096000" cy="2862322"/>
          </a:xfrm>
          <a:prstGeom prst="rect">
            <a:avLst/>
          </a:prstGeom>
        </p:spPr>
        <p:txBody>
          <a:bodyPr>
            <a:spAutoFit/>
          </a:bodyPr>
          <a:lstStyle/>
          <a:p>
            <a:r>
              <a:rPr lang="ru-RU" dirty="0"/>
              <a:t>В зависимости от того, какие работы и технологические процессы выполняются на предприятии, оборудование является универсальным и узконаправленным. Универсальные машины способны выполнять различные задачи без каких-либо строгих </a:t>
            </a:r>
            <a:r>
              <a:rPr lang="ru-RU" dirty="0" err="1"/>
              <a:t>ограничений.Иногда</a:t>
            </a:r>
            <a:r>
              <a:rPr lang="ru-RU" dirty="0"/>
              <a:t> компании требуется специализированное оборудование для выполнения определенного производственного процесса. Такие машины и технические комплексы чаще всего обслуживают пищевую, деревообрабатывающую и фармацевтическую промышленность.</a:t>
            </a: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508957" y="1087546"/>
            <a:ext cx="5715000" cy="3007936"/>
          </a:xfrm>
          <a:prstGeom prst="rect">
            <a:avLst/>
          </a:prstGeom>
        </p:spPr>
      </p:pic>
    </p:spTree>
    <p:extLst>
      <p:ext uri="{BB962C8B-B14F-4D97-AF65-F5344CB8AC3E}">
        <p14:creationId xmlns:p14="http://schemas.microsoft.com/office/powerpoint/2010/main" xmlns="" val="26356253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301542" y="0"/>
            <a:ext cx="4794902" cy="461665"/>
          </a:xfrm>
          <a:prstGeom prst="rect">
            <a:avLst/>
          </a:prstGeom>
        </p:spPr>
        <p:txBody>
          <a:bodyPr wrap="none">
            <a:spAutoFit/>
          </a:bodyPr>
          <a:lstStyle/>
          <a:p>
            <a:r>
              <a:rPr lang="en-US" sz="2400" dirty="0" smtClean="0">
                <a:latin typeface="Times New Roman" panose="02020603050405020304" pitchFamily="18" charset="0"/>
                <a:cs typeface="Times New Roman" panose="02020603050405020304" pitchFamily="18" charset="0"/>
              </a:rPr>
              <a:t>Industrial equipment: types and types</a:t>
            </a:r>
            <a:endParaRPr lang="ru-RU" sz="2400" dirty="0">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1240971" y="3816040"/>
            <a:ext cx="9130938" cy="1938992"/>
          </a:xfrm>
          <a:prstGeom prst="rect">
            <a:avLst/>
          </a:prstGeom>
        </p:spPr>
        <p:txBody>
          <a:bodyPr wrap="square">
            <a:spAutoFit/>
          </a:bodyPr>
          <a:lstStyle/>
          <a:p>
            <a:r>
              <a:rPr lang="en-US" sz="2400" dirty="0" smtClean="0"/>
              <a:t>No production is complete without industrial machines and complexes designed to perform, control and support various technological processes. Enterprises that are engaged in the production of all kinds of products and goods need special equipment, which is a set of devices, machines and aggregates that perform various tasks.</a:t>
            </a:r>
            <a:endParaRPr lang="ru-RU" sz="2400" dirty="0"/>
          </a:p>
        </p:txBody>
      </p:sp>
      <p:pic>
        <p:nvPicPr>
          <p:cNvPr id="5" name="Рисунок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468880" y="568686"/>
            <a:ext cx="7067006" cy="3048000"/>
          </a:xfrm>
          <a:prstGeom prst="rect">
            <a:avLst/>
          </a:prstGeom>
        </p:spPr>
      </p:pic>
    </p:spTree>
    <p:extLst>
      <p:ext uri="{BB962C8B-B14F-4D97-AF65-F5344CB8AC3E}">
        <p14:creationId xmlns:p14="http://schemas.microsoft.com/office/powerpoint/2010/main" xmlns="" val="42893040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610377" y="0"/>
            <a:ext cx="4773769" cy="3657600"/>
          </a:xfrm>
          <a:prstGeom prst="rect">
            <a:avLst/>
          </a:prstGeom>
        </p:spPr>
      </p:pic>
    </p:spTree>
    <p:extLst>
      <p:ext uri="{BB962C8B-B14F-4D97-AF65-F5344CB8AC3E}">
        <p14:creationId xmlns:p14="http://schemas.microsoft.com/office/powerpoint/2010/main" xmlns="" val="22295403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049924" y="0"/>
            <a:ext cx="6078267" cy="461665"/>
          </a:xfrm>
          <a:prstGeom prst="rect">
            <a:avLst/>
          </a:prstGeom>
        </p:spPr>
        <p:txBody>
          <a:bodyPr wrap="none">
            <a:spAutoFit/>
          </a:bodyPr>
          <a:lstStyle/>
          <a:p>
            <a:r>
              <a:rPr lang="en-US" sz="2400" dirty="0" smtClean="0">
                <a:latin typeface="Times New Roman" panose="02020603050405020304" pitchFamily="18" charset="0"/>
                <a:cs typeface="Times New Roman" panose="02020603050405020304" pitchFamily="18" charset="0"/>
              </a:rPr>
              <a:t>Types and classification of industrial equipment</a:t>
            </a:r>
            <a:endParaRPr lang="ru-RU" sz="2400" dirty="0">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3664519" y="3327619"/>
            <a:ext cx="6096000" cy="2677656"/>
          </a:xfrm>
          <a:prstGeom prst="rect">
            <a:avLst/>
          </a:prstGeom>
        </p:spPr>
        <p:txBody>
          <a:bodyPr>
            <a:spAutoFit/>
          </a:bodyPr>
          <a:lstStyle/>
          <a:p>
            <a:r>
              <a:rPr lang="en-US" sz="2400" dirty="0" smtClean="0"/>
              <a:t>Finishing, processing, and harvesting are important processes that cannot be carried out without special machines. High-quality industrial equipment is supplied by TD "Veda-KIP", offering its customers to purchase equipment of different orientation and specifications</a:t>
            </a:r>
            <a:r>
              <a:rPr lang="en-US" dirty="0" smtClean="0"/>
              <a:t>.</a:t>
            </a:r>
            <a:endParaRPr lang="ru-RU" dirty="0"/>
          </a:p>
        </p:txBody>
      </p:sp>
      <p:pic>
        <p:nvPicPr>
          <p:cNvPr id="5" name="Рисунок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826455" y="636739"/>
            <a:ext cx="5080000" cy="2690880"/>
          </a:xfrm>
          <a:prstGeom prst="rect">
            <a:avLst/>
          </a:prstGeom>
        </p:spPr>
      </p:pic>
    </p:spTree>
    <p:extLst>
      <p:ext uri="{BB962C8B-B14F-4D97-AF65-F5344CB8AC3E}">
        <p14:creationId xmlns:p14="http://schemas.microsoft.com/office/powerpoint/2010/main" xmlns="" val="480251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533613" y="25758"/>
            <a:ext cx="4818948" cy="461665"/>
          </a:xfrm>
          <a:prstGeom prst="rect">
            <a:avLst/>
          </a:prstGeom>
        </p:spPr>
        <p:txBody>
          <a:bodyPr wrap="none">
            <a:spAutoFit/>
          </a:bodyPr>
          <a:lstStyle/>
          <a:p>
            <a:r>
              <a:rPr lang="en-US" sz="2400" dirty="0" smtClean="0">
                <a:latin typeface="Times New Roman" panose="02020603050405020304" pitchFamily="18" charset="0"/>
                <a:cs typeface="Times New Roman" panose="02020603050405020304" pitchFamily="18" charset="0"/>
              </a:rPr>
              <a:t>Classification of industrial equipment</a:t>
            </a:r>
            <a:endParaRPr lang="ru-RU" sz="2400" dirty="0">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3339062" y="3600504"/>
            <a:ext cx="6096000" cy="1938992"/>
          </a:xfrm>
          <a:prstGeom prst="rect">
            <a:avLst/>
          </a:prstGeom>
        </p:spPr>
        <p:txBody>
          <a:bodyPr>
            <a:spAutoFit/>
          </a:bodyPr>
          <a:lstStyle/>
          <a:p>
            <a:r>
              <a:rPr lang="en-US" sz="2400" dirty="0" smtClean="0"/>
              <a:t>All devices used in production can be divided into the following categories::Transporting machines and devices</a:t>
            </a:r>
            <a:r>
              <a:rPr lang="en-US" sz="2400" dirty="0" smtClean="0"/>
              <a:t>;</a:t>
            </a:r>
            <a:r>
              <a:rPr lang="ru-RU" sz="2400" dirty="0" smtClean="0"/>
              <a:t> </a:t>
            </a:r>
            <a:r>
              <a:rPr lang="en-US" sz="2400" dirty="0" smtClean="0"/>
              <a:t>Stationary </a:t>
            </a:r>
            <a:r>
              <a:rPr lang="en-US" sz="2400" dirty="0" smtClean="0"/>
              <a:t>and mobile units-engines</a:t>
            </a:r>
            <a:r>
              <a:rPr lang="en-US" sz="2400" dirty="0" smtClean="0"/>
              <a:t>;</a:t>
            </a:r>
            <a:r>
              <a:rPr lang="ru-RU" sz="2400" dirty="0" smtClean="0"/>
              <a:t> </a:t>
            </a:r>
            <a:r>
              <a:rPr lang="en-US" sz="2400" dirty="0" smtClean="0"/>
              <a:t>Processing </a:t>
            </a:r>
            <a:r>
              <a:rPr lang="en-US" sz="2400" dirty="0" smtClean="0"/>
              <a:t>equipment</a:t>
            </a:r>
            <a:r>
              <a:rPr lang="en-US" sz="2400" dirty="0" smtClean="0"/>
              <a:t>;</a:t>
            </a:r>
            <a:r>
              <a:rPr lang="ru-RU" sz="2400" dirty="0" smtClean="0"/>
              <a:t> </a:t>
            </a:r>
            <a:r>
              <a:rPr lang="en-US" sz="2400" dirty="0" smtClean="0"/>
              <a:t>Technological </a:t>
            </a:r>
            <a:r>
              <a:rPr lang="en-US" sz="2400" dirty="0" smtClean="0"/>
              <a:t>devices.</a:t>
            </a:r>
            <a:endParaRPr lang="ru-RU" sz="2400" dirty="0"/>
          </a:p>
        </p:txBody>
      </p:sp>
      <p:pic>
        <p:nvPicPr>
          <p:cNvPr id="5" name="Рисунок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689085" y="826531"/>
            <a:ext cx="4604752" cy="2617218"/>
          </a:xfrm>
          <a:prstGeom prst="rect">
            <a:avLst/>
          </a:prstGeom>
        </p:spPr>
      </p:pic>
    </p:spTree>
    <p:extLst>
      <p:ext uri="{BB962C8B-B14F-4D97-AF65-F5344CB8AC3E}">
        <p14:creationId xmlns:p14="http://schemas.microsoft.com/office/powerpoint/2010/main" xmlns="" val="27962592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193885" y="0"/>
            <a:ext cx="2368341" cy="461665"/>
          </a:xfrm>
          <a:prstGeom prst="rect">
            <a:avLst/>
          </a:prstGeom>
        </p:spPr>
        <p:txBody>
          <a:bodyPr wrap="none">
            <a:spAutoFit/>
          </a:bodyPr>
          <a:lstStyle/>
          <a:p>
            <a:r>
              <a:rPr lang="en-US" sz="2400" dirty="0" smtClean="0">
                <a:latin typeface="Times New Roman" panose="02020603050405020304" pitchFamily="18" charset="0"/>
                <a:cs typeface="Times New Roman" panose="02020603050405020304" pitchFamily="18" charset="0"/>
              </a:rPr>
              <a:t>Transport devices</a:t>
            </a:r>
            <a:endParaRPr lang="ru-RU" sz="2400" dirty="0">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3048000" y="3360246"/>
            <a:ext cx="6096000" cy="1569660"/>
          </a:xfrm>
          <a:prstGeom prst="rect">
            <a:avLst/>
          </a:prstGeom>
        </p:spPr>
        <p:txBody>
          <a:bodyPr>
            <a:spAutoFit/>
          </a:bodyPr>
          <a:lstStyle/>
          <a:p>
            <a:r>
              <a:rPr lang="en-US" dirty="0" smtClean="0"/>
              <a:t> </a:t>
            </a:r>
            <a:r>
              <a:rPr lang="en-US" sz="2400" dirty="0"/>
              <a:t>This category of equipment fully corresponds to its name and includes all machines and units used for the transportation of various goods in </a:t>
            </a:r>
            <a:r>
              <a:rPr lang="en-US" sz="2400" dirty="0" smtClean="0"/>
              <a:t>enterprises</a:t>
            </a:r>
            <a:r>
              <a:rPr lang="ru-RU" sz="2400" dirty="0" smtClean="0"/>
              <a:t>.</a:t>
            </a:r>
            <a:endParaRPr lang="ru-RU" sz="2400" dirty="0"/>
          </a:p>
        </p:txBody>
      </p:sp>
      <p:pic>
        <p:nvPicPr>
          <p:cNvPr id="6" name="Рисунок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477296" y="715921"/>
            <a:ext cx="4745213" cy="2593950"/>
          </a:xfrm>
          <a:prstGeom prst="rect">
            <a:avLst/>
          </a:prstGeom>
        </p:spPr>
      </p:pic>
    </p:spTree>
    <p:extLst>
      <p:ext uri="{BB962C8B-B14F-4D97-AF65-F5344CB8AC3E}">
        <p14:creationId xmlns:p14="http://schemas.microsoft.com/office/powerpoint/2010/main" xmlns="" val="36046326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4771740" y="0"/>
            <a:ext cx="3066865" cy="461665"/>
          </a:xfrm>
          <a:prstGeom prst="rect">
            <a:avLst/>
          </a:prstGeom>
        </p:spPr>
        <p:txBody>
          <a:bodyPr wrap="none">
            <a:spAutoFit/>
          </a:bodyPr>
          <a:lstStyle/>
          <a:p>
            <a:r>
              <a:rPr lang="en-US" sz="2400" dirty="0" smtClean="0">
                <a:latin typeface="Times New Roman" panose="02020603050405020304" pitchFamily="18" charset="0"/>
                <a:cs typeface="Times New Roman" panose="02020603050405020304" pitchFamily="18" charset="0"/>
              </a:rPr>
              <a:t>Engines</a:t>
            </a:r>
            <a:r>
              <a:rPr lang="en-US" dirty="0" smtClean="0">
                <a:latin typeface="Times New Roman" panose="02020603050405020304" pitchFamily="18" charset="0"/>
                <a:cs typeface="Times New Roman" panose="02020603050405020304" pitchFamily="18" charset="0"/>
              </a:rPr>
              <a:t> for other equipment</a:t>
            </a:r>
            <a:endParaRPr lang="ru-RU" dirty="0">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3518078" y="3464284"/>
            <a:ext cx="6096000" cy="1569660"/>
          </a:xfrm>
          <a:prstGeom prst="rect">
            <a:avLst/>
          </a:prstGeom>
        </p:spPr>
        <p:txBody>
          <a:bodyPr>
            <a:spAutoFit/>
          </a:bodyPr>
          <a:lstStyle/>
          <a:p>
            <a:r>
              <a:rPr lang="en-US" sz="2400" dirty="0" smtClean="0"/>
              <a:t>This category includes electric motors, hydraulic turbines, and other units that can convert energy into a resource for performing mechanical work.</a:t>
            </a:r>
            <a:endParaRPr lang="ru-RU" sz="2400" dirty="0"/>
          </a:p>
        </p:txBody>
      </p:sp>
      <p:pic>
        <p:nvPicPr>
          <p:cNvPr id="5" name="Рисунок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518078" y="638647"/>
            <a:ext cx="5155842" cy="2556322"/>
          </a:xfrm>
          <a:prstGeom prst="rect">
            <a:avLst/>
          </a:prstGeom>
        </p:spPr>
      </p:pic>
    </p:spTree>
    <p:extLst>
      <p:ext uri="{BB962C8B-B14F-4D97-AF65-F5344CB8AC3E}">
        <p14:creationId xmlns:p14="http://schemas.microsoft.com/office/powerpoint/2010/main" xmlns="" val="14341003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209739" y="0"/>
            <a:ext cx="2517036" cy="461665"/>
          </a:xfrm>
          <a:prstGeom prst="rect">
            <a:avLst/>
          </a:prstGeom>
        </p:spPr>
        <p:txBody>
          <a:bodyPr wrap="none">
            <a:spAutoFit/>
          </a:bodyPr>
          <a:lstStyle/>
          <a:p>
            <a:r>
              <a:rPr lang="en-US" sz="2400" dirty="0" smtClean="0">
                <a:latin typeface="Times New Roman" panose="02020603050405020304" pitchFamily="18" charset="0"/>
                <a:cs typeface="Times New Roman" panose="02020603050405020304" pitchFamily="18" charset="0"/>
              </a:rPr>
              <a:t>Processing devices</a:t>
            </a:r>
            <a:endParaRPr lang="ru-RU" sz="2400" dirty="0">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3241183" y="4172961"/>
            <a:ext cx="6096000" cy="2308324"/>
          </a:xfrm>
          <a:prstGeom prst="rect">
            <a:avLst/>
          </a:prstGeom>
        </p:spPr>
        <p:txBody>
          <a:bodyPr>
            <a:spAutoFit/>
          </a:bodyPr>
          <a:lstStyle/>
          <a:p>
            <a:r>
              <a:rPr lang="en-US" sz="2400" dirty="0" smtClean="0"/>
              <a:t>Machines and machines that support the execution of the processing process of goods manufactured at enterprises. Processing can be primary, repeated, and final. Depending on the stage of production, choose the type of device to work with.</a:t>
            </a:r>
            <a:endParaRPr lang="ru-RU" sz="2400" dirty="0"/>
          </a:p>
        </p:txBody>
      </p:sp>
      <p:pic>
        <p:nvPicPr>
          <p:cNvPr id="5" name="Рисунок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690296" y="553998"/>
            <a:ext cx="4655214" cy="3618963"/>
          </a:xfrm>
          <a:prstGeom prst="rect">
            <a:avLst/>
          </a:prstGeom>
        </p:spPr>
      </p:pic>
    </p:spTree>
    <p:extLst>
      <p:ext uri="{BB962C8B-B14F-4D97-AF65-F5344CB8AC3E}">
        <p14:creationId xmlns:p14="http://schemas.microsoft.com/office/powerpoint/2010/main" xmlns="" val="29865424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579978" y="0"/>
            <a:ext cx="3292248" cy="461665"/>
          </a:xfrm>
          <a:prstGeom prst="rect">
            <a:avLst/>
          </a:prstGeom>
        </p:spPr>
        <p:txBody>
          <a:bodyPr wrap="none">
            <a:spAutoFit/>
          </a:bodyPr>
          <a:lstStyle/>
          <a:p>
            <a:r>
              <a:rPr lang="en-US" sz="2400" dirty="0" smtClean="0">
                <a:latin typeface="Times New Roman" panose="02020603050405020304" pitchFamily="18" charset="0"/>
                <a:cs typeface="Times New Roman" panose="02020603050405020304" pitchFamily="18" charset="0"/>
              </a:rPr>
              <a:t>Technological</a:t>
            </a:r>
            <a:r>
              <a:rPr lang="en-US" dirty="0" smtClean="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complexes</a:t>
            </a:r>
            <a:endParaRPr lang="ru-RU" sz="2400" dirty="0">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3175134" y="4259629"/>
            <a:ext cx="6096000" cy="1938992"/>
          </a:xfrm>
          <a:prstGeom prst="rect">
            <a:avLst/>
          </a:prstGeom>
        </p:spPr>
        <p:txBody>
          <a:bodyPr>
            <a:spAutoFit/>
          </a:bodyPr>
          <a:lstStyle/>
          <a:p>
            <a:r>
              <a:rPr lang="en-US" sz="2400" dirty="0" smtClean="0"/>
              <a:t>Automate various production processes. These are difficult-to-maintain machines that can only be operated by a trained specialist. The operator of such equipment provides technical support and regular maintenance, prevention.</a:t>
            </a:r>
            <a:endParaRPr lang="ru-RU" sz="2400"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826048" y="871864"/>
            <a:ext cx="4565292" cy="2754603"/>
          </a:xfrm>
          <a:prstGeom prst="rect">
            <a:avLst/>
          </a:prstGeom>
        </p:spPr>
      </p:pic>
    </p:spTree>
    <p:extLst>
      <p:ext uri="{BB962C8B-B14F-4D97-AF65-F5344CB8AC3E}">
        <p14:creationId xmlns:p14="http://schemas.microsoft.com/office/powerpoint/2010/main" xmlns="" val="28297997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451798" y="0"/>
            <a:ext cx="6096000" cy="646331"/>
          </a:xfrm>
          <a:prstGeom prst="rect">
            <a:avLst/>
          </a:prstGeom>
        </p:spPr>
        <p:txBody>
          <a:bodyPr>
            <a:spAutoFit/>
          </a:bodyPr>
          <a:lstStyle/>
          <a:p>
            <a:r>
              <a:rPr lang="en-US" dirty="0" smtClean="0"/>
              <a:t>Classification by exposure method and equipment specialization</a:t>
            </a:r>
            <a:r>
              <a:rPr lang="ru-RU" dirty="0" smtClean="0"/>
              <a:t>.</a:t>
            </a:r>
            <a:endParaRPr lang="ru-RU" dirty="0"/>
          </a:p>
        </p:txBody>
      </p:sp>
      <p:sp>
        <p:nvSpPr>
          <p:cNvPr id="3" name="Прямоугольник 2"/>
          <p:cNvSpPr/>
          <p:nvPr/>
        </p:nvSpPr>
        <p:spPr>
          <a:xfrm>
            <a:off x="3614671" y="4095482"/>
            <a:ext cx="6096000" cy="2308324"/>
          </a:xfrm>
          <a:prstGeom prst="rect">
            <a:avLst/>
          </a:prstGeom>
        </p:spPr>
        <p:txBody>
          <a:bodyPr>
            <a:spAutoFit/>
          </a:bodyPr>
          <a:lstStyle/>
          <a:p>
            <a:r>
              <a:rPr lang="en-US" dirty="0" smtClean="0"/>
              <a:t>Depending on what works and technological processes are carried out at the enterprise, the equipment is universal and narrowly focused. Universal machines are able to perform various tasks without any strict </a:t>
            </a:r>
            <a:r>
              <a:rPr lang="en-US" dirty="0" err="1" smtClean="0"/>
              <a:t>restrictions.Sometimes</a:t>
            </a:r>
            <a:r>
              <a:rPr lang="en-US" dirty="0" smtClean="0"/>
              <a:t> a company needs specialized equipment to perform a specific production process. Such machines and technical complexes most often serve the food, woodworking and pharmaceutical industries.</a:t>
            </a:r>
            <a:endParaRPr lang="ru-RU"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805171" y="866938"/>
            <a:ext cx="5715000" cy="3007936"/>
          </a:xfrm>
          <a:prstGeom prst="rect">
            <a:avLst/>
          </a:prstGeom>
        </p:spPr>
      </p:pic>
    </p:spTree>
    <p:extLst>
      <p:ext uri="{BB962C8B-B14F-4D97-AF65-F5344CB8AC3E}">
        <p14:creationId xmlns:p14="http://schemas.microsoft.com/office/powerpoint/2010/main" xmlns="" val="2198401328"/>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101</TotalTime>
  <Words>658</Words>
  <Application>Microsoft Office PowerPoint</Application>
  <PresentationFormat>Произвольный</PresentationFormat>
  <Paragraphs>34</Paragraphs>
  <Slides>20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20</vt:i4>
      </vt:variant>
    </vt:vector>
  </HeadingPairs>
  <TitlesOfParts>
    <vt:vector size="21" baseType="lpstr">
      <vt:lpstr>Тема Office</vt:lpstr>
      <vt:lpstr>Industrial equipment</vt:lpstr>
      <vt:lpstr>Слайд 2</vt:lpstr>
      <vt:lpstr>Слайд 3</vt:lpstr>
      <vt:lpstr>Слайд 4</vt:lpstr>
      <vt:lpstr>Слайд 5</vt:lpstr>
      <vt:lpstr>Слайд 6</vt:lpstr>
      <vt:lpstr>Слайд 7</vt:lpstr>
      <vt:lpstr>Слайд 8</vt:lpstr>
      <vt:lpstr>Слайд 9</vt:lpstr>
      <vt:lpstr>Слайд 10</vt:lpstr>
      <vt:lpstr>Промышленное оборудование</vt:lpstr>
      <vt:lpstr>Слайд 12</vt:lpstr>
      <vt:lpstr>Слайд 13</vt:lpstr>
      <vt:lpstr>Слайд 14</vt:lpstr>
      <vt:lpstr>Слайд 15</vt:lpstr>
      <vt:lpstr>Слайд 16</vt:lpstr>
      <vt:lpstr>Слайд 17</vt:lpstr>
      <vt:lpstr>Слайд 18</vt:lpstr>
      <vt:lpstr>Слайд 19</vt:lpstr>
      <vt:lpstr>Слайд 20</vt:lpstr>
    </vt:vector>
  </TitlesOfParts>
  <Company>SPecialiST RePack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Industrial equipment</dc:title>
  <dc:creator>Graf</dc:creator>
  <cp:lastModifiedBy>User</cp:lastModifiedBy>
  <cp:revision>18</cp:revision>
  <dcterms:created xsi:type="dcterms:W3CDTF">2021-04-19T06:25:34Z</dcterms:created>
  <dcterms:modified xsi:type="dcterms:W3CDTF">2021-05-26T05:08:03Z</dcterms:modified>
</cp:coreProperties>
</file>